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68" r:id="rId4"/>
    <p:sldId id="266" r:id="rId5"/>
    <p:sldId id="267" r:id="rId6"/>
    <p:sldId id="270" r:id="rId7"/>
    <p:sldId id="262" r:id="rId8"/>
    <p:sldId id="263" r:id="rId9"/>
    <p:sldId id="271" r:id="rId10"/>
    <p:sldId id="272" r:id="rId11"/>
    <p:sldId id="264" r:id="rId12"/>
    <p:sldId id="265" r:id="rId13"/>
    <p:sldId id="269" r:id="rId14"/>
    <p:sldId id="259" r:id="rId15"/>
    <p:sldId id="260" r:id="rId16"/>
    <p:sldId id="273" r:id="rId17"/>
    <p:sldId id="257" r:id="rId18"/>
    <p:sldId id="258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94658" autoAdjust="0"/>
  </p:normalViewPr>
  <p:slideViewPr>
    <p:cSldViewPr snapToGrid="0" snapToObjects="1">
      <p:cViewPr varScale="1">
        <p:scale>
          <a:sx n="193" d="100"/>
          <a:sy n="193" d="100"/>
        </p:scale>
        <p:origin x="-295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00"/>
              <a:t>Body Level One</a:t>
            </a:r>
          </a:p>
          <a:p>
            <a:pPr lvl="1">
              <a:defRPr sz="1800"/>
            </a:pPr>
            <a:r>
              <a:rPr sz="2500"/>
              <a:t>Body Level Two</a:t>
            </a:r>
          </a:p>
          <a:p>
            <a:pPr lvl="2">
              <a:defRPr sz="1800"/>
            </a:pPr>
            <a:r>
              <a:rPr sz="2500"/>
              <a:t>Body Level Three</a:t>
            </a:r>
          </a:p>
          <a:p>
            <a:pPr lvl="3">
              <a:defRPr sz="1800"/>
            </a:pPr>
            <a:r>
              <a:rPr sz="2500"/>
              <a:t>Body Level Four</a:t>
            </a:r>
          </a:p>
          <a:p>
            <a:pPr lvl="4">
              <a:defRPr sz="1800"/>
            </a:pPr>
            <a:r>
              <a:rPr sz="250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087684767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01BFF7F-281A-484F-91CB-0F44B2CD2618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2BABD63-E960-8E44-8564-6AEBD1C8E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Jellicoe, “sport of my mad mother”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EN107: WEEK SEVEN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46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11-10 at 09.51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632" y="0"/>
            <a:ext cx="7694785" cy="68580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1747949" y="1571097"/>
            <a:ext cx="844515" cy="1715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397699" y="1571097"/>
            <a:ext cx="517183" cy="1715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854329" y="1970417"/>
            <a:ext cx="1531910" cy="1760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854329" y="1970417"/>
            <a:ext cx="2121107" cy="21209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914882" y="3967019"/>
            <a:ext cx="98200" cy="170202"/>
          </a:xfrm>
          <a:prstGeom prst="straightConnector1">
            <a:avLst/>
          </a:prstGeom>
          <a:ln>
            <a:solidFill>
              <a:srgbClr val="0365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96384" y="3849191"/>
            <a:ext cx="3751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“fling”: goes over word again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013082" y="1970417"/>
            <a:ext cx="78559" cy="33385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475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What to close read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476996" y="1835051"/>
            <a:ext cx="7804548" cy="4420196"/>
          </a:xfrm>
          <a:prstGeom prst="rect">
            <a:avLst/>
          </a:prstGeom>
        </p:spPr>
        <p:txBody>
          <a:bodyPr/>
          <a:lstStyle/>
          <a:p>
            <a:pPr marL="296902" indent="-296902" defTabSz="390213">
              <a:spcBef>
                <a:spcPts val="2742"/>
              </a:spcBef>
              <a:defRPr sz="1800"/>
            </a:pPr>
            <a:r>
              <a:rPr/>
              <a:t>I would particularly suggest stage directions--how in particular do these address issues of class?</a:t>
            </a:r>
          </a:p>
          <a:p>
            <a:pPr marL="296902" indent="-296902" defTabSz="390213">
              <a:spcBef>
                <a:spcPts val="2742"/>
              </a:spcBef>
              <a:defRPr sz="1800"/>
            </a:pPr>
            <a:r>
              <a:rPr/>
              <a:t>I would suggest ignoring prefaces and other elements included with the play--they will distract from your reading of the play itself, which is paramount</a:t>
            </a:r>
          </a:p>
          <a:p>
            <a:pPr marL="296902" indent="-296902" defTabSz="390213">
              <a:spcBef>
                <a:spcPts val="2742"/>
              </a:spcBef>
              <a:defRPr sz="1800"/>
            </a:pPr>
            <a:r>
              <a:rPr/>
              <a:t>Recommended outline exercise: link each abstraction in thesis to five words/short passages from plays, and then write 2-3 sentences for each one of these words/short passages </a:t>
            </a:r>
          </a:p>
        </p:txBody>
      </p:sp>
    </p:spTree>
    <p:extLst>
      <p:ext uri="{BB962C8B-B14F-4D97-AF65-F5344CB8AC3E}">
        <p14:creationId xmlns:p14="http://schemas.microsoft.com/office/powerpoint/2010/main" val="313543616"/>
      </p:ext>
    </p:extLst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Practical writing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00" dirty="0"/>
              <a:t>If one of your peers has not commented carefully on your writing, followed by your implementation of these comments, your writing is incomplete--find networks for commenting</a:t>
            </a:r>
          </a:p>
          <a:p>
            <a:pPr lvl="0">
              <a:defRPr sz="1800"/>
            </a:pPr>
            <a:r>
              <a:rPr sz="2500" dirty="0"/>
              <a:t>Write a basic first introduction, then delete it when your revise--do this automatically</a:t>
            </a:r>
          </a:p>
          <a:p>
            <a:pPr lvl="0">
              <a:defRPr sz="1800"/>
            </a:pPr>
            <a:r>
              <a:rPr sz="2500" dirty="0"/>
              <a:t>Email in advance, then attend </a:t>
            </a:r>
            <a:r>
              <a:rPr lang="en-US" sz="2500" dirty="0" smtClean="0"/>
              <a:t>faculty </a:t>
            </a:r>
            <a:r>
              <a:rPr sz="2500" dirty="0" smtClean="0"/>
              <a:t>office </a:t>
            </a:r>
            <a:r>
              <a:rPr sz="2500" dirty="0"/>
              <a:t>hours--bring completed </a:t>
            </a:r>
            <a:r>
              <a:rPr sz="2500" dirty="0" smtClean="0"/>
              <a:t>paragraphs</a:t>
            </a:r>
            <a:r>
              <a:rPr lang="en-US" sz="2500" dirty="0" smtClean="0"/>
              <a:t>, </a:t>
            </a:r>
            <a:r>
              <a:rPr lang="en-US" sz="2500" i="1" dirty="0" smtClean="0"/>
              <a:t>ideally</a:t>
            </a:r>
            <a:endParaRPr sz="2500" dirty="0"/>
          </a:p>
        </p:txBody>
      </p:sp>
    </p:spTree>
    <p:extLst>
      <p:ext uri="{BB962C8B-B14F-4D97-AF65-F5344CB8AC3E}">
        <p14:creationId xmlns:p14="http://schemas.microsoft.com/office/powerpoint/2010/main" val="3481012661"/>
      </p:ext>
    </p:extLst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sport of my mad mother</a:t>
            </a:r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419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Decisions in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play limit what actors, producers, set designers, etc. do in performance?</a:t>
            </a:r>
          </a:p>
          <a:p>
            <a:r>
              <a:rPr lang="en-US" dirty="0" smtClean="0"/>
              <a:t>Conversely: when does it allow actors to make decisions—when does it leave things undefined?</a:t>
            </a:r>
          </a:p>
          <a:p>
            <a:pPr lvl="1"/>
            <a:r>
              <a:rPr lang="en-US" dirty="0" smtClean="0"/>
              <a:t>Consider in effect a power relation—sometimes producers are given more freedom, sometimes not</a:t>
            </a:r>
          </a:p>
          <a:p>
            <a:pPr lvl="1"/>
            <a:r>
              <a:rPr lang="en-US" dirty="0" smtClean="0"/>
              <a:t>Extremes: 1992, 2006, Beckett estate sues all-female </a:t>
            </a:r>
            <a:r>
              <a:rPr lang="en-US" i="1" dirty="0" smtClean="0"/>
              <a:t>Waiting for </a:t>
            </a:r>
            <a:r>
              <a:rPr lang="en-US" i="1" dirty="0" err="1" smtClean="0"/>
              <a:t>Godot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369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Sound, “nonsense”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does a </a:t>
            </a:r>
            <a:r>
              <a:rPr lang="en-US" dirty="0" err="1" smtClean="0"/>
              <a:t>playscript</a:t>
            </a:r>
            <a:r>
              <a:rPr lang="en-US" dirty="0" smtClean="0"/>
              <a:t> describe sound?</a:t>
            </a:r>
          </a:p>
          <a:p>
            <a:pPr lvl="1"/>
            <a:r>
              <a:rPr lang="en-US" dirty="0" smtClean="0"/>
              <a:t>Are we, say, referred to a particular recording? To sheet music?</a:t>
            </a:r>
          </a:p>
          <a:p>
            <a:pPr lvl="1"/>
            <a:r>
              <a:rPr lang="en-US" dirty="0" smtClean="0"/>
              <a:t>Are we allowed to imagine it for ourselves?</a:t>
            </a:r>
          </a:p>
          <a:p>
            <a:pPr lvl="1"/>
            <a:r>
              <a:rPr lang="en-US" b="1" dirty="0" smtClean="0"/>
              <a:t>Each one of these choices addresses the audience differently</a:t>
            </a:r>
          </a:p>
          <a:p>
            <a:r>
              <a:rPr lang="en-US" dirty="0" smtClean="0"/>
              <a:t>How do we make sense of dialogue that does not resolve itself easily into sense?</a:t>
            </a:r>
          </a:p>
          <a:p>
            <a:pPr lvl="1"/>
            <a:r>
              <a:rPr lang="en-US" dirty="0" smtClean="0"/>
              <a:t>What patterns can we find? What sense can we make?</a:t>
            </a:r>
          </a:p>
          <a:p>
            <a:pPr lvl="1"/>
            <a:r>
              <a:rPr lang="en-US" dirty="0" smtClean="0"/>
              <a:t>What are the characters trying to do with dialogue, if not make sense to each other? </a:t>
            </a:r>
          </a:p>
          <a:p>
            <a:pPr lvl="2"/>
            <a:r>
              <a:rPr lang="en-US" dirty="0" smtClean="0"/>
              <a:t>Are breakdowns in communication—or communication of some sort—present?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377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Layers of reading in the “experimental play”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refer you to our first PowerPoint</a:t>
            </a:r>
          </a:p>
          <a:p>
            <a:r>
              <a:rPr lang="en-US" dirty="0" smtClean="0"/>
              <a:t>Which elements of more traditional plays are present here? Which are not?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540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11-04 at 16.39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7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308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11-10 at 09.56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7916"/>
            <a:ext cx="9144000" cy="573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63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1-10 at 09.59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923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989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on essay-writing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42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1-10 at 10.00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" y="0"/>
            <a:ext cx="87377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83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4-11-10 at 10.01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56"/>
            <a:ext cx="9144000" cy="684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81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words about formatting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35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cite a play: in-text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 titles are given in italics:</a:t>
            </a:r>
            <a:br>
              <a:rPr lang="en-US" dirty="0" smtClean="0"/>
            </a:br>
            <a:r>
              <a:rPr lang="en-US" dirty="0" smtClean="0">
                <a:latin typeface="Courier"/>
                <a:cs typeface="Courier"/>
              </a:rPr>
              <a:t>In the first act of </a:t>
            </a:r>
            <a:r>
              <a:rPr lang="en-US" i="1" dirty="0" smtClean="0">
                <a:latin typeface="Courier"/>
                <a:cs typeface="Courier"/>
              </a:rPr>
              <a:t>The Sport of My Mad Mother, </a:t>
            </a:r>
            <a:r>
              <a:rPr lang="en-US" dirty="0" smtClean="0">
                <a:latin typeface="Courier"/>
                <a:cs typeface="Courier"/>
              </a:rPr>
              <a:t>a character uses the drums.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N.b.</a:t>
            </a:r>
            <a:r>
              <a:rPr lang="en-US" dirty="0" smtClean="0"/>
              <a:t> the rule is this: if a piece is a standalone work, it gets italics; if part of a larger work, it gets put in quotes)</a:t>
            </a:r>
          </a:p>
          <a:p>
            <a:r>
              <a:rPr lang="en-US" dirty="0" smtClean="0"/>
              <a:t>So:</a:t>
            </a:r>
          </a:p>
          <a:p>
            <a:r>
              <a:rPr lang="en-US" dirty="0" smtClean="0">
                <a:latin typeface="Courier"/>
                <a:cs typeface="Courier"/>
              </a:rPr>
              <a:t>In “Mad Mothers?,” his article about </a:t>
            </a:r>
            <a:r>
              <a:rPr lang="en-US" i="1" dirty="0" smtClean="0">
                <a:latin typeface="Courier"/>
                <a:cs typeface="Courier"/>
              </a:rPr>
              <a:t>The Sport of My Mad Mother, </a:t>
            </a:r>
            <a:r>
              <a:rPr lang="en-US" dirty="0" err="1" smtClean="0">
                <a:latin typeface="Courier"/>
                <a:cs typeface="Courier"/>
              </a:rPr>
              <a:t>Stenwick</a:t>
            </a:r>
            <a:r>
              <a:rPr lang="en-US" dirty="0" smtClean="0">
                <a:latin typeface="Courier"/>
                <a:cs typeface="Courier"/>
              </a:rPr>
              <a:t> argues…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808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Bibliographic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necessary part of academic writing</a:t>
            </a:r>
          </a:p>
          <a:p>
            <a:r>
              <a:rPr lang="en-US" dirty="0" smtClean="0"/>
              <a:t>I am giving you a guide to MLA format—</a:t>
            </a:r>
            <a:r>
              <a:rPr lang="en-US" b="1" dirty="0" smtClean="0"/>
              <a:t>this is the format required for this class.</a:t>
            </a:r>
          </a:p>
          <a:p>
            <a:r>
              <a:rPr lang="en-US" dirty="0" smtClean="0"/>
              <a:t>Note that other classes will require different formats—check with your faculty member</a:t>
            </a:r>
          </a:p>
          <a:p>
            <a:r>
              <a:rPr lang="en-US" dirty="0" smtClean="0"/>
              <a:t>However, </a:t>
            </a:r>
            <a:r>
              <a:rPr lang="en-US" i="1" dirty="0" smtClean="0"/>
              <a:t>all academic work must follow some bibliographic format</a:t>
            </a:r>
          </a:p>
          <a:p>
            <a:r>
              <a:rPr lang="en-US" dirty="0" smtClean="0"/>
              <a:t>Turn with me please to the handout…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187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notes about writing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69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Keywords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00"/>
              <a:t>Abstractions in thesis must be defined: polyvalent terms must be given local meaning</a:t>
            </a:r>
          </a:p>
          <a:p>
            <a:pPr lvl="0">
              <a:defRPr sz="1800"/>
            </a:pPr>
            <a:r>
              <a:rPr sz="2500"/>
              <a:t>E.g. "What do you mean by 'politics'?</a:t>
            </a:r>
          </a:p>
          <a:p>
            <a:pPr lvl="0">
              <a:defRPr sz="1800"/>
            </a:pPr>
            <a:r>
              <a:rPr sz="2500"/>
              <a:t>Also, for close reading paper: abstractions as way in to clusters of particular words, which are then close-read</a:t>
            </a:r>
          </a:p>
        </p:txBody>
      </p:sp>
    </p:spTree>
    <p:extLst>
      <p:ext uri="{BB962C8B-B14F-4D97-AF65-F5344CB8AC3E}">
        <p14:creationId xmlns:p14="http://schemas.microsoft.com/office/powerpoint/2010/main" val="2232743885"/>
      </p:ext>
    </p:extLst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90727">
              <a:defRPr sz="6719"/>
            </a:lvl1pPr>
          </a:lstStyle>
          <a:p>
            <a:pPr lvl="0">
              <a:defRPr sz="1800"/>
            </a:pPr>
            <a:r>
              <a:rPr sz="4700"/>
              <a:t>Notes on the close-reading essay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669727" y="1835051"/>
            <a:ext cx="7804547" cy="442019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00"/>
              <a:t>Rough, unscientific rule: in body paragraphs, do not let two sentences go by without citation</a:t>
            </a:r>
          </a:p>
          <a:p>
            <a:pPr lvl="0">
              <a:defRPr sz="1800"/>
            </a:pPr>
            <a:r>
              <a:rPr sz="2500"/>
              <a:t>Also, at least once per paragraph, have two sentences refer to same citation--double back to discuss elements of this citation further</a:t>
            </a:r>
          </a:p>
          <a:p>
            <a:pPr lvl="0">
              <a:defRPr sz="1800"/>
            </a:pPr>
            <a:r>
              <a:rPr sz="2500"/>
              <a:t>These rules are optional, but will help you</a:t>
            </a:r>
          </a:p>
        </p:txBody>
      </p:sp>
    </p:spTree>
    <p:extLst>
      <p:ext uri="{BB962C8B-B14F-4D97-AF65-F5344CB8AC3E}">
        <p14:creationId xmlns:p14="http://schemas.microsoft.com/office/powerpoint/2010/main" val="3654083675"/>
      </p:ext>
    </p:extLst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11-10 at 09.45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8395"/>
            <a:ext cx="9144000" cy="4682943"/>
          </a:xfrm>
          <a:prstGeom prst="rect">
            <a:avLst/>
          </a:prstGeom>
          <a:solidFill>
            <a:srgbClr val="00882B"/>
          </a:solidFill>
        </p:spPr>
      </p:pic>
      <p:cxnSp>
        <p:nvCxnSpPr>
          <p:cNvPr id="6" name="Straight Arrow Connector 5"/>
          <p:cNvCxnSpPr/>
          <p:nvPr/>
        </p:nvCxnSpPr>
        <p:spPr>
          <a:xfrm>
            <a:off x="1126020" y="2481023"/>
            <a:ext cx="1950894" cy="1263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859242" y="2481023"/>
            <a:ext cx="58919" cy="1767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585917" y="4516906"/>
            <a:ext cx="4104735" cy="13092"/>
          </a:xfrm>
          <a:prstGeom prst="line">
            <a:avLst/>
          </a:prstGeom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360052" y="4543092"/>
            <a:ext cx="3168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Explains the word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633377" y="4025936"/>
            <a:ext cx="4975436" cy="13092"/>
          </a:xfrm>
          <a:prstGeom prst="line">
            <a:avLst/>
          </a:prstGeom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1652" y="4543090"/>
            <a:ext cx="504090" cy="0"/>
          </a:xfrm>
          <a:prstGeom prst="line">
            <a:avLst/>
          </a:prstGeom>
          <a:ln>
            <a:solidFill>
              <a:srgbClr val="0365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3006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139</TotalTime>
  <Words>582</Words>
  <Application>Microsoft Macintosh PowerPoint</Application>
  <PresentationFormat>On-screen Show (4:3)</PresentationFormat>
  <Paragraphs>52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Apothecary</vt:lpstr>
      <vt:lpstr>EN107: WEEK SEVEN</vt:lpstr>
      <vt:lpstr>Notes on essay-writing</vt:lpstr>
      <vt:lpstr>Some words about formatting</vt:lpstr>
      <vt:lpstr>How to cite a play: in-text</vt:lpstr>
      <vt:lpstr>Bibliographic formats</vt:lpstr>
      <vt:lpstr>Some notes about writing</vt:lpstr>
      <vt:lpstr>Keywords</vt:lpstr>
      <vt:lpstr>Notes on the close-reading essay</vt:lpstr>
      <vt:lpstr>PowerPoint Presentation</vt:lpstr>
      <vt:lpstr>PowerPoint Presentation</vt:lpstr>
      <vt:lpstr>What to close read</vt:lpstr>
      <vt:lpstr>Practical writing</vt:lpstr>
      <vt:lpstr>The sport of my mad mother</vt:lpstr>
      <vt:lpstr>Decisions in performance</vt:lpstr>
      <vt:lpstr>Sound, “nonsense”</vt:lpstr>
      <vt:lpstr>Layers of reading in the “experimental play”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Meeuwis</dc:creator>
  <cp:lastModifiedBy>Michael Meeuwis</cp:lastModifiedBy>
  <cp:revision>17</cp:revision>
  <dcterms:created xsi:type="dcterms:W3CDTF">2014-11-04T16:37:13Z</dcterms:created>
  <dcterms:modified xsi:type="dcterms:W3CDTF">2014-11-10T10:44:14Z</dcterms:modified>
</cp:coreProperties>
</file>