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6" r:id="rId5"/>
    <p:sldId id="267" r:id="rId6"/>
    <p:sldId id="268" r:id="rId7"/>
    <p:sldId id="269" r:id="rId8"/>
    <p:sldId id="263" r:id="rId9"/>
    <p:sldId id="264" r:id="rId10"/>
    <p:sldId id="265" r:id="rId11"/>
    <p:sldId id="259" r:id="rId12"/>
    <p:sldId id="262" r:id="rId13"/>
    <p:sldId id="261" r:id="rId14"/>
    <p:sldId id="26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6" d="100"/>
          <a:sy n="96" d="100"/>
        </p:scale>
        <p:origin x="-104"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A6619474-622E-F142-BA92-1A713D55B766}" type="datetimeFigureOut">
              <a:rPr lang="en-US" smtClean="0"/>
              <a:t>06/10/16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55FF7C-6598-2247-94E0-01E81C86B9DF}" type="slidenum">
              <a:rPr lang="en-US" smtClean="0"/>
              <a:t>‹#›</a:t>
            </a:fld>
            <a:endParaRPr lang="en-US"/>
          </a:p>
        </p:txBody>
      </p:sp>
    </p:spTree>
    <p:extLst>
      <p:ext uri="{BB962C8B-B14F-4D97-AF65-F5344CB8AC3E}">
        <p14:creationId xmlns:p14="http://schemas.microsoft.com/office/powerpoint/2010/main" val="4190688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619474-622E-F142-BA92-1A713D55B766}" type="datetimeFigureOut">
              <a:rPr lang="en-US" smtClean="0"/>
              <a:t>06/10/16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55FF7C-6598-2247-94E0-01E81C86B9DF}" type="slidenum">
              <a:rPr lang="en-US" smtClean="0"/>
              <a:t>‹#›</a:t>
            </a:fld>
            <a:endParaRPr lang="en-US"/>
          </a:p>
        </p:txBody>
      </p:sp>
    </p:spTree>
    <p:extLst>
      <p:ext uri="{BB962C8B-B14F-4D97-AF65-F5344CB8AC3E}">
        <p14:creationId xmlns:p14="http://schemas.microsoft.com/office/powerpoint/2010/main" val="1483303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619474-622E-F142-BA92-1A713D55B766}" type="datetimeFigureOut">
              <a:rPr lang="en-US" smtClean="0"/>
              <a:t>06/10/16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55FF7C-6598-2247-94E0-01E81C86B9DF}" type="slidenum">
              <a:rPr lang="en-US" smtClean="0"/>
              <a:t>‹#›</a:t>
            </a:fld>
            <a:endParaRPr lang="en-US"/>
          </a:p>
        </p:txBody>
      </p:sp>
    </p:spTree>
    <p:extLst>
      <p:ext uri="{BB962C8B-B14F-4D97-AF65-F5344CB8AC3E}">
        <p14:creationId xmlns:p14="http://schemas.microsoft.com/office/powerpoint/2010/main" val="3874187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6619474-622E-F142-BA92-1A713D55B766}" type="datetimeFigureOut">
              <a:rPr lang="en-US" smtClean="0"/>
              <a:t>06/10/16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55FF7C-6598-2247-94E0-01E81C86B9DF}" type="slidenum">
              <a:rPr lang="en-US" smtClean="0"/>
              <a:t>‹#›</a:t>
            </a:fld>
            <a:endParaRPr lang="en-US"/>
          </a:p>
        </p:txBody>
      </p:sp>
    </p:spTree>
    <p:extLst>
      <p:ext uri="{BB962C8B-B14F-4D97-AF65-F5344CB8AC3E}">
        <p14:creationId xmlns:p14="http://schemas.microsoft.com/office/powerpoint/2010/main" val="799133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6619474-622E-F142-BA92-1A713D55B766}" type="datetimeFigureOut">
              <a:rPr lang="en-US" smtClean="0"/>
              <a:t>06/10/16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55FF7C-6598-2247-94E0-01E81C86B9DF}" type="slidenum">
              <a:rPr lang="en-US" smtClean="0"/>
              <a:t>‹#›</a:t>
            </a:fld>
            <a:endParaRPr lang="en-US"/>
          </a:p>
        </p:txBody>
      </p:sp>
    </p:spTree>
    <p:extLst>
      <p:ext uri="{BB962C8B-B14F-4D97-AF65-F5344CB8AC3E}">
        <p14:creationId xmlns:p14="http://schemas.microsoft.com/office/powerpoint/2010/main" val="324341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6619474-622E-F142-BA92-1A713D55B766}" type="datetimeFigureOut">
              <a:rPr lang="en-US" smtClean="0"/>
              <a:t>06/10/16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55FF7C-6598-2247-94E0-01E81C86B9DF}" type="slidenum">
              <a:rPr lang="en-US" smtClean="0"/>
              <a:t>‹#›</a:t>
            </a:fld>
            <a:endParaRPr lang="en-US"/>
          </a:p>
        </p:txBody>
      </p:sp>
    </p:spTree>
    <p:extLst>
      <p:ext uri="{BB962C8B-B14F-4D97-AF65-F5344CB8AC3E}">
        <p14:creationId xmlns:p14="http://schemas.microsoft.com/office/powerpoint/2010/main" val="2943209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6619474-622E-F142-BA92-1A713D55B766}" type="datetimeFigureOut">
              <a:rPr lang="en-US" smtClean="0"/>
              <a:t>06/10/16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55FF7C-6598-2247-94E0-01E81C86B9DF}" type="slidenum">
              <a:rPr lang="en-US" smtClean="0"/>
              <a:t>‹#›</a:t>
            </a:fld>
            <a:endParaRPr lang="en-US"/>
          </a:p>
        </p:txBody>
      </p:sp>
    </p:spTree>
    <p:extLst>
      <p:ext uri="{BB962C8B-B14F-4D97-AF65-F5344CB8AC3E}">
        <p14:creationId xmlns:p14="http://schemas.microsoft.com/office/powerpoint/2010/main" val="3470292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6619474-622E-F142-BA92-1A713D55B766}" type="datetimeFigureOut">
              <a:rPr lang="en-US" smtClean="0"/>
              <a:t>06/10/16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55FF7C-6598-2247-94E0-01E81C86B9DF}" type="slidenum">
              <a:rPr lang="en-US" smtClean="0"/>
              <a:t>‹#›</a:t>
            </a:fld>
            <a:endParaRPr lang="en-US"/>
          </a:p>
        </p:txBody>
      </p:sp>
    </p:spTree>
    <p:extLst>
      <p:ext uri="{BB962C8B-B14F-4D97-AF65-F5344CB8AC3E}">
        <p14:creationId xmlns:p14="http://schemas.microsoft.com/office/powerpoint/2010/main" val="713875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619474-622E-F142-BA92-1A713D55B766}" type="datetimeFigureOut">
              <a:rPr lang="en-US" smtClean="0"/>
              <a:t>06/10/16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55FF7C-6598-2247-94E0-01E81C86B9DF}" type="slidenum">
              <a:rPr lang="en-US" smtClean="0"/>
              <a:t>‹#›</a:t>
            </a:fld>
            <a:endParaRPr lang="en-US"/>
          </a:p>
        </p:txBody>
      </p:sp>
    </p:spTree>
    <p:extLst>
      <p:ext uri="{BB962C8B-B14F-4D97-AF65-F5344CB8AC3E}">
        <p14:creationId xmlns:p14="http://schemas.microsoft.com/office/powerpoint/2010/main" val="3851880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619474-622E-F142-BA92-1A713D55B766}" type="datetimeFigureOut">
              <a:rPr lang="en-US" smtClean="0"/>
              <a:t>06/10/16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55FF7C-6598-2247-94E0-01E81C86B9DF}" type="slidenum">
              <a:rPr lang="en-US" smtClean="0"/>
              <a:t>‹#›</a:t>
            </a:fld>
            <a:endParaRPr lang="en-US"/>
          </a:p>
        </p:txBody>
      </p:sp>
    </p:spTree>
    <p:extLst>
      <p:ext uri="{BB962C8B-B14F-4D97-AF65-F5344CB8AC3E}">
        <p14:creationId xmlns:p14="http://schemas.microsoft.com/office/powerpoint/2010/main" val="891099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6619474-622E-F142-BA92-1A713D55B766}" type="datetimeFigureOut">
              <a:rPr lang="en-US" smtClean="0"/>
              <a:t>06/10/16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55FF7C-6598-2247-94E0-01E81C86B9DF}" type="slidenum">
              <a:rPr lang="en-US" smtClean="0"/>
              <a:t>‹#›</a:t>
            </a:fld>
            <a:endParaRPr lang="en-US"/>
          </a:p>
        </p:txBody>
      </p:sp>
    </p:spTree>
    <p:extLst>
      <p:ext uri="{BB962C8B-B14F-4D97-AF65-F5344CB8AC3E}">
        <p14:creationId xmlns:p14="http://schemas.microsoft.com/office/powerpoint/2010/main" val="3954465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619474-622E-F142-BA92-1A713D55B766}" type="datetimeFigureOut">
              <a:rPr lang="en-US" smtClean="0"/>
              <a:t>06/10/16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55FF7C-6598-2247-94E0-01E81C86B9DF}" type="slidenum">
              <a:rPr lang="en-US" smtClean="0"/>
              <a:t>‹#›</a:t>
            </a:fld>
            <a:endParaRPr lang="en-US"/>
          </a:p>
        </p:txBody>
      </p:sp>
    </p:spTree>
    <p:extLst>
      <p:ext uri="{BB962C8B-B14F-4D97-AF65-F5344CB8AC3E}">
        <p14:creationId xmlns:p14="http://schemas.microsoft.com/office/powerpoint/2010/main" val="2090281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EN122 Modes of Reading</a:t>
            </a:r>
            <a:r>
              <a:rPr lang="en-US" smtClean="0"/>
              <a:t/>
            </a:r>
            <a:br>
              <a:rPr lang="en-US" smtClean="0"/>
            </a:br>
            <a:r>
              <a:rPr lang="en-US" smtClean="0"/>
              <a:t>2016-2017</a:t>
            </a:r>
            <a:endParaRPr lang="en-US" dirty="0"/>
          </a:p>
        </p:txBody>
      </p:sp>
      <p:sp>
        <p:nvSpPr>
          <p:cNvPr id="3" name="Subtitle 2"/>
          <p:cNvSpPr>
            <a:spLocks noGrp="1"/>
          </p:cNvSpPr>
          <p:nvPr>
            <p:ph type="subTitle" idx="1"/>
          </p:nvPr>
        </p:nvSpPr>
        <p:spPr/>
        <p:txBody>
          <a:bodyPr/>
          <a:lstStyle/>
          <a:p>
            <a:r>
              <a:rPr lang="en-US" dirty="0" smtClean="0"/>
              <a:t>Introduction</a:t>
            </a:r>
            <a:endParaRPr lang="en-US" dirty="0"/>
          </a:p>
        </p:txBody>
      </p:sp>
    </p:spTree>
    <p:extLst>
      <p:ext uri="{BB962C8B-B14F-4D97-AF65-F5344CB8AC3E}">
        <p14:creationId xmlns:p14="http://schemas.microsoft.com/office/powerpoint/2010/main" val="1748507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known.jpeg"/>
          <p:cNvPicPr>
            <a:picLocks noGrp="1" noChangeAspect="1"/>
          </p:cNvPicPr>
          <p:nvPr>
            <p:ph idx="1"/>
          </p:nvPr>
        </p:nvPicPr>
        <p:blipFill>
          <a:blip r:embed="rId2">
            <a:extLst>
              <a:ext uri="{28A0092B-C50C-407E-A947-70E740481C1C}">
                <a14:useLocalDpi xmlns:a14="http://schemas.microsoft.com/office/drawing/2010/main" val="0"/>
              </a:ext>
            </a:extLst>
          </a:blip>
          <a:srcRect l="-89638" r="-89638"/>
          <a:stretch>
            <a:fillRect/>
          </a:stretch>
        </p:blipFill>
        <p:spPr/>
      </p:pic>
    </p:spTree>
    <p:extLst>
      <p:ext uri="{BB962C8B-B14F-4D97-AF65-F5344CB8AC3E}">
        <p14:creationId xmlns:p14="http://schemas.microsoft.com/office/powerpoint/2010/main" val="406950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a:p>
        </p:txBody>
      </p:sp>
      <p:pic>
        <p:nvPicPr>
          <p:cNvPr id="4" name="Picture 3" descr="Ill fares the land.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6070" y="274638"/>
            <a:ext cx="6080215" cy="5795988"/>
          </a:xfrm>
          <a:prstGeom prst="rect">
            <a:avLst/>
          </a:prstGeom>
        </p:spPr>
      </p:pic>
    </p:spTree>
    <p:extLst>
      <p:ext uri="{BB962C8B-B14F-4D97-AF65-F5344CB8AC3E}">
        <p14:creationId xmlns:p14="http://schemas.microsoft.com/office/powerpoint/2010/main" val="158293148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55000" lnSpcReduction="20000"/>
          </a:bodyPr>
          <a:lstStyle/>
          <a:p>
            <a:pPr marL="0" indent="0">
              <a:buNone/>
            </a:pPr>
            <a:r>
              <a:rPr lang="en-US" dirty="0"/>
              <a:t>This leads me to the last part of your question: "Is it necessary to</a:t>
            </a:r>
          </a:p>
          <a:p>
            <a:pPr marL="0" indent="0">
              <a:buNone/>
            </a:pPr>
            <a:r>
              <a:rPr lang="en-US" dirty="0"/>
              <a:t>make a distinction between literature and literary criticism here?" I'm</a:t>
            </a:r>
          </a:p>
          <a:p>
            <a:pPr marL="0" indent="0">
              <a:buNone/>
            </a:pPr>
            <a:r>
              <a:rPr lang="en-US" dirty="0"/>
              <a:t>not sure. What has just been said can have to do with both of them.</a:t>
            </a:r>
          </a:p>
          <a:p>
            <a:pPr marL="0" indent="0">
              <a:buNone/>
            </a:pPr>
            <a:r>
              <a:rPr lang="en-US" dirty="0"/>
              <a:t>I don't feel at ease either with a rigorous distinction between "literature"</a:t>
            </a:r>
          </a:p>
          <a:p>
            <a:pPr marL="0" indent="0">
              <a:buNone/>
            </a:pPr>
            <a:r>
              <a:rPr lang="en-US" dirty="0"/>
              <a:t>and "literary criticism" or with a confusion of the two. What</a:t>
            </a:r>
          </a:p>
          <a:p>
            <a:pPr marL="0" indent="0">
              <a:buNone/>
            </a:pPr>
            <a:r>
              <a:rPr lang="en-US" dirty="0"/>
              <a:t>would the rigorous limit between them be? "Good" literary criticism,</a:t>
            </a:r>
          </a:p>
          <a:p>
            <a:pPr marL="0" indent="0">
              <a:buNone/>
            </a:pPr>
            <a:r>
              <a:rPr lang="en-US" dirty="0"/>
              <a:t>the only worthwhile kind, implies an act, a literary signature or counter-</a:t>
            </a:r>
          </a:p>
          <a:p>
            <a:pPr marL="0" indent="0">
              <a:buNone/>
            </a:pPr>
            <a:r>
              <a:rPr lang="en-US" dirty="0"/>
              <a:t>signature, an inventive experience of language, in language, an inscription</a:t>
            </a:r>
          </a:p>
          <a:p>
            <a:pPr marL="0" indent="0">
              <a:buNone/>
            </a:pPr>
            <a:r>
              <a:rPr lang="en-US" dirty="0"/>
              <a:t>of the act of reading in the field of the text that is read. This</a:t>
            </a:r>
          </a:p>
          <a:p>
            <a:pPr marL="0" indent="0">
              <a:buNone/>
            </a:pPr>
            <a:r>
              <a:rPr lang="en-US" dirty="0"/>
              <a:t>text never lets itself be completely "objectified." Yet I would not say</a:t>
            </a:r>
          </a:p>
          <a:p>
            <a:pPr marL="0" indent="0">
              <a:buNone/>
            </a:pPr>
            <a:r>
              <a:rPr lang="en-US" dirty="0"/>
              <a:t>that we can mix everything up and give up the distinctions between all</a:t>
            </a:r>
          </a:p>
          <a:p>
            <a:pPr marL="0" indent="0">
              <a:buNone/>
            </a:pPr>
            <a:r>
              <a:rPr lang="en-US" dirty="0"/>
              <a:t>these types of "literary" or "critical" production (for there is also a</a:t>
            </a:r>
          </a:p>
          <a:p>
            <a:pPr marL="0" indent="0">
              <a:buNone/>
            </a:pPr>
            <a:r>
              <a:rPr lang="en-US" dirty="0"/>
              <a:t>"critical" instance at work "in" what is called the literary work)</a:t>
            </a:r>
            <a:r>
              <a:rPr lang="en-US" dirty="0" smtClean="0"/>
              <a:t>.</a:t>
            </a:r>
          </a:p>
          <a:p>
            <a:pPr marL="0" indent="0">
              <a:buNone/>
            </a:pPr>
            <a:r>
              <a:rPr lang="en-US" dirty="0"/>
              <a:t>"THIS STRANGE </a:t>
            </a:r>
            <a:r>
              <a:rPr lang="en-US" dirty="0" smtClean="0"/>
              <a:t>INSTITUTION CALLED LITERATURE” AN </a:t>
            </a:r>
            <a:r>
              <a:rPr lang="en-US" dirty="0"/>
              <a:t>INTERVIEW WITH JACQUES </a:t>
            </a:r>
            <a:r>
              <a:rPr lang="en-US" dirty="0" smtClean="0"/>
              <a:t>DERRIDA 1989.</a:t>
            </a:r>
            <a:endParaRPr lang="en-US" dirty="0"/>
          </a:p>
        </p:txBody>
      </p:sp>
    </p:spTree>
    <p:extLst>
      <p:ext uri="{BB962C8B-B14F-4D97-AF65-F5344CB8AC3E}">
        <p14:creationId xmlns:p14="http://schemas.microsoft.com/office/powerpoint/2010/main" val="4184983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The rise of literary studies</a:t>
            </a:r>
          </a:p>
          <a:p>
            <a:r>
              <a:rPr lang="en-US" dirty="0" smtClean="0"/>
              <a:t>The New Criticism</a:t>
            </a:r>
          </a:p>
          <a:p>
            <a:r>
              <a:rPr lang="en-US" dirty="0" smtClean="0"/>
              <a:t>Intentional Fallacies, Death of the Author</a:t>
            </a:r>
          </a:p>
          <a:p>
            <a:r>
              <a:rPr lang="en-US" dirty="0" smtClean="0"/>
              <a:t>Structuralism</a:t>
            </a:r>
          </a:p>
          <a:p>
            <a:r>
              <a:rPr lang="en-US" dirty="0" smtClean="0"/>
              <a:t>Feminist Theories</a:t>
            </a:r>
          </a:p>
          <a:p>
            <a:r>
              <a:rPr lang="en-US" dirty="0" err="1" smtClean="0"/>
              <a:t>Poststructuralism</a:t>
            </a:r>
            <a:endParaRPr lang="en-US" dirty="0" smtClean="0"/>
          </a:p>
          <a:p>
            <a:r>
              <a:rPr lang="en-US" dirty="0" smtClean="0"/>
              <a:t>Postcolonial Theory</a:t>
            </a:r>
          </a:p>
          <a:p>
            <a:r>
              <a:rPr lang="en-US" dirty="0" smtClean="0"/>
              <a:t>Cultural Criticisms</a:t>
            </a:r>
          </a:p>
          <a:p>
            <a:r>
              <a:rPr lang="en-US" dirty="0" smtClean="0"/>
              <a:t>Post-theory, </a:t>
            </a:r>
            <a:r>
              <a:rPr lang="en-US" dirty="0"/>
              <a:t>n</a:t>
            </a:r>
            <a:r>
              <a:rPr lang="en-US" dirty="0" smtClean="0"/>
              <a:t>o theory at all</a:t>
            </a:r>
          </a:p>
          <a:p>
            <a:r>
              <a:rPr lang="en-US" dirty="0" smtClean="0"/>
              <a:t>Why theory matters</a:t>
            </a:r>
            <a:endParaRPr lang="en-US" dirty="0"/>
          </a:p>
        </p:txBody>
      </p:sp>
    </p:spTree>
    <p:extLst>
      <p:ext uri="{BB962C8B-B14F-4D97-AF65-F5344CB8AC3E}">
        <p14:creationId xmlns:p14="http://schemas.microsoft.com/office/powerpoint/2010/main" val="3580234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If the humanities has a future as cultural criticism, and cultural criticism has a task at the present moment, it is no doubt to return us to the human where we do not expect to find it, in its frailty and at the limits of its capacity to make sense</a:t>
            </a:r>
            <a:r>
              <a:rPr lang="en-US" dirty="0" smtClean="0"/>
              <a:t>.</a:t>
            </a:r>
          </a:p>
          <a:p>
            <a:pPr marL="0" indent="0">
              <a:buNone/>
            </a:pPr>
            <a:r>
              <a:rPr lang="en-US" dirty="0" smtClean="0"/>
              <a:t>Judith Butler. </a:t>
            </a:r>
            <a:r>
              <a:rPr lang="en-US" i="1" dirty="0" smtClean="0"/>
              <a:t>Precarious Life</a:t>
            </a:r>
            <a:r>
              <a:rPr lang="en-US" dirty="0" smtClean="0"/>
              <a:t>. 2004.</a:t>
            </a:r>
            <a:endParaRPr lang="en-GB" dirty="0"/>
          </a:p>
          <a:p>
            <a:endParaRPr lang="en-US" dirty="0"/>
          </a:p>
        </p:txBody>
      </p:sp>
    </p:spTree>
    <p:extLst>
      <p:ext uri="{BB962C8B-B14F-4D97-AF65-F5344CB8AC3E}">
        <p14:creationId xmlns:p14="http://schemas.microsoft.com/office/powerpoint/2010/main" val="15625777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Aims and structure</a:t>
            </a:r>
          </a:p>
          <a:p>
            <a:pPr marL="0" indent="0">
              <a:buNone/>
            </a:pPr>
            <a:r>
              <a:rPr lang="en-US" dirty="0" smtClean="0"/>
              <a:t>Lectures and seminars</a:t>
            </a:r>
          </a:p>
          <a:p>
            <a:pPr marL="0" indent="0">
              <a:buNone/>
            </a:pPr>
            <a:r>
              <a:rPr lang="en-US" dirty="0" smtClean="0"/>
              <a:t>Optional Extra Lectures on Critical Theory by Prof Docherty Mondays 12-13 Arts Butterworth</a:t>
            </a:r>
          </a:p>
          <a:p>
            <a:pPr marL="0" indent="0">
              <a:buNone/>
            </a:pPr>
            <a:r>
              <a:rPr lang="en-US" dirty="0" smtClean="0"/>
              <a:t>Academic Writing Sessions coordinated by </a:t>
            </a:r>
            <a:r>
              <a:rPr lang="en-US" dirty="0" err="1" smtClean="0"/>
              <a:t>Dr</a:t>
            </a:r>
            <a:r>
              <a:rPr lang="en-US" dirty="0" smtClean="0"/>
              <a:t> Rochelle Sibley</a:t>
            </a:r>
          </a:p>
          <a:p>
            <a:pPr marL="0" indent="0">
              <a:buNone/>
            </a:pPr>
            <a:r>
              <a:rPr lang="en-US" dirty="0" smtClean="0"/>
              <a:t>Assessments: formative and assessed essays</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73464055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theory matters</a:t>
            </a:r>
            <a:endParaRPr lang="en-US" dirty="0"/>
          </a:p>
        </p:txBody>
      </p:sp>
      <p:pic>
        <p:nvPicPr>
          <p:cNvPr id="6" name="Content Placeholder 5" descr="Freud and bunny.tiff"/>
          <p:cNvPicPr>
            <a:picLocks noGrp="1" noChangeAspect="1"/>
          </p:cNvPicPr>
          <p:nvPr>
            <p:ph idx="1"/>
          </p:nvPr>
        </p:nvPicPr>
        <p:blipFill>
          <a:blip r:embed="rId2">
            <a:extLst>
              <a:ext uri="{28A0092B-C50C-407E-A947-70E740481C1C}">
                <a14:useLocalDpi xmlns:a14="http://schemas.microsoft.com/office/drawing/2010/main" val="0"/>
              </a:ext>
            </a:extLst>
          </a:blip>
          <a:srcRect l="-32590" r="-32590"/>
          <a:stretch>
            <a:fillRect/>
          </a:stretch>
        </p:blipFill>
        <p:spPr/>
      </p:pic>
    </p:spTree>
    <p:extLst>
      <p:ext uri="{BB962C8B-B14F-4D97-AF65-F5344CB8AC3E}">
        <p14:creationId xmlns:p14="http://schemas.microsoft.com/office/powerpoint/2010/main" val="124883656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14420" r="-14420"/>
          <a:stretch>
            <a:fillRect/>
          </a:stretch>
        </p:blipFill>
        <p:spPr/>
      </p:pic>
    </p:spTree>
    <p:extLst>
      <p:ext uri="{BB962C8B-B14F-4D97-AF65-F5344CB8AC3E}">
        <p14:creationId xmlns:p14="http://schemas.microsoft.com/office/powerpoint/2010/main" val="49047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thumb.php.jpeg"/>
          <p:cNvPicPr>
            <a:picLocks noGrp="1" noChangeAspect="1"/>
          </p:cNvPicPr>
          <p:nvPr>
            <p:ph idx="1"/>
          </p:nvPr>
        </p:nvPicPr>
        <p:blipFill>
          <a:blip r:embed="rId2">
            <a:extLst>
              <a:ext uri="{28A0092B-C50C-407E-A947-70E740481C1C}">
                <a14:useLocalDpi xmlns:a14="http://schemas.microsoft.com/office/drawing/2010/main" val="0"/>
              </a:ext>
            </a:extLst>
          </a:blip>
          <a:srcRect l="-80139" r="-80139"/>
          <a:stretch>
            <a:fillRect/>
          </a:stretch>
        </p:blipFill>
        <p:spPr/>
      </p:pic>
    </p:spTree>
    <p:extLst>
      <p:ext uri="{BB962C8B-B14F-4D97-AF65-F5344CB8AC3E}">
        <p14:creationId xmlns:p14="http://schemas.microsoft.com/office/powerpoint/2010/main" val="3006922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levator_Antigone.png"/>
          <p:cNvPicPr>
            <a:picLocks noGrp="1" noChangeAspect="1"/>
          </p:cNvPicPr>
          <p:nvPr>
            <p:ph idx="1"/>
          </p:nvPr>
        </p:nvPicPr>
        <p:blipFill>
          <a:blip r:embed="rId2">
            <a:extLst>
              <a:ext uri="{28A0092B-C50C-407E-A947-70E740481C1C}">
                <a14:useLocalDpi xmlns:a14="http://schemas.microsoft.com/office/drawing/2010/main" val="0"/>
              </a:ext>
            </a:extLst>
          </a:blip>
          <a:srcRect l="-11550" r="-11550"/>
          <a:stretch>
            <a:fillRect/>
          </a:stretch>
        </p:blipFill>
        <p:spPr/>
      </p:pic>
    </p:spTree>
    <p:extLst>
      <p:ext uri="{BB962C8B-B14F-4D97-AF65-F5344CB8AC3E}">
        <p14:creationId xmlns:p14="http://schemas.microsoft.com/office/powerpoint/2010/main" val="3366982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ntigone's Claim.tiff"/>
          <p:cNvPicPr>
            <a:picLocks noGrp="1" noChangeAspect="1"/>
          </p:cNvPicPr>
          <p:nvPr>
            <p:ph idx="1"/>
          </p:nvPr>
        </p:nvPicPr>
        <p:blipFill>
          <a:blip r:embed="rId2">
            <a:extLst>
              <a:ext uri="{28A0092B-C50C-407E-A947-70E740481C1C}">
                <a14:useLocalDpi xmlns:a14="http://schemas.microsoft.com/office/drawing/2010/main" val="0"/>
              </a:ext>
            </a:extLst>
          </a:blip>
          <a:srcRect l="-101099" r="-101099"/>
          <a:stretch>
            <a:fillRect/>
          </a:stretch>
        </p:blipFill>
        <p:spPr/>
      </p:pic>
    </p:spTree>
    <p:extLst>
      <p:ext uri="{BB962C8B-B14F-4D97-AF65-F5344CB8AC3E}">
        <p14:creationId xmlns:p14="http://schemas.microsoft.com/office/powerpoint/2010/main" val="167198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utler 1.tiff"/>
          <p:cNvPicPr>
            <a:picLocks noGrp="1" noChangeAspect="1"/>
          </p:cNvPicPr>
          <p:nvPr>
            <p:ph idx="1"/>
          </p:nvPr>
        </p:nvPicPr>
        <p:blipFill>
          <a:blip r:embed="rId2">
            <a:extLst>
              <a:ext uri="{28A0092B-C50C-407E-A947-70E740481C1C}">
                <a14:useLocalDpi xmlns:a14="http://schemas.microsoft.com/office/drawing/2010/main" val="0"/>
              </a:ext>
            </a:extLst>
          </a:blip>
          <a:srcRect l="-6539" r="-6539"/>
          <a:stretch>
            <a:fillRect/>
          </a:stretch>
        </p:blipFill>
        <p:spPr/>
      </p:pic>
    </p:spTree>
    <p:extLst>
      <p:ext uri="{BB962C8B-B14F-4D97-AF65-F5344CB8AC3E}">
        <p14:creationId xmlns:p14="http://schemas.microsoft.com/office/powerpoint/2010/main" val="1545640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utler 2.tiff"/>
          <p:cNvPicPr>
            <a:picLocks noGrp="1" noChangeAspect="1"/>
          </p:cNvPicPr>
          <p:nvPr>
            <p:ph idx="1"/>
          </p:nvPr>
        </p:nvPicPr>
        <p:blipFill>
          <a:blip r:embed="rId2">
            <a:extLst>
              <a:ext uri="{28A0092B-C50C-407E-A947-70E740481C1C}">
                <a14:useLocalDpi xmlns:a14="http://schemas.microsoft.com/office/drawing/2010/main" val="0"/>
              </a:ext>
            </a:extLst>
          </a:blip>
          <a:srcRect l="-13853" r="-13853"/>
          <a:stretch>
            <a:fillRect/>
          </a:stretch>
        </p:blipFill>
        <p:spPr/>
      </p:pic>
    </p:spTree>
    <p:extLst>
      <p:ext uri="{BB962C8B-B14F-4D97-AF65-F5344CB8AC3E}">
        <p14:creationId xmlns:p14="http://schemas.microsoft.com/office/powerpoint/2010/main" val="263589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107</TotalTime>
  <Words>346</Words>
  <Application>Microsoft Macintosh PowerPoint</Application>
  <PresentationFormat>On-screen Show (4:3)</PresentationFormat>
  <Paragraphs>34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EN122 Modes of Reading 2016-2017</vt:lpstr>
      <vt:lpstr>PowerPoint Presentation</vt:lpstr>
      <vt:lpstr>Why theory matters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EN122 Modes of Reading 2015-2016</dc:title>
  <dc:creator>Paulo de Medeiros</dc:creator>
  <cp:lastModifiedBy>Paulo de Medeiros</cp:lastModifiedBy>
  <cp:revision>12</cp:revision>
  <dcterms:created xsi:type="dcterms:W3CDTF">2015-10-08T07:29:08Z</dcterms:created>
  <dcterms:modified xsi:type="dcterms:W3CDTF">2016-10-06T12:35:39Z</dcterms:modified>
</cp:coreProperties>
</file>