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0" d="100"/>
          <a:sy n="90" d="100"/>
        </p:scale>
        <p:origin x="-9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1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jpe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3124200"/>
            <a:ext cx="6477000" cy="1914144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800" y="5056632"/>
            <a:ext cx="6477000" cy="1174088"/>
          </a:xfrm>
        </p:spPr>
        <p:txBody>
          <a:bodyPr vert="horz" lIns="91440" tIns="0" rIns="45720" bIns="0" rtlCol="0">
            <a:normAutofit/>
          </a:bodyPr>
          <a:lstStyle>
            <a:lvl1pPr marL="0" indent="0" algn="l" defTabSz="914400" rtl="0" eaLnBrk="1" latinLnBrk="0" hangingPunct="1">
              <a:lnSpc>
                <a:spcPts val="2600"/>
              </a:lnSpc>
              <a:spcBef>
                <a:spcPts val="0"/>
              </a:spcBef>
              <a:buSzPct val="90000"/>
              <a:buFontTx/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00216"/>
            <a:ext cx="19842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352" y="6300216"/>
            <a:ext cx="3813048" cy="274320"/>
          </a:xfr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300216"/>
            <a:ext cx="685800" cy="274320"/>
          </a:xfr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100" kern="1200">
                <a:solidFill>
                  <a:schemeClr val="tx1"/>
                </a:solidFill>
                <a:latin typeface="Rockwell" pitchFamily="18" charset="0"/>
                <a:ea typeface="+mn-ea"/>
                <a:cs typeface="+mn-cs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tabLst/>
              <a:defRPr sz="1800"/>
            </a:lvl6pPr>
            <a:lvl7pPr marL="2290763" indent="-344488">
              <a:tabLst/>
              <a:defRPr sz="1800"/>
            </a:lvl7pPr>
            <a:lvl8pPr marL="2290763" indent="-344488">
              <a:tabLst/>
              <a:defRPr sz="1800"/>
            </a:lvl8pPr>
            <a:lvl9pPr marL="2290763" indent="-344488">
              <a:tabLst/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0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1" name="Content Placeholder 2"/>
          <p:cNvSpPr>
            <a:spLocks noGrp="1"/>
          </p:cNvSpPr>
          <p:nvPr>
            <p:ph sz="half" idx="14"/>
          </p:nvPr>
        </p:nvSpPr>
        <p:spPr>
          <a:xfrm>
            <a:off x="4645152" y="1735138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12" name="Content Placeholder 2"/>
          <p:cNvSpPr>
            <a:spLocks noGrp="1"/>
          </p:cNvSpPr>
          <p:nvPr>
            <p:ph sz="half" idx="15"/>
          </p:nvPr>
        </p:nvSpPr>
        <p:spPr>
          <a:xfrm>
            <a:off x="4645152" y="3870960"/>
            <a:ext cx="356616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690048"/>
            <a:ext cx="356393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7250" y="368490"/>
            <a:ext cx="3566160" cy="5627498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 marL="2290763" indent="-344488">
              <a:defRPr sz="2000"/>
            </a:lvl7pPr>
            <a:lvl8pPr marL="2290763" indent="-344488">
              <a:defRPr sz="2000"/>
            </a:lvl8pPr>
            <a:lvl9pPr marL="2290763" indent="-344488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398" y="2866030"/>
            <a:ext cx="3563938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7546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7544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grpSp>
        <p:nvGrpSpPr>
          <p:cNvPr id="3" name="Group 7"/>
          <p:cNvGrpSpPr/>
          <p:nvPr/>
        </p:nvGrpSpPr>
        <p:grpSpPr>
          <a:xfrm rot="21421631">
            <a:off x="629028" y="505650"/>
            <a:ext cx="3850925" cy="5516274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4"/>
          </p:nvPr>
        </p:nvSpPr>
        <p:spPr>
          <a:xfrm rot="21421631">
            <a:off x="808793" y="667560"/>
            <a:ext cx="3468664" cy="512472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3"/>
          <p:cNvGrpSpPr/>
          <p:nvPr/>
        </p:nvGrpSpPr>
        <p:grpSpPr>
          <a:xfrm rot="21214351">
            <a:off x="313409" y="3520798"/>
            <a:ext cx="4088024" cy="302602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6"/>
          </p:nvPr>
        </p:nvSpPr>
        <p:spPr>
          <a:xfrm rot="21214351">
            <a:off x="491057" y="3682579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232774">
            <a:off x="169481" y="241256"/>
            <a:ext cx="4088024" cy="3026020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347129" y="403037"/>
            <a:ext cx="3704109" cy="2697083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3434" y="1524000"/>
            <a:ext cx="356616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2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13432" y="2699982"/>
            <a:ext cx="3566160" cy="2163171"/>
          </a:xfrm>
        </p:spPr>
        <p:txBody>
          <a:bodyPr/>
          <a:lstStyle>
            <a:lvl1pPr marL="0" indent="0">
              <a:spcBef>
                <a:spcPts val="60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32774">
            <a:off x="2059282" y="379100"/>
            <a:ext cx="5031327" cy="3443312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8736"/>
            <a:ext cx="7315200" cy="98797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32774">
            <a:off x="2248157" y="564564"/>
            <a:ext cx="4653577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3762374"/>
            <a:ext cx="7315200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3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13"/>
          <p:cNvGrpSpPr/>
          <p:nvPr/>
        </p:nvGrpSpPr>
        <p:grpSpPr>
          <a:xfrm rot="21420000">
            <a:off x="113687" y="116368"/>
            <a:ext cx="3969060" cy="3705360"/>
            <a:chOff x="1524000" y="381000"/>
            <a:chExt cx="3657600" cy="4737978"/>
          </a:xfrm>
        </p:grpSpPr>
        <p:sp>
          <p:nvSpPr>
            <p:cNvPr id="15" name="Rectangle 14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6" name="Rectangle 15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7" name="Picture Placeholder 9"/>
          <p:cNvSpPr>
            <a:spLocks noGrp="1"/>
          </p:cNvSpPr>
          <p:nvPr>
            <p:ph type="pic" sz="quarter" idx="17"/>
          </p:nvPr>
        </p:nvSpPr>
        <p:spPr>
          <a:xfrm rot="21420000">
            <a:off x="299151" y="304998"/>
            <a:ext cx="3598455" cy="3334235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grpSp>
        <p:nvGrpSpPr>
          <p:cNvPr id="8" name="Group 9"/>
          <p:cNvGrpSpPr/>
          <p:nvPr/>
        </p:nvGrpSpPr>
        <p:grpSpPr>
          <a:xfrm rot="360000">
            <a:off x="4165479" y="323141"/>
            <a:ext cx="4792693" cy="3443312"/>
            <a:chOff x="1524000" y="381000"/>
            <a:chExt cx="3657600" cy="4737978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Picture Placeholder 9"/>
          <p:cNvSpPr>
            <a:spLocks noGrp="1"/>
          </p:cNvSpPr>
          <p:nvPr>
            <p:ph type="pic" sz="quarter" idx="16"/>
          </p:nvPr>
        </p:nvSpPr>
        <p:spPr>
          <a:xfrm rot="360000">
            <a:off x="4336486" y="507668"/>
            <a:ext cx="4432860" cy="307238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926106"/>
            <a:ext cx="7315200" cy="990600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551682" y="450851"/>
            <a:ext cx="846083" cy="5357812"/>
          </a:xfrm>
        </p:spPr>
        <p:txBody>
          <a:bodyPr vert="eaVert" anchor="t" anchorCtr="0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450851"/>
            <a:ext cx="5943600" cy="5357812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Watermar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115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94560"/>
            <a:ext cx="7772400" cy="1362075"/>
          </a:xfrm>
        </p:spPr>
        <p:txBody>
          <a:bodyPr vert="horz" lIns="45720" tIns="0" rIns="45720" bIns="0" rtlCol="0" anchor="b" anchorCtr="0">
            <a:noAutofit/>
          </a:bodyPr>
          <a:lstStyle>
            <a:lvl1pPr algn="l" defTabSz="914400" rtl="0" eaLnBrk="1" latinLnBrk="0" hangingPunct="1">
              <a:lnSpc>
                <a:spcPts val="5000"/>
              </a:lnSpc>
              <a:spcBef>
                <a:spcPct val="0"/>
              </a:spcBef>
              <a:buNone/>
              <a:defRPr sz="4600" b="1" kern="1200" cap="none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57016"/>
            <a:ext cx="7772400" cy="987552"/>
          </a:xfrm>
        </p:spPr>
        <p:txBody>
          <a:bodyPr vert="horz" lIns="91440" tIns="0" rIns="45720" bIns="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SzPct val="90000"/>
              <a:buFontTx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Watermar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spcBef>
                <a:spcPct val="0"/>
              </a:spcBef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bg>
      <p:bgPr>
        <a:blipFill dpi="0" rotWithShape="1">
          <a:blip r:embed="rId2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52775" y="4069804"/>
            <a:ext cx="5538788" cy="1162050"/>
          </a:xfrm>
        </p:spPr>
        <p:txBody>
          <a:bodyPr tIns="0" bIns="0" anchor="b"/>
          <a:lstStyle>
            <a:lvl1pPr algn="l">
              <a:lnSpc>
                <a:spcPts val="4600"/>
              </a:lnSpc>
              <a:defRPr sz="4600" b="1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grpSp>
        <p:nvGrpSpPr>
          <p:cNvPr id="3" name="Group 8"/>
          <p:cNvGrpSpPr/>
          <p:nvPr/>
        </p:nvGrpSpPr>
        <p:grpSpPr>
          <a:xfrm rot="21240000">
            <a:off x="654352" y="445180"/>
            <a:ext cx="5416247" cy="3630168"/>
            <a:chOff x="1524000" y="381000"/>
            <a:chExt cx="3657600" cy="4737978"/>
          </a:xfrm>
        </p:grpSpPr>
        <p:sp>
          <p:nvSpPr>
            <p:cNvPr id="10" name="Rectangle 9"/>
            <p:cNvSpPr/>
            <p:nvPr userDrawn="1"/>
          </p:nvSpPr>
          <p:spPr>
            <a:xfrm>
              <a:off x="1524000" y="381000"/>
              <a:ext cx="3657600" cy="4724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 userDrawn="1"/>
          </p:nvSpPr>
          <p:spPr>
            <a:xfrm>
              <a:off x="1524000" y="381000"/>
              <a:ext cx="3657600" cy="4737978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85000"/>
                  </a:schemeClr>
                </a:gs>
                <a:gs pos="15000">
                  <a:schemeClr val="bg1">
                    <a:alpha val="75000"/>
                  </a:schemeClr>
                </a:gs>
                <a:gs pos="100000">
                  <a:schemeClr val="bg1"/>
                </a:gs>
                <a:gs pos="100000">
                  <a:schemeClr val="bg1"/>
                </a:gs>
              </a:gsLst>
              <a:path path="rect">
                <a:fillToRect r="100000" b="100000"/>
              </a:path>
              <a:tileRect l="-100000" t="-100000"/>
            </a:gradFill>
            <a:ln>
              <a:noFill/>
            </a:ln>
            <a:effectLst>
              <a:innerShdw blurRad="190500" dist="88900" dir="13500000">
                <a:schemeClr val="bg1">
                  <a:lumMod val="65000"/>
                  <a:alpha val="25000"/>
                </a:scheme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Picture Placeholder 9"/>
          <p:cNvSpPr>
            <a:spLocks noGrp="1"/>
          </p:cNvSpPr>
          <p:nvPr>
            <p:ph type="pic" sz="quarter" idx="15"/>
          </p:nvPr>
        </p:nvSpPr>
        <p:spPr>
          <a:xfrm rot="21240000">
            <a:off x="857677" y="632632"/>
            <a:ext cx="5009597" cy="3255264"/>
          </a:xfrm>
          <a:solidFill>
            <a:schemeClr val="bg1">
              <a:lumMod val="85000"/>
            </a:schemeClr>
          </a:solidFill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158117" y="5230906"/>
            <a:ext cx="5532958" cy="865093"/>
          </a:xfrm>
        </p:spPr>
        <p:txBody>
          <a:bodyPr/>
          <a:lstStyle>
            <a:lvl1pPr marL="0" indent="0">
              <a:spcBef>
                <a:spcPct val="0"/>
              </a:spcBef>
              <a:buNone/>
              <a:defRPr sz="2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35139"/>
            <a:ext cx="3566160" cy="4056062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 marL="2290763" indent="-344488">
              <a:defRPr sz="1800"/>
            </a:lvl6pPr>
            <a:lvl7pPr marL="2290763" indent="-344488">
              <a:defRPr sz="1800"/>
            </a:lvl7pPr>
            <a:lvl8pPr marL="2290763" indent="-344488">
              <a:defRPr sz="1800"/>
            </a:lvl8pPr>
            <a:lvl9pPr marL="2290763" indent="-344488"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326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7367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0247" y="1419366"/>
            <a:ext cx="3200400" cy="584035"/>
          </a:xfrm>
        </p:spPr>
        <p:txBody>
          <a:bodyPr anchor="b"/>
          <a:lstStyle>
            <a:lvl1pPr marL="0" indent="0" algn="ctr">
              <a:spcBef>
                <a:spcPct val="0"/>
              </a:spcBef>
              <a:buNone/>
              <a:defRPr sz="2200" b="0">
                <a:solidFill>
                  <a:schemeClr val="tx2">
                    <a:lumMod val="60000"/>
                    <a:lumOff val="40000"/>
                  </a:schemeClr>
                </a:solidFill>
                <a:latin typeface="Impact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6514" y="2174875"/>
            <a:ext cx="3566160" cy="3616325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 marL="2290763" indent="-344488">
              <a:defRPr sz="1600"/>
            </a:lvl6pPr>
            <a:lvl7pPr marL="2290763" indent="-344488">
              <a:defRPr sz="1600"/>
            </a:lvl7pPr>
            <a:lvl8pPr marL="2290763" indent="-344488">
              <a:defRPr sz="1600"/>
            </a:lvl8pPr>
            <a:lvl9pPr marL="2290763" indent="-344488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3" name="Picture 12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  <p:pic>
        <p:nvPicPr>
          <p:cNvPr id="12" name="Picture 11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039" y="1897040"/>
            <a:ext cx="3228975" cy="142875"/>
          </a:xfrm>
          <a:prstGeom prst="rect">
            <a:avLst/>
          </a:prstGeom>
        </p:spPr>
      </p:pic>
      <p:pic>
        <p:nvPicPr>
          <p:cNvPr id="14" name="Picture 13" descr="Comparison-Underline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960" y="1897040"/>
            <a:ext cx="3228975" cy="1428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735138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914400" y="3870960"/>
            <a:ext cx="7315200" cy="1920240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theme" Target="../theme/theme1.xml"/><Relationship Id="rId22" Type="http://schemas.openxmlformats.org/officeDocument/2006/relationships/image" Target="../media/image6.png"/><Relationship Id="rId23" Type="http://schemas.openxmlformats.org/officeDocument/2006/relationships/image" Target="../media/image7.png"/><Relationship Id="rId24" Type="http://schemas.openxmlformats.org/officeDocument/2006/relationships/image" Target="../media/image8.pn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503238"/>
            <a:ext cx="7313613" cy="8683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35138"/>
            <a:ext cx="7313613" cy="4056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63438" y="6314461"/>
            <a:ext cx="1295400" cy="2650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2DF66AD8-BC4A-4004-9882-414398D930CA}" type="datetimeFigureOut">
              <a:rPr lang="en-US" smtClean="0"/>
              <a:t>08/03/17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942607" y="6305797"/>
            <a:ext cx="3717967" cy="2592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21388" y="5476097"/>
            <a:ext cx="1483056" cy="85184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</a:lstStyle>
          <a:p>
            <a:fld id="{B9D2C864-9362-43C7-A136-D9C41D93A96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</p:sldLayoutIdLst>
  <p:txStyles>
    <p:titleStyle>
      <a:lvl1pPr algn="ctr" defTabSz="914400" rtl="0" eaLnBrk="1" latinLnBrk="0" hangingPunct="1">
        <a:spcBef>
          <a:spcPct val="0"/>
        </a:spcBef>
        <a:buNone/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63550" indent="-463550" algn="l" defTabSz="914400" rtl="0" eaLnBrk="1" latinLnBrk="0" hangingPunct="1">
        <a:spcBef>
          <a:spcPts val="2000"/>
        </a:spcBef>
        <a:buSzPct val="90000"/>
        <a:buFontTx/>
        <a:buBlip>
          <a:blip r:embed="rId22"/>
        </a:buBlip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SzPct val="90000"/>
        <a:buFontTx/>
        <a:buBlip>
          <a:blip r:embed="rId23"/>
        </a:buBlip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55713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7025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938338" indent="-341313" algn="l" defTabSz="914400" rtl="0" eaLnBrk="1" latinLnBrk="0" hangingPunct="1">
        <a:spcBef>
          <a:spcPts val="600"/>
        </a:spcBef>
        <a:buSzPct val="90000"/>
        <a:buFontTx/>
        <a:buBlip>
          <a:blip r:embed="rId2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ct val="20000"/>
        </a:spcBef>
        <a:buSzPct val="90000"/>
        <a:buFontTx/>
        <a:buBlip>
          <a:blip r:embed="rId24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ct val="20000"/>
        </a:spcBef>
        <a:buSzPct val="90000"/>
        <a:buFontTx/>
        <a:buBlip>
          <a:blip r:embed="rId22"/>
        </a:buBlip>
        <a:defRPr lang="en-US" sz="1800" kern="1200" dirty="0" smtClean="0">
          <a:solidFill>
            <a:schemeClr val="tx1"/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ct val="20000"/>
        </a:spcBef>
        <a:buSzPct val="90000"/>
        <a:buFontTx/>
        <a:buBlip>
          <a:blip r:embed="rId23"/>
        </a:buBlip>
        <a:defRPr lang="en-US" sz="1800" kern="1200" dirty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tif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tif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tif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vOwdsO6KkkI" TargetMode="External"/><Relationship Id="rId3" Type="http://schemas.openxmlformats.org/officeDocument/2006/relationships/image" Target="../media/image20.tif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tif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v=IkLS0xMo-ZM" TargetMode="External"/><Relationship Id="rId3" Type="http://schemas.openxmlformats.org/officeDocument/2006/relationships/image" Target="../media/image13.tif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tif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tif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EN122 Modes of Reading 2016-2017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5056631"/>
            <a:ext cx="6640095" cy="1547369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Precarity</a:t>
            </a:r>
            <a:r>
              <a:rPr lang="en-US" dirty="0" smtClean="0"/>
              <a:t> and Responsibility </a:t>
            </a:r>
          </a:p>
          <a:p>
            <a:r>
              <a:rPr lang="en-US" dirty="0" smtClean="0"/>
              <a:t>(Judith Butler. ‘Survivability, Vulnerability, Affect’)</a:t>
            </a:r>
          </a:p>
          <a:p>
            <a:r>
              <a:rPr lang="en-US" dirty="0" smtClean="0"/>
              <a:t>“One question is who is responsible? Another is can you read?” </a:t>
            </a:r>
          </a:p>
          <a:p>
            <a:r>
              <a:rPr lang="en-US" dirty="0" smtClean="0"/>
              <a:t>Paulo de Medeiros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5836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Self/Other</a:t>
            </a:r>
          </a:p>
          <a:p>
            <a:r>
              <a:rPr lang="en-US" dirty="0" smtClean="0"/>
              <a:t>Critique of individualism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0841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tler quote2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498" r="-21498"/>
          <a:stretch>
            <a:fillRect/>
          </a:stretch>
        </p:blipFill>
        <p:spPr>
          <a:xfrm>
            <a:off x="914400" y="503238"/>
            <a:ext cx="7313613" cy="5287962"/>
          </a:xfrm>
        </p:spPr>
      </p:pic>
      <p:sp>
        <p:nvSpPr>
          <p:cNvPr id="5" name="TextBox 4"/>
          <p:cNvSpPr txBox="1"/>
          <p:nvPr/>
        </p:nvSpPr>
        <p:spPr>
          <a:xfrm>
            <a:off x="914400" y="6096000"/>
            <a:ext cx="125871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p.44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09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tler quote3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2458" b="-12458"/>
          <a:stretch>
            <a:fillRect/>
          </a:stretch>
        </p:blipFill>
        <p:spPr>
          <a:xfrm>
            <a:off x="914400" y="620889"/>
            <a:ext cx="7313613" cy="5170311"/>
          </a:xfrm>
        </p:spPr>
      </p:pic>
    </p:spTree>
    <p:extLst>
      <p:ext uri="{BB962C8B-B14F-4D97-AF65-F5344CB8AC3E}">
        <p14:creationId xmlns:p14="http://schemas.microsoft.com/office/powerpoint/2010/main" val="30353187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Community</a:t>
            </a:r>
          </a:p>
          <a:p>
            <a:r>
              <a:rPr lang="en-US" dirty="0" smtClean="0"/>
              <a:t>Responsibility</a:t>
            </a:r>
          </a:p>
          <a:p>
            <a:pPr lvl="1"/>
            <a:r>
              <a:rPr lang="en-US" dirty="0" smtClean="0"/>
              <a:t>Misuse of the term to avoid responsibility</a:t>
            </a:r>
          </a:p>
          <a:p>
            <a:pPr lvl="1"/>
            <a:r>
              <a:rPr lang="en-US" dirty="0" smtClean="0"/>
              <a:t>Misappropriation to evade communal responsibility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962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tler quote 4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2648" r="-12648"/>
          <a:stretch>
            <a:fillRect/>
          </a:stretch>
        </p:blipFill>
        <p:spPr>
          <a:xfrm>
            <a:off x="914400" y="503238"/>
            <a:ext cx="7313613" cy="5287962"/>
          </a:xfrm>
        </p:spPr>
      </p:pic>
    </p:spTree>
    <p:extLst>
      <p:ext uri="{BB962C8B-B14F-4D97-AF65-F5344CB8AC3E}">
        <p14:creationId xmlns:p14="http://schemas.microsoft.com/office/powerpoint/2010/main" val="223524106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tler quote 5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9713" b="-3971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5127074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One question is what is to think (read)?</a:t>
            </a:r>
            <a:endParaRPr lang="en-US" sz="2000" dirty="0"/>
          </a:p>
        </p:txBody>
      </p:sp>
      <p:pic>
        <p:nvPicPr>
          <p:cNvPr id="4" name="Content Placeholder 3" descr="Butler thinking.tiff">
            <a:hlinkClick r:id="rId2" tooltip="Interview 2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70" r="-7970"/>
          <a:stretch>
            <a:fillRect/>
          </a:stretch>
        </p:blipFill>
        <p:spPr>
          <a:xfrm>
            <a:off x="914400" y="1227667"/>
            <a:ext cx="7313613" cy="4563533"/>
          </a:xfrm>
        </p:spPr>
      </p:pic>
    </p:spTree>
    <p:extLst>
      <p:ext uri="{BB962C8B-B14F-4D97-AF65-F5344CB8AC3E}">
        <p14:creationId xmlns:p14="http://schemas.microsoft.com/office/powerpoint/2010/main" val="19755007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The power of language and literature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43932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tler quote 6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8304" r="-18304"/>
          <a:stretch>
            <a:fillRect/>
          </a:stretch>
        </p:blipFill>
        <p:spPr>
          <a:xfrm>
            <a:off x="914400" y="503238"/>
            <a:ext cx="7313613" cy="5287962"/>
          </a:xfrm>
        </p:spPr>
      </p:pic>
    </p:spTree>
    <p:extLst>
      <p:ext uri="{BB962C8B-B14F-4D97-AF65-F5344CB8AC3E}">
        <p14:creationId xmlns:p14="http://schemas.microsoft.com/office/powerpoint/2010/main" val="99258063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tler quote 6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926" b="21926"/>
          <a:stretch>
            <a:fillRect/>
          </a:stretch>
        </p:blipFill>
        <p:spPr>
          <a:xfrm>
            <a:off x="914400" y="719139"/>
            <a:ext cx="7313613" cy="4056062"/>
          </a:xfrm>
        </p:spPr>
      </p:pic>
    </p:spTree>
    <p:extLst>
      <p:ext uri="{BB962C8B-B14F-4D97-AF65-F5344CB8AC3E}">
        <p14:creationId xmlns:p14="http://schemas.microsoft.com/office/powerpoint/2010/main" val="8785435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tler Berkeley page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01" r="-1101"/>
          <a:stretch>
            <a:fillRect/>
          </a:stretch>
        </p:blipFill>
        <p:spPr>
          <a:xfrm>
            <a:off x="914400" y="503238"/>
            <a:ext cx="7313613" cy="5287962"/>
          </a:xfrm>
        </p:spPr>
      </p:pic>
    </p:spTree>
    <p:extLst>
      <p:ext uri="{BB962C8B-B14F-4D97-AF65-F5344CB8AC3E}">
        <p14:creationId xmlns:p14="http://schemas.microsoft.com/office/powerpoint/2010/main" val="487239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tler quote 7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47" r="-7447"/>
          <a:stretch>
            <a:fillRect/>
          </a:stretch>
        </p:blipFill>
        <p:spPr>
          <a:xfrm>
            <a:off x="914400" y="503238"/>
            <a:ext cx="7313613" cy="5287962"/>
          </a:xfrm>
        </p:spPr>
      </p:pic>
    </p:spTree>
    <p:extLst>
      <p:ext uri="{BB962C8B-B14F-4D97-AF65-F5344CB8AC3E}">
        <p14:creationId xmlns:p14="http://schemas.microsoft.com/office/powerpoint/2010/main" val="40948897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1512" y="503238"/>
            <a:ext cx="7313613" cy="868362"/>
          </a:xfrm>
        </p:spPr>
        <p:txBody>
          <a:bodyPr/>
          <a:lstStyle/>
          <a:p>
            <a:r>
              <a:rPr lang="en-US" sz="2400" dirty="0" smtClean="0"/>
              <a:t>Reading </a:t>
            </a:r>
            <a:r>
              <a:rPr lang="en-US" sz="2400" i="1" dirty="0" smtClean="0"/>
              <a:t>A Mercy </a:t>
            </a:r>
            <a:r>
              <a:rPr lang="en-US" sz="2400" dirty="0" smtClean="0"/>
              <a:t>through Butler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Unreasoned schism that structures slavery and racism and patriarchy</a:t>
            </a:r>
          </a:p>
          <a:p>
            <a:r>
              <a:rPr lang="en-US" dirty="0" smtClean="0"/>
              <a:t>The lives of those held in bondage do not count as the kind of ‘human lives’</a:t>
            </a:r>
          </a:p>
          <a:p>
            <a:r>
              <a:rPr lang="en-US" dirty="0" smtClean="0"/>
              <a:t>The novel offers a different kind of responsiveness</a:t>
            </a:r>
          </a:p>
          <a:p>
            <a:r>
              <a:rPr lang="en-US" dirty="0" smtClean="0"/>
              <a:t>An interpretation that may, under certain conditions, contest and explode the dominant schism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88509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tler quote 8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1269" b="-41269"/>
          <a:stretch>
            <a:fillRect/>
          </a:stretch>
        </p:blipFill>
        <p:spPr>
          <a:xfrm>
            <a:off x="914400" y="677333"/>
            <a:ext cx="7313613" cy="5113867"/>
          </a:xfrm>
        </p:spPr>
      </p:pic>
    </p:spTree>
    <p:extLst>
      <p:ext uri="{BB962C8B-B14F-4D97-AF65-F5344CB8AC3E}">
        <p14:creationId xmlns:p14="http://schemas.microsoft.com/office/powerpoint/2010/main" val="54624751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tler quote 9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401" b="-30401"/>
          <a:stretch>
            <a:fillRect/>
          </a:stretch>
        </p:blipFill>
        <p:spPr>
          <a:xfrm>
            <a:off x="914400" y="503238"/>
            <a:ext cx="7313613" cy="5287962"/>
          </a:xfrm>
        </p:spPr>
      </p:pic>
    </p:spTree>
    <p:extLst>
      <p:ext uri="{BB962C8B-B14F-4D97-AF65-F5344CB8AC3E}">
        <p14:creationId xmlns:p14="http://schemas.microsoft.com/office/powerpoint/2010/main" val="2138063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Prominent philosopher</a:t>
            </a:r>
          </a:p>
          <a:p>
            <a:r>
              <a:rPr lang="en-US" dirty="0" smtClean="0"/>
              <a:t>Gender Studies, Queer Theory, Performativity, Conceptions of the Body and the Self</a:t>
            </a:r>
          </a:p>
          <a:p>
            <a:r>
              <a:rPr lang="en-US" dirty="0" smtClean="0"/>
              <a:t>Ethics</a:t>
            </a:r>
          </a:p>
          <a:p>
            <a:r>
              <a:rPr lang="en-US" dirty="0" smtClean="0"/>
              <a:t>Representation/Representation</a:t>
            </a:r>
          </a:p>
          <a:p>
            <a:r>
              <a:rPr lang="en-US" dirty="0" smtClean="0"/>
              <a:t>Responsibility, Community, </a:t>
            </a:r>
            <a:r>
              <a:rPr lang="en-US" dirty="0" err="1" smtClean="0"/>
              <a:t>Precarity</a:t>
            </a:r>
            <a:r>
              <a:rPr lang="en-US" dirty="0" smtClean="0"/>
              <a:t>, Vulnerability, Resistance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17305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Judith Butler on her current work (S</a:t>
            </a:r>
            <a:r>
              <a:rPr lang="en-US" sz="2000" dirty="0" smtClean="0"/>
              <a:t>ão Paulo, 2016)</a:t>
            </a:r>
            <a:endParaRPr lang="en-US" sz="2000" dirty="0"/>
          </a:p>
        </p:txBody>
      </p:sp>
      <p:pic>
        <p:nvPicPr>
          <p:cNvPr id="4" name="Content Placeholder 3" descr="Butler-Brazil.tiff">
            <a:hlinkClick r:id="rId2" tooltip="Interview 1"/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" r="36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6013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Angela </a:t>
            </a:r>
            <a:r>
              <a:rPr lang="en-US" sz="2000" dirty="0" err="1" smtClean="0"/>
              <a:t>MacRobie</a:t>
            </a:r>
            <a:r>
              <a:rPr lang="en-US" sz="2000" dirty="0" smtClean="0"/>
              <a:t>, </a:t>
            </a:r>
            <a:r>
              <a:rPr lang="en-US" sz="2000" i="1" dirty="0" smtClean="0"/>
              <a:t>THE</a:t>
            </a:r>
            <a:r>
              <a:rPr lang="en-US" sz="2000" dirty="0" smtClean="0"/>
              <a:t> 25 June 2009</a:t>
            </a:r>
            <a:endParaRPr lang="en-US" sz="2000" dirty="0"/>
          </a:p>
        </p:txBody>
      </p:sp>
      <p:pic>
        <p:nvPicPr>
          <p:cNvPr id="4" name="Content Placeholder 3" descr="Butler Book of the Week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672" r="-767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2527505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One question is</a:t>
            </a:r>
            <a:r>
              <a:rPr lang="is-IS" sz="2000" dirty="0" smtClean="0"/>
              <a:t>…</a:t>
            </a:r>
            <a:endParaRPr lang="en-US" sz="2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Precarity</a:t>
            </a:r>
            <a:endParaRPr lang="en-US" dirty="0" smtClean="0"/>
          </a:p>
          <a:p>
            <a:r>
              <a:rPr lang="en-US" dirty="0" smtClean="0"/>
              <a:t>Vulnerability</a:t>
            </a:r>
          </a:p>
          <a:p>
            <a:r>
              <a:rPr lang="en-US" dirty="0" smtClean="0"/>
              <a:t>Self and Other</a:t>
            </a:r>
          </a:p>
          <a:p>
            <a:r>
              <a:rPr lang="en-US" dirty="0" smtClean="0"/>
              <a:t>Critique of Individualism</a:t>
            </a:r>
          </a:p>
          <a:p>
            <a:r>
              <a:rPr lang="en-US" dirty="0" smtClean="0"/>
              <a:t>Community</a:t>
            </a:r>
          </a:p>
          <a:p>
            <a:r>
              <a:rPr lang="en-US" dirty="0" smtClean="0"/>
              <a:t>Responsibility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42704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 descr="Butler quote 1.tif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886" r="-15886"/>
          <a:stretch>
            <a:fillRect/>
          </a:stretch>
        </p:blipFill>
        <p:spPr>
          <a:xfrm>
            <a:off x="914400" y="503238"/>
            <a:ext cx="7313613" cy="5287962"/>
          </a:xfrm>
        </p:spPr>
      </p:pic>
    </p:spTree>
    <p:extLst>
      <p:ext uri="{BB962C8B-B14F-4D97-AF65-F5344CB8AC3E}">
        <p14:creationId xmlns:p14="http://schemas.microsoft.com/office/powerpoint/2010/main" val="351833111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Ethics/Politics</a:t>
            </a:r>
          </a:p>
          <a:p>
            <a:r>
              <a:rPr lang="en-US" i="1" dirty="0" smtClean="0"/>
              <a:t>A Mercy</a:t>
            </a:r>
          </a:p>
          <a:p>
            <a:pPr lvl="1"/>
            <a:r>
              <a:rPr lang="en-US" i="1" dirty="0" smtClean="0"/>
              <a:t>What is cruel, what is kind? </a:t>
            </a:r>
          </a:p>
          <a:p>
            <a:pPr lvl="1"/>
            <a:r>
              <a:rPr lang="en-US" i="1" dirty="0" smtClean="0"/>
              <a:t>What are forms of kinship and community?</a:t>
            </a:r>
          </a:p>
          <a:p>
            <a:pPr lvl="1"/>
            <a:r>
              <a:rPr lang="en-US" i="1" dirty="0" smtClean="0"/>
              <a:t>Rise of the bourgeoisie and displacement of hereditary privilege</a:t>
            </a:r>
          </a:p>
          <a:p>
            <a:pPr lvl="1"/>
            <a:r>
              <a:rPr lang="en-US" i="1" dirty="0" smtClean="0"/>
              <a:t>Economy based on inhuman slavery</a:t>
            </a:r>
          </a:p>
          <a:p>
            <a:pPr lvl="1"/>
            <a:r>
              <a:rPr lang="en-US" i="1" dirty="0" smtClean="0"/>
              <a:t>Rise of the Nation</a:t>
            </a:r>
          </a:p>
          <a:p>
            <a:pPr lvl="1"/>
            <a:r>
              <a:rPr lang="en-US" i="1" dirty="0" smtClean="0"/>
              <a:t>Identification of Self not yet bound with the national</a:t>
            </a:r>
          </a:p>
          <a:p>
            <a:pPr lvl="1"/>
            <a:r>
              <a:rPr lang="en-US" i="1" dirty="0" smtClean="0"/>
              <a:t>What is an individual? What is survival?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42770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Precarity</a:t>
            </a:r>
            <a:r>
              <a:rPr lang="en-US" dirty="0"/>
              <a:t> </a:t>
            </a:r>
            <a:r>
              <a:rPr lang="en-US" dirty="0" smtClean="0"/>
              <a:t>/Vulnerability</a:t>
            </a:r>
          </a:p>
          <a:p>
            <a:r>
              <a:rPr lang="en-US" dirty="0" smtClean="0"/>
              <a:t>Proletariat/</a:t>
            </a:r>
            <a:r>
              <a:rPr lang="en-US" dirty="0" err="1" smtClean="0"/>
              <a:t>Precariat</a:t>
            </a:r>
            <a:endParaRPr lang="en-US" dirty="0" smtClean="0"/>
          </a:p>
          <a:p>
            <a:r>
              <a:rPr lang="en-US" dirty="0" smtClean="0"/>
              <a:t>Master/Slave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08337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image" Target="../media/image1.jpeg"/><Relationship Id="rId2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Inkwell">
  <a:themeElements>
    <a:clrScheme name="Inkwell">
      <a:dk1>
        <a:sysClr val="windowText" lastClr="000000"/>
      </a:dk1>
      <a:lt1>
        <a:sysClr val="window" lastClr="FFFFFF"/>
      </a:lt1>
      <a:dk2>
        <a:srgbClr val="584D2E"/>
      </a:dk2>
      <a:lt2>
        <a:srgbClr val="EFE7C3"/>
      </a:lt2>
      <a:accent1>
        <a:srgbClr val="860908"/>
      </a:accent1>
      <a:accent2>
        <a:srgbClr val="4A0505"/>
      </a:accent2>
      <a:accent3>
        <a:srgbClr val="7A500A"/>
      </a:accent3>
      <a:accent4>
        <a:srgbClr val="C47810"/>
      </a:accent4>
      <a:accent5>
        <a:srgbClr val="827752"/>
      </a:accent5>
      <a:accent6>
        <a:srgbClr val="B5BB83"/>
      </a:accent6>
      <a:hlink>
        <a:srgbClr val="C47810"/>
      </a:hlink>
      <a:folHlink>
        <a:srgbClr val="F0A43A"/>
      </a:folHlink>
    </a:clrScheme>
    <a:fontScheme name="Inkwell">
      <a:maj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ajorFont>
      <a:minorFont>
        <a:latin typeface="Goudy Old Style"/>
        <a:ea typeface=""/>
        <a:cs typeface=""/>
        <a:font script="Jpan" typeface="ＭＳ 明朝"/>
        <a:font script="Hans" typeface="宋体"/>
        <a:font script="Hant" typeface="新細明體"/>
      </a:minorFont>
    </a:fontScheme>
    <a:fmtScheme name="Inkwel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3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30000"/>
                <a:satMod val="150000"/>
              </a:schemeClr>
              <a:schemeClr val="phClr">
                <a:alpha val="10000"/>
                <a:satMod val="12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101600" dist="38100" dir="5400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  <a:softEdge rad="25400"/>
          </a:effectLst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Inkwell.thmx</Template>
  <TotalTime>106</TotalTime>
  <Words>264</Words>
  <Application>Microsoft Macintosh PowerPoint</Application>
  <PresentationFormat>On-screen Show (4:3)</PresentationFormat>
  <Paragraphs>45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Inkwell</vt:lpstr>
      <vt:lpstr>EN122 Modes of Reading 2016-2017</vt:lpstr>
      <vt:lpstr>PowerPoint Presentation</vt:lpstr>
      <vt:lpstr>PowerPoint Presentation</vt:lpstr>
      <vt:lpstr>Judith Butler on her current work (São Paulo, 2016)</vt:lpstr>
      <vt:lpstr>Angela MacRobie, THE 25 June 2009</vt:lpstr>
      <vt:lpstr>One question is…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One question is what is to think (read)?</vt:lpstr>
      <vt:lpstr>The power of language and literature</vt:lpstr>
      <vt:lpstr>PowerPoint Presentation</vt:lpstr>
      <vt:lpstr>PowerPoint Presentation</vt:lpstr>
      <vt:lpstr>PowerPoint Presentation</vt:lpstr>
      <vt:lpstr>Reading A Mercy through Butler</vt:lpstr>
      <vt:lpstr>PowerPoint Presentation</vt:lpstr>
      <vt:lpstr>PowerPoint Presentation</vt:lpstr>
    </vt:vector>
  </TitlesOfParts>
  <Company>University of Warwick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EN122 Modes of Reading 2016-2017</dc:title>
  <dc:creator>Paulo de Medeiros</dc:creator>
  <cp:lastModifiedBy>Paulo de Medeiros</cp:lastModifiedBy>
  <cp:revision>23</cp:revision>
  <dcterms:created xsi:type="dcterms:W3CDTF">2017-03-08T19:12:30Z</dcterms:created>
  <dcterms:modified xsi:type="dcterms:W3CDTF">2017-03-08T20:58:43Z</dcterms:modified>
</cp:coreProperties>
</file>