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  <p:sldId id="266" r:id="rId12"/>
    <p:sldId id="267" r:id="rId13"/>
    <p:sldId id="268" r:id="rId14"/>
    <p:sldId id="269" r:id="rId15"/>
    <p:sldId id="270" r:id="rId16"/>
    <p:sldId id="271" r:id="rId17"/>
    <p:sldId id="283" r:id="rId18"/>
    <p:sldId id="284" r:id="rId19"/>
    <p:sldId id="285" r:id="rId20"/>
    <p:sldId id="282" r:id="rId21"/>
    <p:sldId id="272" r:id="rId22"/>
    <p:sldId id="273" r:id="rId23"/>
    <p:sldId id="275" r:id="rId24"/>
    <p:sldId id="274" r:id="rId25"/>
    <p:sldId id="276" r:id="rId26"/>
    <p:sldId id="277" r:id="rId27"/>
    <p:sldId id="278" r:id="rId28"/>
    <p:sldId id="279" r:id="rId29"/>
    <p:sldId id="286" r:id="rId30"/>
    <p:sldId id="280" r:id="rId31"/>
    <p:sldId id="281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2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21/02/19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Q5D5PLI7kvc" TargetMode="External"/><Relationship Id="rId3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11" Type="http://schemas.openxmlformats.org/officeDocument/2006/relationships/hyperlink" Target="https://en.wikipedia.org/wiki/Home_(Morrison_novel)" TargetMode="External"/><Relationship Id="rId12" Type="http://schemas.openxmlformats.org/officeDocument/2006/relationships/hyperlink" Target="https://en.wikipedia.org/wiki/God_Help_the_Child" TargetMode="External"/><Relationship Id="rId13" Type="http://schemas.openxmlformats.org/officeDocument/2006/relationships/hyperlink" Target="https://www.youtube.com/watch?v=Q5D5PLI7kvc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The_Bluest_Eye" TargetMode="External"/><Relationship Id="rId3" Type="http://schemas.openxmlformats.org/officeDocument/2006/relationships/hyperlink" Target="https://en.wikipedia.org/wiki/Sula_(novel)" TargetMode="External"/><Relationship Id="rId4" Type="http://schemas.openxmlformats.org/officeDocument/2006/relationships/hyperlink" Target="https://en.wikipedia.org/wiki/Song_of_Solomon_(novel)" TargetMode="External"/><Relationship Id="rId5" Type="http://schemas.openxmlformats.org/officeDocument/2006/relationships/hyperlink" Target="https://en.wikipedia.org/wiki/Tar_Baby_(novel)" TargetMode="External"/><Relationship Id="rId6" Type="http://schemas.openxmlformats.org/officeDocument/2006/relationships/hyperlink" Target="https://en.wikipedia.org/wiki/Beloved_(novel)" TargetMode="External"/><Relationship Id="rId7" Type="http://schemas.openxmlformats.org/officeDocument/2006/relationships/hyperlink" Target="https://en.wikipedia.org/wiki/Jazz_(novel)" TargetMode="External"/><Relationship Id="rId8" Type="http://schemas.openxmlformats.org/officeDocument/2006/relationships/hyperlink" Target="https://en.wikipedia.org/wiki/Paradise_(novel)" TargetMode="External"/><Relationship Id="rId9" Type="http://schemas.openxmlformats.org/officeDocument/2006/relationships/hyperlink" Target="https://en.wikipedia.org/wiki/Love_(Morrison_novel)" TargetMode="External"/><Relationship Id="rId10" Type="http://schemas.openxmlformats.org/officeDocument/2006/relationships/hyperlink" Target="https://en.wikipedia.org/wiki/A_Merc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EN122 Modes of Reading</a:t>
            </a:r>
            <a:br>
              <a:rPr lang="en-US" dirty="0" smtClean="0"/>
            </a:br>
            <a:r>
              <a:rPr lang="en-US" sz="2000" dirty="0" smtClean="0"/>
              <a:t>2018-2019</a:t>
            </a:r>
            <a:endParaRPr lang="en-US" sz="2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'One question is who is responsible? Another is can you read?'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602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beginning</a:t>
            </a:r>
            <a:endParaRPr lang="en-US" dirty="0"/>
          </a:p>
        </p:txBody>
      </p:sp>
      <p:pic>
        <p:nvPicPr>
          <p:cNvPr id="4" name="Content Placeholder 3" descr="Morrison quote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07" r="-134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61504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Mercy and Cruelty</a:t>
            </a:r>
          </a:p>
          <a:p>
            <a:r>
              <a:rPr lang="en-US" dirty="0" smtClean="0"/>
              <a:t>Vice and Virtue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18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 and Politics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780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 and Politics</a:t>
            </a:r>
          </a:p>
          <a:p>
            <a:r>
              <a:rPr lang="en-US" dirty="0" smtClean="0"/>
              <a:t>Slavery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163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Slave trad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742" r="-16742"/>
          <a:stretch>
            <a:fillRect/>
          </a:stretch>
        </p:blipFill>
        <p:spPr>
          <a:xfrm>
            <a:off x="914400" y="657225"/>
            <a:ext cx="7313613" cy="5133975"/>
          </a:xfrm>
        </p:spPr>
      </p:pic>
    </p:spTree>
    <p:extLst>
      <p:ext uri="{BB962C8B-B14F-4D97-AF65-F5344CB8AC3E}">
        <p14:creationId xmlns:p14="http://schemas.microsoft.com/office/powerpoint/2010/main" val="1678204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 and Politics</a:t>
            </a:r>
          </a:p>
          <a:p>
            <a:r>
              <a:rPr lang="en-US" dirty="0" smtClean="0"/>
              <a:t>Slavery</a:t>
            </a:r>
          </a:p>
          <a:p>
            <a:r>
              <a:rPr lang="en-US" dirty="0" smtClean="0"/>
              <a:t>Racism (gender and class)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143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refugees not welcom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207" r="-30207"/>
          <a:stretch>
            <a:fillRect/>
          </a:stretch>
        </p:blipFill>
        <p:spPr>
          <a:xfrm>
            <a:off x="914400" y="1147462"/>
            <a:ext cx="7313613" cy="4643738"/>
          </a:xfrm>
        </p:spPr>
      </p:pic>
    </p:spTree>
    <p:extLst>
      <p:ext uri="{BB962C8B-B14F-4D97-AF65-F5344CB8AC3E}">
        <p14:creationId xmlns:p14="http://schemas.microsoft.com/office/powerpoint/2010/main" val="2201446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_104590264_gu3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291" r="-652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416945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reenshot 2019-02-18 at 08.23.58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4275" r="-64275"/>
          <a:stretch>
            <a:fillRect/>
          </a:stretch>
        </p:blipFill>
        <p:spPr/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6300" y="0"/>
            <a:ext cx="73818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4087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rx's London grave vandalised.jpe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293" b="192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085528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29522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0915" r="-809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81730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he British Government is cruel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372" r="-293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941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nif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1" b="64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75661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Novel and Politics</a:t>
            </a:r>
          </a:p>
          <a:p>
            <a:r>
              <a:rPr lang="en-US" dirty="0" smtClean="0"/>
              <a:t>Slavery</a:t>
            </a:r>
          </a:p>
          <a:p>
            <a:r>
              <a:rPr lang="en-US" dirty="0" smtClean="0"/>
              <a:t>Racism (gender and class)</a:t>
            </a:r>
          </a:p>
          <a:p>
            <a:r>
              <a:rPr lang="en-US" dirty="0" smtClean="0"/>
              <a:t>Alternative Forms of Community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5427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avaggio_-_Sette_opere_di_Misericordia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678" r="-8667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04019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 Acts o Mercy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52" b="209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63475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hat are 7 Acts of Mercy-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902" r="-2190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671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7 opere di misericordia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4901" r="-3490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80254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04_beloved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4153" r="-8415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73287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I am Beloved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734" r="-4973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04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884100"/>
            <a:ext cx="7313613" cy="5466476"/>
          </a:xfrm>
        </p:spPr>
        <p:txBody>
          <a:bodyPr/>
          <a:lstStyle/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dirty="0" smtClean="0"/>
              <a:t>Jacob </a:t>
            </a:r>
            <a:r>
              <a:rPr lang="en-US" sz="1400" dirty="0" err="1" smtClean="0"/>
              <a:t>Vaark</a:t>
            </a:r>
            <a:endParaRPr lang="en-US" sz="1400" dirty="0" smtClean="0"/>
          </a:p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dirty="0" err="1" smtClean="0"/>
              <a:t>Lina</a:t>
            </a:r>
            <a:endParaRPr lang="en-US" sz="1400" dirty="0" smtClean="0"/>
          </a:p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dirty="0" err="1" smtClean="0"/>
              <a:t>Rebekka</a:t>
            </a:r>
            <a:r>
              <a:rPr lang="en-US" sz="1400" dirty="0" smtClean="0"/>
              <a:t> </a:t>
            </a:r>
            <a:r>
              <a:rPr lang="en-US" sz="1400" dirty="0" err="1" smtClean="0"/>
              <a:t>Vaark</a:t>
            </a:r>
            <a:endParaRPr lang="en-US" sz="1400" dirty="0" smtClean="0"/>
          </a:p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dirty="0" smtClean="0"/>
              <a:t>Sorrow</a:t>
            </a:r>
          </a:p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dirty="0" smtClean="0"/>
              <a:t>Scully and Willard (&amp; Jacob’s Ghost)</a:t>
            </a:r>
          </a:p>
          <a:p>
            <a:r>
              <a:rPr lang="en-US" sz="1400" dirty="0" err="1" smtClean="0"/>
              <a:t>Florens</a:t>
            </a:r>
            <a:endParaRPr lang="en-US" sz="1400" dirty="0" smtClean="0"/>
          </a:p>
          <a:p>
            <a:r>
              <a:rPr lang="en-US" sz="1400" smtClean="0"/>
              <a:t>Mãe</a:t>
            </a:r>
            <a:endParaRPr lang="en-US" sz="1400" dirty="0" smtClean="0"/>
          </a:p>
          <a:p>
            <a:endParaRPr lang="en-US" sz="1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1773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Cruel to be kin(d)</a:t>
            </a:r>
            <a:br>
              <a:rPr lang="en-US" dirty="0" smtClean="0"/>
            </a:br>
            <a:r>
              <a:rPr lang="en-US" sz="1800" i="1" dirty="0" smtClean="0"/>
              <a:t>Hamlet</a:t>
            </a:r>
            <a:r>
              <a:rPr lang="en-US" sz="1800" dirty="0" smtClean="0"/>
              <a:t>, Act III, Scene 4</a:t>
            </a:r>
            <a:endParaRPr lang="en-US" dirty="0"/>
          </a:p>
        </p:txBody>
      </p:sp>
      <p:pic>
        <p:nvPicPr>
          <p:cNvPr id="4" name="Content Placeholder 3" descr="I must be cruell, onely to be kind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573" r="-3057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31406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One chance, I thought. There is no protection but there is difference. You stood there in those shoes and the tall man laughed and said he would take me to close the debt. I knew </a:t>
            </a:r>
            <a:r>
              <a:rPr lang="en-US" dirty="0" err="1" smtClean="0"/>
              <a:t>Senhor</a:t>
            </a:r>
            <a:r>
              <a:rPr lang="en-US" dirty="0" smtClean="0"/>
              <a:t> would not allow it. I said you. Take you, my daughter. Because I saw the tall man see you as a human child, not pieces of eight. I knelt before him. Hoping for a miracle. He said yes.</a:t>
            </a:r>
          </a:p>
          <a:p>
            <a:pPr marL="0" indent="0">
              <a:buNone/>
            </a:pPr>
            <a:r>
              <a:rPr lang="en-US" dirty="0" smtClean="0"/>
              <a:t>It was not a miracle. Bestowed by God. It was a mercy. Offered by a human. I stayed on my knees. (</a:t>
            </a:r>
            <a:r>
              <a:rPr lang="is-IS" dirty="0" smtClean="0"/>
              <a:t>…)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059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(</a:t>
            </a:r>
            <a:r>
              <a:rPr lang="is-IS" dirty="0" smtClean="0"/>
              <a:t>…) In the dust where my heart will remain each night and every day until you understand what I know and long to tell you: to be given dominion over another is a hard thing; to wrest dominion over another is a wrong thing; to give dominion of yourself to another is a wicked thing.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840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Lecture 1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'One question is who is responsible? Another is can you read?'</a:t>
            </a:r>
            <a:endParaRPr lang="en-US" dirty="0"/>
          </a:p>
          <a:p>
            <a:r>
              <a:rPr lang="en-US" dirty="0" smtClean="0"/>
              <a:t>Responsibility, Representation, Resistance</a:t>
            </a:r>
          </a:p>
          <a:p>
            <a:r>
              <a:rPr lang="en-US" dirty="0" smtClean="0"/>
              <a:t>Mercy and Cruelty</a:t>
            </a:r>
          </a:p>
          <a:p>
            <a:r>
              <a:rPr lang="en-US" dirty="0" smtClean="0"/>
              <a:t>Kinship and Community</a:t>
            </a:r>
          </a:p>
          <a:p>
            <a:r>
              <a:rPr lang="en-US" dirty="0" smtClean="0"/>
              <a:t>Personal and </a:t>
            </a:r>
            <a:r>
              <a:rPr lang="en-US" smtClean="0"/>
              <a:t>Collective </a:t>
            </a:r>
            <a:r>
              <a:rPr lang="en-US" smtClean="0"/>
              <a:t>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429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Lecture 2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Edward Said and the Hauntings of the Past</a:t>
            </a:r>
          </a:p>
          <a:p>
            <a:r>
              <a:rPr lang="en-US" dirty="0" smtClean="0"/>
              <a:t>Decolonizing the Mind</a:t>
            </a:r>
          </a:p>
          <a:p>
            <a:r>
              <a:rPr lang="en-US" dirty="0" smtClean="0"/>
              <a:t>Christina Sharpe and the Hauntings of the Present</a:t>
            </a:r>
          </a:p>
          <a:p>
            <a:r>
              <a:rPr lang="en-US" i="1" dirty="0" smtClean="0"/>
              <a:t>In the Wake: Blackness and Being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143325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Lecture 3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Judith Butler</a:t>
            </a:r>
          </a:p>
          <a:p>
            <a:r>
              <a:rPr lang="en-US" dirty="0" smtClean="0"/>
              <a:t>Responsibility and Precariousness</a:t>
            </a:r>
            <a:endParaRPr lang="en-US" dirty="0"/>
          </a:p>
        </p:txBody>
      </p:sp>
      <p:pic>
        <p:nvPicPr>
          <p:cNvPr id="4" name="Picture 3" descr="Butler quote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671" y="2952802"/>
            <a:ext cx="6934200" cy="3776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369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Lecture 4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Jacques Derrida</a:t>
            </a:r>
          </a:p>
          <a:p>
            <a:r>
              <a:rPr lang="en-US" dirty="0" smtClean="0"/>
              <a:t>Impure Ghosts</a:t>
            </a:r>
            <a:endParaRPr lang="en-US" dirty="0"/>
          </a:p>
        </p:txBody>
      </p:sp>
      <p:pic>
        <p:nvPicPr>
          <p:cNvPr id="4" name="Picture 3" descr="Derrida quote 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327" y="2889756"/>
            <a:ext cx="81915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270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Toni Morrison</a:t>
            </a:r>
            <a:br>
              <a:rPr lang="en-US" sz="2400" dirty="0" smtClean="0"/>
            </a:br>
            <a:r>
              <a:rPr lang="en-US" sz="1200" dirty="0" smtClean="0"/>
              <a:t>Tim Knox, 2016</a:t>
            </a:r>
            <a:endParaRPr lang="en-US" sz="1200" dirty="0"/>
          </a:p>
        </p:txBody>
      </p:sp>
      <p:pic>
        <p:nvPicPr>
          <p:cNvPr id="4" name="Content Placeholder 3" descr="Toni Morrison by Tim Knox 2016-4500.jpg">
            <a:hlinkClick r:id="rId2" tooltip="Interview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84" b="378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04672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7"/>
            <a:ext cx="7313613" cy="481304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200" b="1" dirty="0"/>
              <a:t>Novels</a:t>
            </a:r>
          </a:p>
          <a:p>
            <a:pPr marL="0" indent="0">
              <a:buNone/>
            </a:pPr>
            <a:r>
              <a:rPr lang="en-US" sz="3200" i="1" dirty="0">
                <a:hlinkClick r:id="rId2" tooltip="The Bluest Eye"/>
              </a:rPr>
              <a:t>The Bluest Eye</a:t>
            </a:r>
            <a:r>
              <a:rPr lang="en-US" sz="3200" i="1" dirty="0"/>
              <a:t>. 1970</a:t>
            </a:r>
            <a:r>
              <a:rPr lang="en-US" sz="3200" i="1" dirty="0" smtClean="0"/>
              <a:t>.</a:t>
            </a:r>
            <a:r>
              <a:rPr lang="en-US" sz="3200" dirty="0" smtClean="0"/>
              <a:t>  </a:t>
            </a:r>
            <a:r>
              <a:rPr lang="en-US" sz="3200" i="1" dirty="0" smtClean="0">
                <a:hlinkClick r:id="rId3" tooltip="Sula (novel)"/>
              </a:rPr>
              <a:t>Sula</a:t>
            </a:r>
            <a:r>
              <a:rPr lang="en-US" sz="3200" i="1" dirty="0"/>
              <a:t>. 1973. </a:t>
            </a:r>
            <a:endParaRPr lang="en-US" sz="3200" i="1" dirty="0" smtClean="0"/>
          </a:p>
          <a:p>
            <a:pPr marL="0" indent="0">
              <a:buNone/>
            </a:pPr>
            <a:r>
              <a:rPr lang="en-US" sz="3200" i="1" dirty="0" smtClean="0">
                <a:hlinkClick r:id="rId4" tooltip="Song of Solomon (novel)"/>
              </a:rPr>
              <a:t>Song </a:t>
            </a:r>
            <a:r>
              <a:rPr lang="en-US" sz="3200" i="1" dirty="0">
                <a:hlinkClick r:id="rId4" tooltip="Song of Solomon (novel)"/>
              </a:rPr>
              <a:t>of Solomon</a:t>
            </a:r>
            <a:r>
              <a:rPr lang="en-US" sz="3200" i="1" dirty="0"/>
              <a:t>. </a:t>
            </a:r>
            <a:r>
              <a:rPr lang="en-US" sz="3200" i="1" dirty="0" smtClean="0"/>
              <a:t>1977. </a:t>
            </a:r>
            <a:endParaRPr lang="en-US" sz="3200" dirty="0"/>
          </a:p>
          <a:p>
            <a:pPr marL="0" indent="0">
              <a:buNone/>
            </a:pPr>
            <a:r>
              <a:rPr lang="en-US" sz="3200" i="1" dirty="0" smtClean="0">
                <a:hlinkClick r:id="rId5" tooltip="Tar Baby (novel)"/>
              </a:rPr>
              <a:t>Tar </a:t>
            </a:r>
            <a:r>
              <a:rPr lang="en-US" sz="3200" i="1" dirty="0">
                <a:hlinkClick r:id="rId5" tooltip="Tar Baby (novel)"/>
              </a:rPr>
              <a:t>Baby</a:t>
            </a:r>
            <a:r>
              <a:rPr lang="en-US" sz="3200" i="1" dirty="0"/>
              <a:t>. 1981</a:t>
            </a:r>
            <a:r>
              <a:rPr lang="en-US" sz="3200" i="1" dirty="0" smtClean="0"/>
              <a:t>.</a:t>
            </a:r>
            <a:r>
              <a:rPr lang="en-US" sz="3200" dirty="0"/>
              <a:t> </a:t>
            </a:r>
            <a:r>
              <a:rPr lang="en-US" sz="3200" i="1" dirty="0" smtClean="0">
                <a:hlinkClick r:id="rId6" tooltip="Beloved (novel)"/>
              </a:rPr>
              <a:t>Beloved</a:t>
            </a:r>
            <a:r>
              <a:rPr lang="en-US" sz="3200" i="1" dirty="0"/>
              <a:t>. 1987</a:t>
            </a:r>
            <a:r>
              <a:rPr lang="en-US" sz="3200" i="1" dirty="0" smtClean="0"/>
              <a:t>.</a:t>
            </a:r>
            <a:r>
              <a:rPr lang="en-US" sz="3200" dirty="0"/>
              <a:t> </a:t>
            </a:r>
            <a:r>
              <a:rPr lang="en-US" sz="3200" i="1" dirty="0" smtClean="0">
                <a:hlinkClick r:id="rId7" tooltip="Jazz (novel)"/>
              </a:rPr>
              <a:t>Jazz</a:t>
            </a:r>
            <a:r>
              <a:rPr lang="en-US" sz="3200" i="1" dirty="0"/>
              <a:t>. 1992</a:t>
            </a:r>
            <a:r>
              <a:rPr lang="en-US" sz="3200" i="1" dirty="0" smtClean="0"/>
              <a:t>.</a:t>
            </a:r>
            <a:r>
              <a:rPr lang="en-US" sz="3200" dirty="0"/>
              <a:t> 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i="1" dirty="0" smtClean="0">
                <a:hlinkClick r:id="rId8" tooltip="Paradise (novel)"/>
              </a:rPr>
              <a:t>Paradise</a:t>
            </a:r>
            <a:r>
              <a:rPr lang="en-US" sz="3200" i="1" dirty="0"/>
              <a:t>. 1997</a:t>
            </a:r>
            <a:r>
              <a:rPr lang="en-US" sz="3200" i="1" dirty="0" smtClean="0"/>
              <a:t>.</a:t>
            </a:r>
          </a:p>
          <a:p>
            <a:pPr marL="0" indent="0">
              <a:buNone/>
            </a:pPr>
            <a:r>
              <a:rPr lang="en-US" sz="3200" i="1" dirty="0" smtClean="0">
                <a:hlinkClick r:id="rId9" tooltip="Love (Morrison novel)"/>
              </a:rPr>
              <a:t>Love</a:t>
            </a:r>
            <a:r>
              <a:rPr lang="en-US" sz="3200" i="1" dirty="0"/>
              <a:t>. 2003</a:t>
            </a:r>
            <a:r>
              <a:rPr lang="en-US" sz="3200" i="1" dirty="0" smtClean="0"/>
              <a:t>. </a:t>
            </a:r>
            <a:r>
              <a:rPr lang="en-US" sz="3200" dirty="0" smtClean="0"/>
              <a:t> </a:t>
            </a:r>
            <a:r>
              <a:rPr lang="en-US" sz="3200" i="1" dirty="0">
                <a:hlinkClick r:id="rId10" tooltip="A Mercy"/>
              </a:rPr>
              <a:t>A Mercy</a:t>
            </a:r>
            <a:r>
              <a:rPr lang="en-US" sz="3200" i="1" dirty="0"/>
              <a:t>. 2008</a:t>
            </a:r>
            <a:r>
              <a:rPr lang="en-US" sz="3200" i="1" dirty="0" smtClean="0"/>
              <a:t>.</a:t>
            </a:r>
            <a:r>
              <a:rPr lang="en-US" sz="3200" dirty="0" smtClean="0"/>
              <a:t> </a:t>
            </a:r>
            <a:r>
              <a:rPr lang="en-US" sz="3200" i="1" dirty="0" smtClean="0">
                <a:hlinkClick r:id="rId11" tooltip="Home (Morrison novel)"/>
              </a:rPr>
              <a:t>Home</a:t>
            </a:r>
            <a:r>
              <a:rPr lang="en-US" sz="3200" i="1" dirty="0"/>
              <a:t>. 2012</a:t>
            </a:r>
            <a:r>
              <a:rPr lang="en-US" sz="3200" i="1" dirty="0" smtClean="0"/>
              <a:t>.</a:t>
            </a:r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en-US" sz="3200" i="1" dirty="0">
                <a:hlinkClick r:id="rId12" tooltip="God Help the Child"/>
              </a:rPr>
              <a:t>God Help the Child</a:t>
            </a:r>
            <a:r>
              <a:rPr lang="en-US" sz="3200" i="1" dirty="0"/>
              <a:t>. 2015</a:t>
            </a:r>
            <a:r>
              <a:rPr lang="en-US" sz="3200" i="1" dirty="0" smtClean="0"/>
              <a:t>.</a:t>
            </a:r>
          </a:p>
          <a:p>
            <a:pPr marL="0" indent="0">
              <a:buNone/>
            </a:pPr>
            <a:r>
              <a:rPr lang="en-US" sz="3200" dirty="0" smtClean="0">
                <a:hlinkClick r:id="rId13"/>
              </a:rPr>
              <a:t>https://www.youtube.com/watch?v=Q5D5PLI7kvc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1498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300</TotalTime>
  <Words>405</Words>
  <Application>Microsoft Macintosh PowerPoint</Application>
  <PresentationFormat>On-screen Show (4:3)</PresentationFormat>
  <Paragraphs>57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Inkwell</vt:lpstr>
      <vt:lpstr>EN122 Modes of Reading 2018-2019</vt:lpstr>
      <vt:lpstr>PowerPoint Presentation</vt:lpstr>
      <vt:lpstr>Cruel to be kin(d) Hamlet, Act III, Scene 4</vt:lpstr>
      <vt:lpstr>Lecture 1</vt:lpstr>
      <vt:lpstr>Lecture 2</vt:lpstr>
      <vt:lpstr>Lecture 3</vt:lpstr>
      <vt:lpstr>Lecture 4</vt:lpstr>
      <vt:lpstr>Toni Morrison Tim Knox, 2016</vt:lpstr>
      <vt:lpstr>PowerPoint Presentation</vt:lpstr>
      <vt:lpstr>In the beginning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EN122 Modes of Reading 2016-2017</dc:title>
  <dc:creator>Paulo de Medeiros</dc:creator>
  <cp:lastModifiedBy>Paulo de Medeiros</cp:lastModifiedBy>
  <cp:revision>36</cp:revision>
  <dcterms:created xsi:type="dcterms:W3CDTF">2017-02-22T06:51:14Z</dcterms:created>
  <dcterms:modified xsi:type="dcterms:W3CDTF">2019-02-21T12:53:38Z</dcterms:modified>
</cp:coreProperties>
</file>