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6" r:id="rId3"/>
    <p:sldId id="257" r:id="rId4"/>
    <p:sldId id="259" r:id="rId5"/>
    <p:sldId id="261" r:id="rId6"/>
    <p:sldId id="262" r:id="rId7"/>
    <p:sldId id="269" r:id="rId8"/>
    <p:sldId id="272" r:id="rId9"/>
    <p:sldId id="267" r:id="rId10"/>
    <p:sldId id="264" r:id="rId11"/>
    <p:sldId id="270" r:id="rId12"/>
    <p:sldId id="27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00" autoAdjust="0"/>
    <p:restoredTop sz="94660"/>
  </p:normalViewPr>
  <p:slideViewPr>
    <p:cSldViewPr>
      <p:cViewPr varScale="1">
        <p:scale>
          <a:sx n="70" d="100"/>
          <a:sy n="70" d="100"/>
        </p:scale>
        <p:origin x="142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D31514F-F28E-440C-A1C1-A88F9516D5EA}" type="datetimeFigureOut">
              <a:rPr lang="en-GB" smtClean="0"/>
              <a:pPr/>
              <a:t>03/09/2015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35B9A0-D993-4727-AA39-CF4443F23928}"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D31514F-F28E-440C-A1C1-A88F9516D5EA}" type="datetimeFigureOut">
              <a:rPr lang="en-GB" smtClean="0"/>
              <a:pPr/>
              <a:t>03/09/2015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35B9A0-D993-4727-AA39-CF4443F2392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D31514F-F28E-440C-A1C1-A88F9516D5EA}" type="datetimeFigureOut">
              <a:rPr lang="en-GB" smtClean="0"/>
              <a:pPr/>
              <a:t>03/09/2015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35B9A0-D993-4727-AA39-CF4443F23928}"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D31514F-F28E-440C-A1C1-A88F9516D5EA}" type="datetimeFigureOut">
              <a:rPr lang="en-GB" smtClean="0"/>
              <a:pPr/>
              <a:t>03/09/2015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35B9A0-D993-4727-AA39-CF4443F23928}"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31514F-F28E-440C-A1C1-A88F9516D5EA}" type="datetimeFigureOut">
              <a:rPr lang="en-GB" smtClean="0"/>
              <a:pPr/>
              <a:t>03/09/2015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35B9A0-D993-4727-AA39-CF4443F23928}"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D31514F-F28E-440C-A1C1-A88F9516D5EA}" type="datetimeFigureOut">
              <a:rPr lang="en-GB" smtClean="0"/>
              <a:pPr/>
              <a:t>03/09/2015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535B9A0-D993-4727-AA39-CF4443F2392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D31514F-F28E-440C-A1C1-A88F9516D5EA}" type="datetimeFigureOut">
              <a:rPr lang="en-GB" smtClean="0"/>
              <a:pPr/>
              <a:t>03/09/2015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535B9A0-D993-4727-AA39-CF4443F2392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D31514F-F28E-440C-A1C1-A88F9516D5EA}" type="datetimeFigureOut">
              <a:rPr lang="en-GB" smtClean="0"/>
              <a:pPr/>
              <a:t>03/09/2015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535B9A0-D993-4727-AA39-CF4443F2392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31514F-F28E-440C-A1C1-A88F9516D5EA}" type="datetimeFigureOut">
              <a:rPr lang="en-GB" smtClean="0"/>
              <a:pPr/>
              <a:t>03/09/2015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535B9A0-D993-4727-AA39-CF4443F2392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31514F-F28E-440C-A1C1-A88F9516D5EA}" type="datetimeFigureOut">
              <a:rPr lang="en-GB" smtClean="0"/>
              <a:pPr/>
              <a:t>03/09/2015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535B9A0-D993-4727-AA39-CF4443F2392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31514F-F28E-440C-A1C1-A88F9516D5EA}" type="datetimeFigureOut">
              <a:rPr lang="en-GB" smtClean="0"/>
              <a:pPr/>
              <a:t>03/09/2015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535B9A0-D993-4727-AA39-CF4443F2392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31514F-F28E-440C-A1C1-A88F9516D5EA}" type="datetimeFigureOut">
              <a:rPr lang="en-GB" smtClean="0"/>
              <a:pPr/>
              <a:t>03/09/2015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35B9A0-D993-4727-AA39-CF4443F23928}"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p:txBody>
          <a:bodyPr/>
          <a:lstStyle/>
          <a:p>
            <a:endParaRPr lang="en-GB"/>
          </a:p>
        </p:txBody>
      </p:sp>
      <p:pic>
        <p:nvPicPr>
          <p:cNvPr id="3074" name="Picture 2" descr="C:\Documents and Settings\ccampbell\Desktop\Teaching 2011-2012\ESH361 the Caribbean Novel\Selvon pics\empire_windrush_bow_203_203x152.jpg"/>
          <p:cNvPicPr>
            <a:picLocks noChangeAspect="1" noChangeArrowheads="1"/>
          </p:cNvPicPr>
          <p:nvPr/>
        </p:nvPicPr>
        <p:blipFill>
          <a:blip r:embed="rId2" cstate="print"/>
          <a:srcRect/>
          <a:stretch>
            <a:fillRect/>
          </a:stretch>
        </p:blipFill>
        <p:spPr bwMode="auto">
          <a:xfrm>
            <a:off x="467544" y="2066599"/>
            <a:ext cx="5151826" cy="3857525"/>
          </a:xfrm>
          <a:prstGeom prst="rect">
            <a:avLst/>
          </a:prstGeom>
          <a:noFill/>
        </p:spPr>
      </p:pic>
      <p:sp>
        <p:nvSpPr>
          <p:cNvPr id="6" name="TextBox 5"/>
          <p:cNvSpPr txBox="1"/>
          <p:nvPr/>
        </p:nvSpPr>
        <p:spPr>
          <a:xfrm>
            <a:off x="788070" y="620688"/>
            <a:ext cx="7704856" cy="769441"/>
          </a:xfrm>
          <a:prstGeom prst="rect">
            <a:avLst/>
          </a:prstGeom>
          <a:noFill/>
        </p:spPr>
        <p:txBody>
          <a:bodyPr wrap="square" rtlCol="0">
            <a:spAutoFit/>
          </a:bodyPr>
          <a:lstStyle/>
          <a:p>
            <a:r>
              <a:rPr lang="en-GB" sz="1600" b="1" dirty="0" smtClean="0"/>
              <a:t>Modes of Reading					</a:t>
            </a:r>
            <a:endParaRPr lang="en-GB" dirty="0"/>
          </a:p>
          <a:p>
            <a:pPr algn="ctr"/>
            <a:r>
              <a:rPr lang="en-GB" dirty="0" smtClean="0"/>
              <a:t> </a:t>
            </a:r>
            <a:r>
              <a:rPr lang="en-GB" sz="2800" b="1" dirty="0" smtClean="0"/>
              <a:t>Sam </a:t>
            </a:r>
            <a:r>
              <a:rPr lang="en-GB" sz="2800" b="1" dirty="0" err="1" smtClean="0"/>
              <a:t>Selvon</a:t>
            </a:r>
            <a:r>
              <a:rPr lang="en-GB" sz="2800" b="1" dirty="0" smtClean="0"/>
              <a:t>, </a:t>
            </a:r>
            <a:r>
              <a:rPr lang="en-GB" sz="2800" b="1" i="1" dirty="0" smtClean="0"/>
              <a:t>The Lonely Londoners </a:t>
            </a:r>
            <a:r>
              <a:rPr lang="en-GB" sz="2800" b="1" dirty="0" smtClean="0"/>
              <a:t>(1956)</a:t>
            </a:r>
            <a:endParaRPr lang="en-GB" sz="2800" b="1" dirty="0"/>
          </a:p>
        </p:txBody>
      </p:sp>
      <p:pic>
        <p:nvPicPr>
          <p:cNvPr id="2050" name="Picture 2" descr="C:\Documents and Settings\C. Campbell\Desktop\sselvon.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2420888"/>
            <a:ext cx="2638425" cy="26955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8229600" cy="1143000"/>
          </a:xfrm>
        </p:spPr>
        <p:txBody>
          <a:bodyPr>
            <a:normAutofit/>
          </a:bodyPr>
          <a:lstStyle/>
          <a:p>
            <a:pPr algn="l"/>
            <a:r>
              <a:rPr lang="en-GB" sz="2000" dirty="0" smtClean="0"/>
              <a:t>George Lamming, “The Coldest Spring in Fifty Years”,  </a:t>
            </a:r>
            <a:r>
              <a:rPr lang="en-GB" sz="2000" i="1" dirty="0" err="1" smtClean="0"/>
              <a:t>Kunapipi</a:t>
            </a:r>
            <a:r>
              <a:rPr lang="en-GB" sz="2000" dirty="0" smtClean="0"/>
              <a:t>, 20, 1 (1998) pp. 4-10.</a:t>
            </a:r>
            <a:endParaRPr lang="en-GB" sz="2000" dirty="0"/>
          </a:p>
        </p:txBody>
      </p:sp>
      <p:sp>
        <p:nvSpPr>
          <p:cNvPr id="3" name="Content Placeholder 2"/>
          <p:cNvSpPr>
            <a:spLocks noGrp="1"/>
          </p:cNvSpPr>
          <p:nvPr>
            <p:ph idx="1"/>
          </p:nvPr>
        </p:nvSpPr>
        <p:spPr/>
        <p:txBody>
          <a:bodyPr>
            <a:normAutofit fontScale="77500" lnSpcReduction="20000"/>
          </a:bodyPr>
          <a:lstStyle/>
          <a:p>
            <a:pPr marL="0" indent="0">
              <a:buNone/>
            </a:pPr>
            <a:r>
              <a:rPr lang="en-GB" dirty="0" smtClean="0"/>
              <a:t>Can you imagine waking up one morning and discovering a stranger asleep on the sofa of your living room? You wake this person up and ask them ‘What are you doing here?’ and the person replies ‘I belong here’. This was the exactly the extraordinary predicament quite ordinary English people found themselves in when they awoke one morning and saw these people metaphorically on the sofas of their living rooms and the people – meaning the authorities – who had brought these strangers into the ‘native’s’ living room had not asked permission or invited consultation. On the one hand the sleeper on the sofa was absolutely sure through his imperial tutelage that he was at home; on the other, the native Englishman was completely mystified by the presence of this unknown interloper. </a:t>
            </a:r>
          </a:p>
          <a:p>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323528" y="1484784"/>
            <a:ext cx="8273475" cy="4597971"/>
          </a:xfrm>
        </p:spPr>
        <p:txBody>
          <a:bodyPr/>
          <a:lstStyle/>
          <a:p>
            <a:endParaRPr lang="en-GB" dirty="0" smtClean="0"/>
          </a:p>
          <a:p>
            <a:endParaRPr lang="en-GB" dirty="0"/>
          </a:p>
          <a:p>
            <a:endParaRPr lang="en-GB" dirty="0" smtClean="0"/>
          </a:p>
          <a:p>
            <a:endParaRPr lang="en-GB" dirty="0"/>
          </a:p>
          <a:p>
            <a:endParaRPr lang="en-GB" dirty="0" smtClean="0"/>
          </a:p>
          <a:p>
            <a:endParaRPr lang="en-GB" dirty="0"/>
          </a:p>
          <a:p>
            <a:r>
              <a:rPr lang="en-GB" dirty="0" err="1" smtClean="0"/>
              <a:t>Aldwyn</a:t>
            </a:r>
            <a:r>
              <a:rPr lang="en-GB" dirty="0" smtClean="0"/>
              <a:t> Roberts (Lord Kitchener) (1922-2000)</a:t>
            </a:r>
            <a:endParaRPr lang="en-GB" dirty="0"/>
          </a:p>
        </p:txBody>
      </p:sp>
      <p:pic>
        <p:nvPicPr>
          <p:cNvPr id="6146" name="Picture 2" descr="C:\Documents and Settings\ccampbell\Desktop\lordkitchner.jpg"/>
          <p:cNvPicPr>
            <a:picLocks noChangeAspect="1" noChangeArrowheads="1"/>
          </p:cNvPicPr>
          <p:nvPr/>
        </p:nvPicPr>
        <p:blipFill>
          <a:blip r:embed="rId2" cstate="print"/>
          <a:srcRect/>
          <a:stretch>
            <a:fillRect/>
          </a:stretch>
        </p:blipFill>
        <p:spPr bwMode="auto">
          <a:xfrm>
            <a:off x="1354772" y="620688"/>
            <a:ext cx="6301129" cy="4115023"/>
          </a:xfrm>
          <a:prstGeom prst="rect">
            <a:avLst/>
          </a:prstGeom>
          <a:noFill/>
        </p:spPr>
      </p:pic>
    </p:spTree>
    <p:extLst>
      <p:ext uri="{BB962C8B-B14F-4D97-AF65-F5344CB8AC3E}">
        <p14:creationId xmlns:p14="http://schemas.microsoft.com/office/powerpoint/2010/main" val="14460333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5865515"/>
          </a:xfrm>
        </p:spPr>
        <p:txBody>
          <a:bodyPr>
            <a:normAutofit/>
          </a:bodyPr>
          <a:lstStyle/>
          <a:p>
            <a:pPr marL="0" indent="0">
              <a:buNone/>
            </a:pPr>
            <a:r>
              <a:rPr lang="en-GB" sz="2000" b="1" dirty="0" smtClean="0"/>
              <a:t>Select Bibliography</a:t>
            </a:r>
          </a:p>
          <a:p>
            <a:pPr marL="0" indent="0">
              <a:buNone/>
            </a:pPr>
            <a:r>
              <a:rPr lang="en-GB" sz="1600" dirty="0" smtClean="0"/>
              <a:t>Brown, J. Dillon, </a:t>
            </a:r>
            <a:r>
              <a:rPr lang="en-GB" sz="1600" i="1" dirty="0" smtClean="0"/>
              <a:t>Migrant Modernism: </a:t>
            </a:r>
            <a:r>
              <a:rPr lang="en-GB" sz="1600" i="1" dirty="0" err="1" smtClean="0"/>
              <a:t>Postwar</a:t>
            </a:r>
            <a:r>
              <a:rPr lang="en-GB" sz="1600" i="1" dirty="0" smtClean="0"/>
              <a:t> London and the West Indian novel </a:t>
            </a:r>
            <a:r>
              <a:rPr lang="en-GB" sz="1600" dirty="0" smtClean="0"/>
              <a:t>(Virginia UP, 2013)</a:t>
            </a:r>
            <a:endParaRPr lang="en-GB" sz="1600" dirty="0"/>
          </a:p>
          <a:p>
            <a:pPr marL="0" indent="0">
              <a:buNone/>
            </a:pPr>
            <a:endParaRPr lang="en-GB" sz="1600" dirty="0" smtClean="0"/>
          </a:p>
          <a:p>
            <a:pPr marL="0" indent="0">
              <a:buNone/>
            </a:pPr>
            <a:r>
              <a:rPr lang="en-GB" sz="1600" dirty="0" smtClean="0"/>
              <a:t>Fryer, Peter, </a:t>
            </a:r>
            <a:r>
              <a:rPr lang="en-GB" sz="1600" i="1" dirty="0" smtClean="0"/>
              <a:t>Staying Power: the history of black people in Britain </a:t>
            </a:r>
            <a:r>
              <a:rPr lang="en-GB" sz="1600" dirty="0" smtClean="0"/>
              <a:t>(Pluto, 2010)</a:t>
            </a:r>
          </a:p>
          <a:p>
            <a:pPr marL="0" indent="0">
              <a:buNone/>
            </a:pPr>
            <a:endParaRPr lang="en-GB" sz="1600" dirty="0" smtClean="0"/>
          </a:p>
          <a:p>
            <a:pPr marL="0" indent="0">
              <a:buNone/>
            </a:pPr>
            <a:r>
              <a:rPr lang="en-GB" sz="1600" dirty="0" smtClean="0"/>
              <a:t>Lamming</a:t>
            </a:r>
            <a:r>
              <a:rPr lang="en-GB" sz="1600" dirty="0"/>
              <a:t>, </a:t>
            </a:r>
            <a:r>
              <a:rPr lang="en-GB" sz="1600" dirty="0" smtClean="0"/>
              <a:t>George, “The Coldest Spring in Fifty Years”,  </a:t>
            </a:r>
            <a:r>
              <a:rPr lang="en-GB" sz="1600" i="1" dirty="0" err="1"/>
              <a:t>Kunapipi</a:t>
            </a:r>
            <a:r>
              <a:rPr lang="en-GB" sz="1600" dirty="0"/>
              <a:t>, 20, 1 (1998) pp. 4-10.</a:t>
            </a:r>
          </a:p>
          <a:p>
            <a:pPr marL="0" indent="0">
              <a:buNone/>
            </a:pPr>
            <a:endParaRPr lang="en-GB" sz="1600" dirty="0" smtClean="0"/>
          </a:p>
          <a:p>
            <a:pPr marL="0" indent="0">
              <a:buNone/>
            </a:pPr>
            <a:r>
              <a:rPr lang="en-GB" sz="1600" dirty="0" smtClean="0"/>
              <a:t>Lamming, George, </a:t>
            </a:r>
            <a:r>
              <a:rPr lang="en-GB" sz="1600" i="1" dirty="0" smtClean="0"/>
              <a:t>The Pleasures of Exile </a:t>
            </a:r>
            <a:r>
              <a:rPr lang="en-GB" sz="1600" dirty="0"/>
              <a:t>[1960] </a:t>
            </a:r>
            <a:r>
              <a:rPr lang="en-GB" sz="1600" dirty="0" smtClean="0"/>
              <a:t>(Pluto,  2005) [includes </a:t>
            </a:r>
            <a:r>
              <a:rPr lang="en-GB" sz="1600" dirty="0"/>
              <a:t>the essay </a:t>
            </a:r>
            <a:r>
              <a:rPr lang="en-GB" sz="1600" dirty="0" smtClean="0"/>
              <a:t>“The Occasion for Speaking”]</a:t>
            </a:r>
            <a:endParaRPr lang="en-GB" sz="1600" dirty="0"/>
          </a:p>
          <a:p>
            <a:pPr marL="0" indent="0">
              <a:buNone/>
            </a:pPr>
            <a:endParaRPr lang="en-GB" sz="1600" dirty="0" smtClean="0"/>
          </a:p>
          <a:p>
            <a:pPr marL="0" indent="0">
              <a:buNone/>
            </a:pPr>
            <a:r>
              <a:rPr lang="en-GB" sz="1600" dirty="0" smtClean="0"/>
              <a:t>Nasta, </a:t>
            </a:r>
            <a:r>
              <a:rPr lang="en-GB" sz="1600" dirty="0" err="1" smtClean="0"/>
              <a:t>Susheila</a:t>
            </a:r>
            <a:r>
              <a:rPr lang="en-GB" sz="1600" dirty="0" smtClean="0"/>
              <a:t> (ed.), </a:t>
            </a:r>
            <a:r>
              <a:rPr lang="en-GB" sz="1600" i="1" dirty="0" smtClean="0"/>
              <a:t>Critical Perspectives on Sam Selvon  </a:t>
            </a:r>
            <a:r>
              <a:rPr lang="en-GB" sz="1600" dirty="0" smtClean="0"/>
              <a:t>(Three Continents, 1988)</a:t>
            </a:r>
            <a:endParaRPr lang="en-GB" sz="1600" dirty="0"/>
          </a:p>
          <a:p>
            <a:pPr marL="0" indent="0">
              <a:buNone/>
            </a:pPr>
            <a:endParaRPr lang="en-GB" sz="1600" dirty="0" smtClean="0"/>
          </a:p>
          <a:p>
            <a:pPr marL="0" indent="0">
              <a:buNone/>
            </a:pPr>
            <a:r>
              <a:rPr lang="en-GB" sz="1600" dirty="0" smtClean="0"/>
              <a:t>Nasta, </a:t>
            </a:r>
            <a:r>
              <a:rPr lang="en-GB" sz="1600" dirty="0" err="1"/>
              <a:t>Susheila</a:t>
            </a:r>
            <a:r>
              <a:rPr lang="en-GB" sz="1600" dirty="0"/>
              <a:t> </a:t>
            </a:r>
            <a:r>
              <a:rPr lang="en-GB" sz="1600" dirty="0" smtClean="0"/>
              <a:t>and Anna Rutherford (</a:t>
            </a:r>
            <a:r>
              <a:rPr lang="en-GB" sz="1600" dirty="0" err="1" smtClean="0"/>
              <a:t>eds</a:t>
            </a:r>
            <a:r>
              <a:rPr lang="en-GB" sz="1600" dirty="0" smtClean="0"/>
              <a:t>), </a:t>
            </a:r>
            <a:r>
              <a:rPr lang="en-GB" sz="1600" i="1" dirty="0" smtClean="0"/>
              <a:t>Tiger’s Triumph: Celebrating Sam Selvon </a:t>
            </a:r>
            <a:r>
              <a:rPr lang="en-GB" sz="1600" dirty="0" smtClean="0"/>
              <a:t>(</a:t>
            </a:r>
            <a:r>
              <a:rPr lang="en-GB" sz="1600" dirty="0" err="1" smtClean="0"/>
              <a:t>Dangaroo</a:t>
            </a:r>
            <a:r>
              <a:rPr lang="en-GB" sz="1600" dirty="0" smtClean="0"/>
              <a:t>, 1995) [includes the essay “Finding West Indian Identity in London”]</a:t>
            </a:r>
          </a:p>
          <a:p>
            <a:pPr marL="0" indent="0">
              <a:buNone/>
            </a:pPr>
            <a:endParaRPr lang="en-GB" sz="1600" dirty="0" smtClean="0"/>
          </a:p>
          <a:p>
            <a:pPr marL="0" indent="0">
              <a:buNone/>
            </a:pPr>
            <a:r>
              <a:rPr lang="en-GB" sz="1600" dirty="0" smtClean="0"/>
              <a:t>Phillips, Mike and Trevor (</a:t>
            </a:r>
            <a:r>
              <a:rPr lang="en-GB" sz="1600" dirty="0" err="1" smtClean="0"/>
              <a:t>eds</a:t>
            </a:r>
            <a:r>
              <a:rPr lang="en-GB" sz="1600" dirty="0" smtClean="0"/>
              <a:t>),  </a:t>
            </a:r>
            <a:r>
              <a:rPr lang="en-GB" sz="1600" i="1" dirty="0" smtClean="0"/>
              <a:t>Windrush: the irresistible rise of multi-racial Britain </a:t>
            </a:r>
            <a:r>
              <a:rPr lang="en-GB" sz="1600" dirty="0" smtClean="0"/>
              <a:t>(Harper Collins, 1998) [overview of migrant history and first-hand testimony from Windrush travellers]</a:t>
            </a:r>
          </a:p>
          <a:p>
            <a:pPr marL="0" indent="0">
              <a:buNone/>
            </a:pPr>
            <a:endParaRPr lang="en-GB" sz="1600" dirty="0" smtClean="0"/>
          </a:p>
          <a:p>
            <a:pPr marL="0" indent="0">
              <a:buNone/>
            </a:pPr>
            <a:r>
              <a:rPr lang="en-GB" sz="1600" dirty="0" smtClean="0"/>
              <a:t>Schwarz, Bill (ed.), </a:t>
            </a:r>
            <a:r>
              <a:rPr lang="en-GB" sz="1600" i="1" dirty="0" smtClean="0"/>
              <a:t>West Indian Intellectuals in Britain </a:t>
            </a:r>
            <a:r>
              <a:rPr lang="en-GB" sz="1600" dirty="0" smtClean="0"/>
              <a:t>(MUP, 2003)</a:t>
            </a:r>
            <a:endParaRPr lang="en-GB" sz="1600" dirty="0"/>
          </a:p>
          <a:p>
            <a:pPr marL="0" indent="0">
              <a:buNone/>
            </a:pPr>
            <a:endParaRPr lang="en-GB" sz="1600" dirty="0"/>
          </a:p>
        </p:txBody>
      </p:sp>
    </p:spTree>
    <p:extLst>
      <p:ext uri="{BB962C8B-B14F-4D97-AF65-F5344CB8AC3E}">
        <p14:creationId xmlns:p14="http://schemas.microsoft.com/office/powerpoint/2010/main" val="15018114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p:txBody>
          <a:bodyPr/>
          <a:lstStyle/>
          <a:p>
            <a:endParaRPr lang="en-GB"/>
          </a:p>
        </p:txBody>
      </p:sp>
      <p:pic>
        <p:nvPicPr>
          <p:cNvPr id="1026" name="Picture 2" descr="C:\Documents and Settings\ccampbell\Desktop\Pg-10-Windrush-PA_51406s.jpg"/>
          <p:cNvPicPr>
            <a:picLocks noChangeAspect="1" noChangeArrowheads="1"/>
          </p:cNvPicPr>
          <p:nvPr/>
        </p:nvPicPr>
        <p:blipFill>
          <a:blip r:embed="rId2" cstate="print"/>
          <a:srcRect/>
          <a:stretch>
            <a:fillRect/>
          </a:stretch>
        </p:blipFill>
        <p:spPr bwMode="auto">
          <a:xfrm>
            <a:off x="971600" y="980728"/>
            <a:ext cx="7375261" cy="504056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3074" name="Picture 2" descr="C:\Documents and Settings\ccampbell\Desktop\empire_windrush.jpg"/>
          <p:cNvPicPr>
            <a:picLocks noChangeAspect="1" noChangeArrowheads="1"/>
          </p:cNvPicPr>
          <p:nvPr/>
        </p:nvPicPr>
        <p:blipFill>
          <a:blip r:embed="rId2" cstate="print"/>
          <a:srcRect/>
          <a:stretch>
            <a:fillRect/>
          </a:stretch>
        </p:blipFill>
        <p:spPr bwMode="auto">
          <a:xfrm>
            <a:off x="827584" y="548680"/>
            <a:ext cx="7416824" cy="533836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5122" name="Picture 2" descr="C:\Documents and Settings\ccampbell\Desktop\arrival_empire_windrush_lg.jpg"/>
          <p:cNvPicPr>
            <a:picLocks noChangeAspect="1" noChangeArrowheads="1"/>
          </p:cNvPicPr>
          <p:nvPr/>
        </p:nvPicPr>
        <p:blipFill>
          <a:blip r:embed="rId2" cstate="print"/>
          <a:srcRect/>
          <a:stretch>
            <a:fillRect/>
          </a:stretch>
        </p:blipFill>
        <p:spPr bwMode="auto">
          <a:xfrm>
            <a:off x="5148064" y="1916832"/>
            <a:ext cx="3540918" cy="3540918"/>
          </a:xfrm>
          <a:prstGeom prst="rect">
            <a:avLst/>
          </a:prstGeom>
          <a:noFill/>
        </p:spPr>
      </p:pic>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99592" y="1844824"/>
            <a:ext cx="3096344" cy="3878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26" name="Picture 2" descr="C:\Documents and Settings\ccampbell\Desktop\Teaching 2011-2012\ESH361 the Caribbean Novel\Selvon pics\lonelylondoners.jpg"/>
          <p:cNvPicPr>
            <a:picLocks noChangeAspect="1" noChangeArrowheads="1"/>
          </p:cNvPicPr>
          <p:nvPr/>
        </p:nvPicPr>
        <p:blipFill>
          <a:blip r:embed="rId2" cstate="print"/>
          <a:srcRect/>
          <a:stretch>
            <a:fillRect/>
          </a:stretch>
        </p:blipFill>
        <p:spPr bwMode="auto">
          <a:xfrm>
            <a:off x="0" y="0"/>
            <a:ext cx="3041220" cy="4570139"/>
          </a:xfrm>
          <a:prstGeom prst="rect">
            <a:avLst/>
          </a:prstGeom>
          <a:noFill/>
        </p:spPr>
      </p:pic>
      <p:pic>
        <p:nvPicPr>
          <p:cNvPr id="1027" name="Picture 3" descr="C:\Documents and Settings\ccampbell\Desktop\Teaching 2011-2012\ESH361 the Caribbean Novel\Selvon pics\s0007.jpg"/>
          <p:cNvPicPr>
            <a:picLocks noChangeAspect="1" noChangeArrowheads="1"/>
          </p:cNvPicPr>
          <p:nvPr/>
        </p:nvPicPr>
        <p:blipFill>
          <a:blip r:embed="rId3" cstate="print"/>
          <a:srcRect/>
          <a:stretch>
            <a:fillRect/>
          </a:stretch>
        </p:blipFill>
        <p:spPr bwMode="auto">
          <a:xfrm>
            <a:off x="3635896" y="2060848"/>
            <a:ext cx="2069901" cy="3278602"/>
          </a:xfrm>
          <a:prstGeom prst="rect">
            <a:avLst/>
          </a:prstGeom>
          <a:noFill/>
        </p:spPr>
      </p:pic>
      <p:pic>
        <p:nvPicPr>
          <p:cNvPr id="1028" name="Picture 4" descr="C:\Documents and Settings\ccampbell\Desktop\Teaching 2011-2012\ESH361 the Caribbean Novel\Selvon pics\selvon-londoners.gif"/>
          <p:cNvPicPr>
            <a:picLocks noChangeAspect="1" noChangeArrowheads="1"/>
          </p:cNvPicPr>
          <p:nvPr/>
        </p:nvPicPr>
        <p:blipFill>
          <a:blip r:embed="rId4" cstate="print"/>
          <a:srcRect/>
          <a:stretch>
            <a:fillRect/>
          </a:stretch>
        </p:blipFill>
        <p:spPr bwMode="auto">
          <a:xfrm>
            <a:off x="6477695" y="2710414"/>
            <a:ext cx="2666305" cy="414758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8408"/>
            <a:ext cx="8467223" cy="1143000"/>
          </a:xfrm>
        </p:spPr>
        <p:txBody>
          <a:bodyPr>
            <a:normAutofit/>
          </a:bodyPr>
          <a:lstStyle/>
          <a:p>
            <a:pPr algn="l"/>
            <a:r>
              <a:rPr lang="en-GB" sz="2000" dirty="0" smtClean="0"/>
              <a:t> Sam </a:t>
            </a:r>
            <a:r>
              <a:rPr lang="en-GB" sz="2000" dirty="0" err="1" smtClean="0"/>
              <a:t>Selvon</a:t>
            </a:r>
            <a:r>
              <a:rPr lang="en-GB" sz="2000" dirty="0" smtClean="0"/>
              <a:t>					       George Lamming</a:t>
            </a:r>
            <a:endParaRPr lang="en-GB" sz="2000" dirty="0"/>
          </a:p>
        </p:txBody>
      </p:sp>
      <p:pic>
        <p:nvPicPr>
          <p:cNvPr id="2050" name="Picture 2" descr="C:\Documents and Settings\ccampbell\Desktop\Teaching 2011-2012\ESH361 the Caribbean Novel\Selvon pics\mw79472.jpg"/>
          <p:cNvPicPr>
            <a:picLocks noChangeAspect="1" noChangeArrowheads="1"/>
          </p:cNvPicPr>
          <p:nvPr/>
        </p:nvPicPr>
        <p:blipFill>
          <a:blip r:embed="rId2" cstate="print"/>
          <a:srcRect/>
          <a:stretch>
            <a:fillRect/>
          </a:stretch>
        </p:blipFill>
        <p:spPr bwMode="auto">
          <a:xfrm>
            <a:off x="155575" y="1196752"/>
            <a:ext cx="5352529" cy="3888432"/>
          </a:xfrm>
          <a:prstGeom prst="rect">
            <a:avLst/>
          </a:prstGeom>
          <a:noFill/>
        </p:spPr>
      </p:pic>
      <p:pic>
        <p:nvPicPr>
          <p:cNvPr id="5"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940152" y="1156728"/>
            <a:ext cx="2847975" cy="400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AutoShape 2" descr="data:image/jpeg;base64,/9j/4AAQSkZJRgABAQAAAQABAAD/2wBDAAkGBwgHBgkIBwgKCgkLDRYPDQwMDRsUFRAWIB0iIiAdHx8kKDQsJCYxJx8fLT0tMTU3Ojo6Iys/RD84QzQ5Ojf/2wBDAQoKCg0MDRoPDxo3JR8lNzc3Nzc3Nzc3Nzc3Nzc3Nzc3Nzc3Nzc3Nzc3Nzc3Nzc3Nzc3Nzc3Nzc3Nzc3Nzc3Nzf/wAARCACrALwDASIAAhEBAxEB/8QAGwAAAgMBAQEAAAAAAAAAAAAABAUDBgcCAQD/xAA7EAACAQMDAwIEAwYFAwUAAAABAgMABBEFEiEGEzEiQRQyUWEjQnEHFYGRocEWM1LR4SRysTRDU2KS/8QAFwEBAQEBAAAAAAAAAAAAAAAAAAECA//EAB4RAQEBAAMBAAMBAAAAAAAAAAABEQISITEiQVFh/9oADAMBAAIRAxEAPwDMl6ej3Fe6fsMVBd6PFalTI8hDHjC06S+Ec26JiccDcKmm+IuirSJ8oyu2s7VV2XTMput8oPIDcUJ8BOPUG8/f3p5Ok5VDI6gk4wB5r428ncTeFIHkA00JUgv4+EdhjwAamS81q2GUuZ1x9DTxcljhAMHOc1KjhwRNGcHwcU0JY+pOokkUrqU/B4yRRg646mtyC15n/uXNNhb2S28zSEAhcqCMHNAQC3kKLsAf23e9Nn8BEH7SeogG3/DyH/sxUq/tQ1FW3S2Nu7Z5yxGf6VNZ9Kz6hOB2e3GB6pAPFF3P7PZDCHeSKFS2Mu3OPrWfxX1DD+1QHBuNJXz+ST/imS/tO0uVd0mnTIQPI5oDTv2emSSRgYpgBlSr8Ee9cz9ExWjd+Le6Kdyw+2foTT8T0/tv2g6KSskizxgnOSppfrmtaXq2qd3a7xOgAf5ar+pyi0h7kUSxheG2DwfufemOn3ukyxB7+xVhtAbA5J+1TJ9NH29ho4lif4mZfVllxwKcaq+gXhBEsonVMA7eDSO9udMkSOKwingQH654rqGDTZXKPqEvHklBQGRabprQZl1FI2c5AK+KJn0Vbftt8fCVflSpwRQcekQSu8q3QljA9GRVh03TYZEHeMTbRxk1KKxeSXlqzbnMinhGB80vR7lvW0ZUn7ZNWzVlSBbgdrOF9AU+Kqlj3izM/dK596sqone6KFZmOVPpG2pdOu3aZQyLuU55HBr3F4kkh2b1J4Jr2OSa1kDJHl8ZI25xVQZPqrksJoItmd20L5oR9VsncsdPjyTUsmtX7RiKa03oOT+HQJ1+8BISzh2+2UqACzswS6wgyn8uR5oiD4uziYzKuzxz5/hTQWKQyrJbamQn/wB4fFR3NlHK8khvIpWH5ORmrqYTTGR7hWSM7PYv5rmW1kKiRCCSeeaaX+nSzQxlZbdQvO3uDNCtp08vbS22h2+rjFDAghlLqwjGPfmjHlCIuEZSvsFzRul9P3Vzci3uTHHGD63D54+wq4QnStIiSL4PMZXDTN5pqqvHajUrGO5ht+8Y5Asifmz9x9Ktul9KWJ0oXhs4jKPXiRsYoiwfTZr0OytvCbe/G20Ee2RXvVHUItdJeO2CoSojIJ9qxbfipzFcaf2ppri0ihfIaM88Y80m6nuY3t5GtbpHljw6pgFXX3qi6rrFyJmkM+DsCKGYnC+9eNq8HwoZWIcKVBJ8Z/tVnFNN4r2QtI1iTF3QCVB4H6Uwu7prfTfhY5NjTeuR35Yn6VUtGvlghlMkmX/IvFDzXcjO0s7lwDkH2FXqLfJHFfaWunwhHgcjexABznJpxJ01purqkFsptblEAWWM5ViPqKzaK/kbMnc/EX28cU90/qhrMo0TEyhfSueP1NLKDpNBk0i7dL+ctIv5FGc0JfW0NxOWjn7KnGV25qx2+paZrNm13fmVbtSEYx/mz71HFp+mYOy5uEHj1KDzTVC6TH8MuySaNlPj2oLWdP8Aizvs7mWGT7Hg0yv9LiijWa3uVZD6TuGCDXUmmXb2SNZzw5U4OT5qIoclv1DbyMiXDSbD7nNcfvfWrbKzW5cDzVnltLu1l3ylCx4IDeagmjnkmCJApLDk5remESdVSr6Zo3TnNMoerlZgynYwGOR5rh7Xa7JJbAn/AMUK2ldxti25598U8RaU6vhnhWONgJCPUSODQhv3JJWWLBP+mgLfo4XVpNJNMLURjO5/FLW6cugxEc5kT2ZfBqeKtaWx2Yt9asmU+0inxUE+jXFxgxalZE5wNp4oy+0mCRwIr61bHj1YqC2sJ4ZjLDNZHOfnkG0/0qaA7Hp++t75Xmltbjycq/H6VI/T99NfN24o92CwQNjFGwWd8+e3b2pU8ribwftxVltontrA3GwC4TGTuBOPtUtqkNhpD6fp95NfK8dyy4jAbIXiken6lqOoNLaKjzMDhVxz/Om+sao93DIo3bTwV9v1pF0rqw0rVj3CNsucAnkGrPiHk8F5YWmY+7EzrmQewxVW1XULi4Z1mY5K4yTnBqyaj1P3o5beZh+I5Ygjn9QaqN5bm4lLWyEk/X6VZ/qUvE6vMrXKk7eCQai1GVMGKJWUY49wR9aKGn3JmIQkkcHimNn0zqN46qY22/p5Fa0VdJHIUg+PJqYXLlWjbJV1xirPf9G3cTqkMDbj9a6suiNQklCuHznGCKdoZVWiErxoqttKj+9SRF+6soGTgritMh/ZybbDTEYblsCiG6XtIF2RjGPJK1O8MJv2bTJLfNFdIAqoTyfJ9qN1ye0GpFJWeNHfzGfepFS16bvY2nB+HnGN4HAP6+1IP2gS7ZozEVdJMSROv5R/es/aqzE2zab8MJ8Ykyu7ya+tLe4WNkSeMQg5Zj9aV6NanU7GzuYmYSqv4pbxXV68a3RhF1+H5NKC5dKa9mLjUIUKnNDz2FxFu2XSSyeOOK4EFtt7v7wyw52BK+im7mH7irzjOPakAtpaShpWMq5/Nubmp4DJDMFBDgcnnxRNlolvcfE3b6qkbxn0pj5hUQso48vFeqSPIx5qjuFby6aWBF3rJwct4Fc/u69izHG4KrxwtCvPd2U5nhaMq4xknGK+h+OKZ/fMaZ524zj7VAU2gXhdu3LayJn5lmHFcNpN6kuZo4jGvGRKB/SoYjdTD8YwrswRsOM14lw3w138QF7xb8PnOR9aoY2tlP3i8sCtEqHYAw81Fdz6hE8fZhZFxh/YD70BBNdEDuxEAr6Tn/mj7SHchN05jicfMHB/hUwJr7U2CFY90pAwxXwv+9JhdOzB5ogD4DURqSxW0zRkSOpPnwSKAlljmIEO/hvDHmtQp1ZT9xFQ+s54GMf1p3Bo811t2xdtWPBPnFLelbffKTsJYH3rQ7MKY1BOTjAB9qzaQPonTsaMe7GGJPk1bILCKBV2ogC8eKCtV7YVVb1H+lTvNImQST98cVzvrWC2toi2Qq59iRXyxRLKz4U4x7UD8WQATIOPIoZ7tmUhW5P280xRuqXiCJkJAzjFIXlLkgkcDGa4uZZXcZ5BP0oCYsWwrYI8g1qRKi6itI77TXiYA4GQPvWXSiVXW3vXyiNgPn5K066u9qMnpJI81nWuWxmvG2MA3nHsa3xZqx9K2l7G0kEU+60kjz3N3AH3FSqlgbiWEO0r5x3FHGPsKQdMavHplx2byyeZV/8Ajk2/zq1rdJq8ge2tUtEzgbfmxTPQLNY2Ic4mlVPclfegpoERgkc7suP0o2ZIxKwSaVpA3q3ConWKWTc8jIPY4oBpIecQz52DLA14Gljib1goBnIHNfPbbZu2JPPqDVy2ILgxyPlT4IoBo7e/1WCZYwsYVcqG96EisbMxr33n7v5tvAzVlsrs2aOsmzaRw5HihpIrNnLYBz74poiUp3JAUkQDAyRU3ZiYlhICg/nRbaXqbZSW1kZ1HJQgiok0fUJC5trSRgowQ52800QR7QzBZsk8bD4xUkdpGCcuAmfNdrpd8G2yWs0U/wDp25yP1oqLSrudmVbSZmUcjbjFNCPW0iuLVSrFnRuCoqsb1gldSgD/AOrHNaB8G6xbGjMcZONzLzmqVqVlImoyI59Jfgn71ZStF6Jslj05Lib/ADJBkE/TFXmw049kOBu5yBikMMMdnoMMpXiOAEAfpSO56y1FELKgjix6Qp5rndqtE7DRtg4A+hrxwp4UHP0BrIpf2g6lCx3Esfueamt+v7iVl7gG4/enSnaNNMKux3Iq5+te9u3Xau3k/wAap0HUbT2jS+M+TupHcdYSWrnaQxHvup1tNaXeQQBMAAN7c0mvbCQRGSH+p81nE/XN/NL6mfP0/wBqNt+r76ONWVDIR4Bq9aaPuVcOytlc59JFUzqFHimDFiQxzirJBriau5EkZiuBzilPVEWyAN9/etcZiVWHnMs6kOy+3Aqx6fOYJIt7ySe/nAqv2RVZUJAbPHPgVcrHTo47aOWUrI7+Fz4+9aqQyA0/sb5RNFK3J2nNL5dh3qJJDGPBYV21udisXBP5VzzivJVGEBRwv1z5rKg8tlsbmGMZNeRKMkN6uPSAfBo2Xt2sYCtu3flNDSRbiDGgRxzkHzVKM0kQSF4buIs2M4znNcz3OnLKVW3mwPvU1vphS3+IMh7ijOc0NPekPhbAMAPmz5qA6K31JyWhjusg8BT5qK6i1RGXvd6OPOXbJNMhbyxMAdagSRjgdsk/3opLj4jdby6hEgVcMWjPq/rUC/dcGCMM1xvk/wAtmJyRU2mWWoyyOkcswI+YFsf1ow2tiULyaox7eArFeF/Sh5Fs0Znl1e4EbDxGvLVB1NoXUNxdo8cTGLHBMgAY/pVf6n05reaOOWJhccFsnOKfXVxEIwtlqN0GTAfvnwKlGmS6jppuZJEWS0UvuJyZVqyr9PexcXGhW9vGnqMa5XPJFUXVelNXurxxNcJaQAYUMc1ftDve5bQksSdo5P0pxdabb38BQ7tzDlhWe2GMh1LpuyjtI4rWdI7hf86VyWD/AKUos+l5ppBGtwGGeNq44rVJ+gu9L+HeMif9tNLTp6z0m3YRZklxgu/k1e+JhL0v0dbXGiA3G4MuRis+6i6ekTXpoLchVXwWHFbxpKGK0YcLgfSqHq1rI2uPO65jZsNx4FScqtikDpiI6WW7x/eBIIz8gpBJpd/bt/mgsW4CnitWn6NluyZrG+McR/8AbxuxRWldDw2sgnvJ2mI9tuBWuyYoGi6NeJtlmQK58NmoergywRrJgtn25rQdfuLVFMUChdn8KzfqOX4vtrCfVvwcVZdp8V+wi7jvEBznj9Kv9xbRx9P6U4P4wG1uPNJdFsI4LcXN4Nhc7YgBy5qy3cAm0e2ZgUMT4A+tLSBTCP3jbRggHHqYjgV1cmMs8YYHttUUwMc8UmMr5O6uZxgyXGAEc8CmgUbZrlxhSFFQrG7XSeBt8iireBhJKwIGVyPvXkSYmYscgDJIpoNinMGkXbthuQq/akkd9dIgUIuB4yppldNKmhoioCWlyM/3qF5NSOO5JEpwMAJ7UDDSnxY3T9pW8Kg/vRFw6XEaM0J3oOWX3/UUPpqSJFdQsm4kAkj2ou0hHekJYqUjOPoamCSAQy3EcIh3xuMvuGAP4VzDCq3gjYgx7uCB4rmwMU93CWjl3kHdzwKIgDvOC69sKGLHHkCgrt5LLLq0m0Agy4/WtI0K2tp9LNoJRDcx53PkZH/FZ/pcCz6lGrh2Yvvz9KZ2FvLNqsqyOGjkkIKbucVLFR6XqL2l7Pbud5hmZQc8MPY1drHWAkCFmxxk1m9z27TW57c7FVW42HOKmudWZY+1g4A8imaauut9ZfCRM0ZB49jTDo68n12we9eTZtJCKRWS2xOp3gDkqg5Y/wBquM17c6JHbyaZdrHtG4wFchxS8f0a0qGYpYfi7QckE+M1RpTcalqN1FExS3QeqT70n1b9oIkjJ2gFRkqDwDVJn6u1WcyxWZ7au3qb60nGlq5aZ1VNpeoS2ErFlRsK59xVmuOoybYkMCGGeKz6LtS6WvfZWujyGPmgpNT2wkSEh0425q9Ymi+p9XDSho2BYkg0h0pHvdQERP3HPvQN1P3pGkY/wp30lp73bXs0CdxoEEmAcED7Vr5E+nmuTSaZoclxftEboYS0UL8v3/lVFk6h1Jz6p8AeFxxVzki0vqWBTFqRhuox/lXZGKrWq6Td2O/fbxuF8SR8q36U4lASdQalKAHmGB4GK+/f2okY7wIP2qR4Y47G1kdSJJGOa6MSJbh4wCSfpWvBB+/dR4bu/YcVLadRXlvGUYLICc81yiTbQFiU558V4LaRpQnaGc+fYUyAn/E99JAIHVSc53DyftXIu9UX5oJhnkAUwTT7OyhlPrkuhhoyvIBoS4v9SeTLSEHAyMVA+supdMhMwuLh/UOCg81OvVmkRK57kjZTAwvms72nwVOa97bE8Lj70yGr9F1vp1uyNDaylwD6hxQU/WkJJWOCfa3BJaqh22/T711HbSSyrFEjO8hCqoGSTTIat2idVW0V4P8Ao5WkYbUwckn24q23FxDpWmtKJVOoz8bPJjJ8AffNQdD9Kx6Nm81BVe7IyARxGP8AenmlWsWsdY23cgRorfMzZHuPFYtjUI+qOnbjSunbe+nYfEqBLcE/Nz7VVVvPio1Eh2FvBJ/81tvV9lHqen3Ucm98KRtSPx/vWIXViLK4eKTyp9e4e1ON1K4nv3gu7e1sAisq7ZJD4Y/WmvZuAVk+Oid/zc7gKXaCtu2s/ixiWEr8rirXc9C6TqUJuNKuHtJiAe2HwrfbFXyJPVQfR5Jp9xnQYyST4NCPb4nbbKgXxVxueg7pgnwt6VUD1I/PNL7noyOy2yatqWVPIijwM1ZTFUuLiQEAT71j87T/AHr5phJEWDHJPJPvTu+trNbE/DwBIs+j6sarUhIjIDkHPIIxirEfYySoYHP8zWlfs2tRZ3O7JzIp3Atjz7VnulWxurgEEeg8n6VsfRls1vAZZFC8fO8eQazzrUZj1Xo4tusrqxiQiOWQSKFHhW81d7y2Fvott2wDDAoXZ9BjFJOq5R/j6WYKFxGirgHnzTm/1Bjpvba2l8fNtwKfwiodXad2NPsLiPPblLFTj2wTSSGc9hVIxzVumnkvtLisZiCsGWhyPGfY1TbuFrdyMEANzmtRDeAYVecgiuoiG4Y8H6VFatviDA+OAK6iUCP3/UUEyyCKF1iBZiePvQDPBMxe6mMcvuobGKmAmdSLc4fdxQN5bFJyrMSwHJI8mgg7fP5/5V2sDMw25z5o+zsLy9cpZ2k0rE/MqnA/jVlsugrxyGvbqOEAZZB6j/GlshisWNg9w6JGpkkc4VRV86X6ai0+4+IuXElwo/8AwaO07T7HS4HSwVpZAMPO/wBfoDTO2guEhBEyDPJ9OaxeSyPSzp3Cxzmu+g5UPUd8G4k7IIwc4HNDS/GMSO7Gc8cpiq7baw/TvVtjdzkCGR+1MV8YPvWZFajqkkqZjUS4YFt0ny4rO9a6ZuL53vUyWmO1ASAOPetJ1W0S/gDRmSbK53BsDH2pVI1w1t+MkcYjBCBmxg/epLi2MrjsEsNQiji3Ng4djjlqsWqWN0sCzWbFCBuOw5/pXn7vDTosoaSd5suy+B9B+lXTTdNitbQZbuKTtxu8sfatWpjJZL3Wokkl+Jlz4OByKDgS+1S6fvzNIyHDbzWralpNkL66tUKNMIhKEA+THsar+u/BwbIrGMLO6+ooueD5qzknxUtSHZgWMjc0Z+lV+9s5CSWBZDzkD3+9P9TWX4nYUPw5UFGBzz713q4RY3+XcygCMfm+9a1KWdJ6ZcXGoKETKnjzgVrM13DpWmbFdo5GwhiPPP1FVbpaztdK074nUAYyy5GD4pfqGuHULqS7lduxbqRGcfMfas32rPEd7Mt91NuUE9lArNjyabX0zLCuSBj2pF08ocPdTkGRyWOTXuuX/BVDk1c9A17f7ZBjAOfIqLUbdby0jukU5ZvUPvQdrF8TMpdcj61aLCOJojDJ/lqQRV+IrFrGYgUPjNGJGQpGAM+AfepdUtLq2uZTGyGJvHHIpfI1yDu3HKjA4oCbeMLOq5ILDIxXBs2Z3LsCd1ArJqEU6tKcfT00XBcXMyly2TuIOFqjVlnjiHZtUWNU8hRjn6V5AWvZNq57IOHlXx+goCKSBpOy90EXP4shI/kKP+OsbX8C1kC5HC5yP1rljQbVbNobhDESsLNjtiiml2jthftSq816xgZd86tID/qoL/EW8lobK7nHgFYjg/xxVyh7PKEXBzk+KoPXMSrEWdhz4HuaZz67qkpLxaRcA5woZSMD680vuo72+J+PsggH5pGAC1eMxFq/Zf1r3rCLSNYmwUO2KT6r7A1fb+0S8gLB4o4G9sbi33rBNNB03UJA6HsjlGQ55rRLO+u7RQ9vOJFhiDtHIc5JqXj74sWT4OLTjkQHYBklvmP8Kl1F4bG1iuVJVoULIijhiR/5pIOsY++4voXVgnPpyBmg77qfT72zSEzesNuUA8g1nLq6Rz6vdQpPdvKO4XDyIOWB+5/tSRbueDUFlmnGZlPbVfIU+an12a3x6ZfxS2SVPB/WkN1dsAjhkLINoYjkAmukjNHtNJDcxYK9kE8M3j+FSyXkKXPxFxhiq4C/8UhjLE9vksTuqeCymuVEzZ4bDE+wrWIPuNQu9XYRIW+HUgBfoKjvsSXcWmW+DFFguV5yaJBFlayvENqt6VJ8s1SaVHFYR7pHV535IHODU+A4x2dla+qMFse9VuUre3W23Ujn28Ufdd2+ZiSQq+wFNdMsbewhEjgFvOTQDW9he26IYYY3JGODUtvJMt6yTxMm5SBU97qTKu6JPsKitY7hZY7mTIAfkN45qK7vJTIE38jAqKMKx42gY9xXGphkmeMYyG/pUNs7Aek4I96D2OxD3CTSy7z3MbccAUdqfTDW90Vsr+NYmAYDcOCaeaP09NdDvXJ7EMoGAfmb74q0/wCH9KRVV7beQPmbyanYxRZtZnwEuIreVRnhkxSqfXrG1k/G0lZGPup4qS9Jz/Gkmpqpj5AqyIJl6v7Q/wCi0q3hAPGRzQFz1VrM3hlRfoopaygJgAV3Eik8qDxWsiJv3xrE77RcybseBUU0epS7u9JMRjkbuDTizjQOMKP5UZqAHZIwKBFaG5jsbiDbkKRJu8kCnmm9RT6fGIZcPaysN8v5lFBXJI0+fHHpHigIfH19J81FaZM9vfQ3E4Udl4gsbqM7qXXPTltKbJUykjgFin6VU9Gv7qHuxRzssaEbV9hV60+4llTuyOWfZ5NZ+NK1J08e/cldwCDLGlx0Vmt0Kktk8DGfervIx+BnPuVBP3qvXt7cR28OyQryfAFXUBCxjtJRLJ4A8/eo2MrKobEUJbOB5c0ZpY+J1OJLj8Rfo3ivNWdpupI4JDmKIYRAMAfyqoTX+s9i/wBrwBljXCqfANcnWbOQ/j2qqQPI4JqHWY0/fc42j5RQc0af6RWsQ4gvLPYWiuZIdw+ViCKLMs8iYjmglBOfODVR2LjxX0Lsr4ViBUxV1jmnjlVpbXeAvp2kMM0c19Jd/hyRS7lHyhMCqZBe3MciBJnAx9ac2l9dFgTM+cfWpVO9YtJYexPLGUEqA5J5z96a9KaRC0R1S9TMScRpn5m/vVWmu7i5KJPM7rgDDH2rRblRHbafEg2xqoIUePFZoaaY8l1PNcTfKgwuRgLUpklmJaMkqDgEc1Dak/u6Tn85phYf+lTHH6VitY//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4" descr="data:image/jpeg;base64,/9j/4AAQSkZJRgABAQAAAQABAAD/2wBDAAkGBwgHBgkIBwgKCgkLDRYPDQwMDRsUFRAWIB0iIiAdHx8kKDQsJCYxJx8fLT0tMTU3Ojo6Iys/RD84QzQ5Ojf/2wBDAQoKCg0MDRoPDxo3JR8lNzc3Nzc3Nzc3Nzc3Nzc3Nzc3Nzc3Nzc3Nzc3Nzc3Nzc3Nzc3Nzc3Nzc3Nzc3Nzc3Nzf/wAARCACrALwDASIAAhEBAxEB/8QAGwAAAgMBAQEAAAAAAAAAAAAABAUDBgcCAQD/xAA7EAACAQMDAwIEAwYFAwUAAAABAgMABBEFEiEGEzEiQRQyUWEjQnEHFYGRocEWM1LR4SRysTRDU2KS/8QAFwEBAQEBAAAAAAAAAAAAAAAAAAECA//EAB4RAQEBAAMBAAMBAAAAAAAAAAABEQISITEiQVFh/9oADAMBAAIRAxEAPwDMl6ej3Fe6fsMVBd6PFalTI8hDHjC06S+Ec26JiccDcKmm+IuirSJ8oyu2s7VV2XTMput8oPIDcUJ8BOPUG8/f3p5Ok5VDI6gk4wB5r428ncTeFIHkA00JUgv4+EdhjwAamS81q2GUuZ1x9DTxcljhAMHOc1KjhwRNGcHwcU0JY+pOokkUrqU/B4yRRg646mtyC15n/uXNNhb2S28zSEAhcqCMHNAQC3kKLsAf23e9Nn8BEH7SeogG3/DyH/sxUq/tQ1FW3S2Nu7Z5yxGf6VNZ9Kz6hOB2e3GB6pAPFF3P7PZDCHeSKFS2Mu3OPrWfxX1DD+1QHBuNJXz+ST/imS/tO0uVd0mnTIQPI5oDTv2emSSRgYpgBlSr8Ee9cz9ExWjd+Le6Kdyw+2foTT8T0/tv2g6KSskizxgnOSppfrmtaXq2qd3a7xOgAf5ar+pyi0h7kUSxheG2DwfufemOn3ukyxB7+xVhtAbA5J+1TJ9NH29ho4lif4mZfVllxwKcaq+gXhBEsonVMA7eDSO9udMkSOKwingQH654rqGDTZXKPqEvHklBQGRabprQZl1FI2c5AK+KJn0Vbftt8fCVflSpwRQcekQSu8q3QljA9GRVh03TYZEHeMTbRxk1KKxeSXlqzbnMinhGB80vR7lvW0ZUn7ZNWzVlSBbgdrOF9AU+Kqlj3izM/dK596sqone6KFZmOVPpG2pdOu3aZQyLuU55HBr3F4kkh2b1J4Jr2OSa1kDJHl8ZI25xVQZPqrksJoItmd20L5oR9VsncsdPjyTUsmtX7RiKa03oOT+HQJ1+8BISzh2+2UqACzswS6wgyn8uR5oiD4uziYzKuzxz5/hTQWKQyrJbamQn/wB4fFR3NlHK8khvIpWH5ORmrqYTTGR7hWSM7PYv5rmW1kKiRCCSeeaaX+nSzQxlZbdQvO3uDNCtp08vbS22h2+rjFDAghlLqwjGPfmjHlCIuEZSvsFzRul9P3Vzci3uTHHGD63D54+wq4QnStIiSL4PMZXDTN5pqqvHajUrGO5ht+8Y5Asifmz9x9Ktul9KWJ0oXhs4jKPXiRsYoiwfTZr0OytvCbe/G20Ee2RXvVHUItdJeO2CoSojIJ9qxbfipzFcaf2ppri0ihfIaM88Y80m6nuY3t5GtbpHljw6pgFXX3qi6rrFyJmkM+DsCKGYnC+9eNq8HwoZWIcKVBJ8Z/tVnFNN4r2QtI1iTF3QCVB4H6Uwu7prfTfhY5NjTeuR35Yn6VUtGvlghlMkmX/IvFDzXcjO0s7lwDkH2FXqLfJHFfaWunwhHgcjexABznJpxJ01purqkFsptblEAWWM5ViPqKzaK/kbMnc/EX28cU90/qhrMo0TEyhfSueP1NLKDpNBk0i7dL+ctIv5FGc0JfW0NxOWjn7KnGV25qx2+paZrNm13fmVbtSEYx/mz71HFp+mYOy5uEHj1KDzTVC6TH8MuySaNlPj2oLWdP8Aizvs7mWGT7Hg0yv9LiijWa3uVZD6TuGCDXUmmXb2SNZzw5U4OT5qIoclv1DbyMiXDSbD7nNcfvfWrbKzW5cDzVnltLu1l3ylCx4IDeagmjnkmCJApLDk5remESdVSr6Zo3TnNMoerlZgynYwGOR5rh7Xa7JJbAn/AMUK2ldxti25598U8RaU6vhnhWONgJCPUSODQhv3JJWWLBP+mgLfo4XVpNJNMLURjO5/FLW6cugxEc5kT2ZfBqeKtaWx2Yt9asmU+0inxUE+jXFxgxalZE5wNp4oy+0mCRwIr61bHj1YqC2sJ4ZjLDNZHOfnkG0/0qaA7Hp++t75Xmltbjycq/H6VI/T99NfN24o92CwQNjFGwWd8+e3b2pU8ribwftxVltontrA3GwC4TGTuBOPtUtqkNhpD6fp95NfK8dyy4jAbIXiken6lqOoNLaKjzMDhVxz/Om+sao93DIo3bTwV9v1pF0rqw0rVj3CNsucAnkGrPiHk8F5YWmY+7EzrmQewxVW1XULi4Z1mY5K4yTnBqyaj1P3o5beZh+I5Ygjn9QaqN5bm4lLWyEk/X6VZ/qUvE6vMrXKk7eCQai1GVMGKJWUY49wR9aKGn3JmIQkkcHimNn0zqN46qY22/p5Fa0VdJHIUg+PJqYXLlWjbJV1xirPf9G3cTqkMDbj9a6suiNQklCuHznGCKdoZVWiErxoqttKj+9SRF+6soGTgritMh/ZybbDTEYblsCiG6XtIF2RjGPJK1O8MJv2bTJLfNFdIAqoTyfJ9qN1ye0GpFJWeNHfzGfepFS16bvY2nB+HnGN4HAP6+1IP2gS7ZozEVdJMSROv5R/es/aqzE2zab8MJ8Ykyu7ya+tLe4WNkSeMQg5Zj9aV6NanU7GzuYmYSqv4pbxXV68a3RhF1+H5NKC5dKa9mLjUIUKnNDz2FxFu2XSSyeOOK4EFtt7v7wyw52BK+im7mH7irzjOPakAtpaShpWMq5/Nubmp4DJDMFBDgcnnxRNlolvcfE3b6qkbxn0pj5hUQso48vFeqSPIx5qjuFby6aWBF3rJwct4Fc/u69izHG4KrxwtCvPd2U5nhaMq4xknGK+h+OKZ/fMaZ524zj7VAU2gXhdu3LayJn5lmHFcNpN6kuZo4jGvGRKB/SoYjdTD8YwrswRsOM14lw3w138QF7xb8PnOR9aoY2tlP3i8sCtEqHYAw81Fdz6hE8fZhZFxh/YD70BBNdEDuxEAr6Tn/mj7SHchN05jicfMHB/hUwJr7U2CFY90pAwxXwv+9JhdOzB5ogD4DURqSxW0zRkSOpPnwSKAlljmIEO/hvDHmtQp1ZT9xFQ+s54GMf1p3Bo811t2xdtWPBPnFLelbffKTsJYH3rQ7MKY1BOTjAB9qzaQPonTsaMe7GGJPk1bILCKBV2ogC8eKCtV7YVVb1H+lTvNImQST98cVzvrWC2toi2Qq59iRXyxRLKz4U4x7UD8WQATIOPIoZ7tmUhW5P280xRuqXiCJkJAzjFIXlLkgkcDGa4uZZXcZ5BP0oCYsWwrYI8g1qRKi6itI77TXiYA4GQPvWXSiVXW3vXyiNgPn5K066u9qMnpJI81nWuWxmvG2MA3nHsa3xZqx9K2l7G0kEU+60kjz3N3AH3FSqlgbiWEO0r5x3FHGPsKQdMavHplx2byyeZV/8Ajk2/zq1rdJq8ge2tUtEzgbfmxTPQLNY2Ic4mlVPclfegpoERgkc7suP0o2ZIxKwSaVpA3q3ConWKWTc8jIPY4oBpIecQz52DLA14Gljib1goBnIHNfPbbZu2JPPqDVy2ILgxyPlT4IoBo7e/1WCZYwsYVcqG96EisbMxr33n7v5tvAzVlsrs2aOsmzaRw5HihpIrNnLYBz74poiUp3JAUkQDAyRU3ZiYlhICg/nRbaXqbZSW1kZ1HJQgiok0fUJC5trSRgowQ52800QR7QzBZsk8bD4xUkdpGCcuAmfNdrpd8G2yWs0U/wDp25yP1oqLSrudmVbSZmUcjbjFNCPW0iuLVSrFnRuCoqsb1gldSgD/AOrHNaB8G6xbGjMcZONzLzmqVqVlImoyI59Jfgn71ZStF6Jslj05Lib/ADJBkE/TFXmw049kOBu5yBikMMMdnoMMpXiOAEAfpSO56y1FELKgjix6Qp5rndqtE7DRtg4A+hrxwp4UHP0BrIpf2g6lCx3Esfueamt+v7iVl7gG4/enSnaNNMKux3Iq5+te9u3Xau3k/wAap0HUbT2jS+M+TupHcdYSWrnaQxHvup1tNaXeQQBMAAN7c0mvbCQRGSH+p81nE/XN/NL6mfP0/wBqNt+r76ONWVDIR4Bq9aaPuVcOytlc59JFUzqFHimDFiQxzirJBriau5EkZiuBzilPVEWyAN9/etcZiVWHnMs6kOy+3Aqx6fOYJIt7ySe/nAqv2RVZUJAbPHPgVcrHTo47aOWUrI7+Fz4+9aqQyA0/sb5RNFK3J2nNL5dh3qJJDGPBYV21udisXBP5VzzivJVGEBRwv1z5rKg8tlsbmGMZNeRKMkN6uPSAfBo2Xt2sYCtu3flNDSRbiDGgRxzkHzVKM0kQSF4buIs2M4znNcz3OnLKVW3mwPvU1vphS3+IMh7ijOc0NPekPhbAMAPmz5qA6K31JyWhjusg8BT5qK6i1RGXvd6OPOXbJNMhbyxMAdagSRjgdsk/3opLj4jdby6hEgVcMWjPq/rUC/dcGCMM1xvk/wAtmJyRU2mWWoyyOkcswI+YFsf1ow2tiULyaox7eArFeF/Sh5Fs0Znl1e4EbDxGvLVB1NoXUNxdo8cTGLHBMgAY/pVf6n05reaOOWJhccFsnOKfXVxEIwtlqN0GTAfvnwKlGmS6jppuZJEWS0UvuJyZVqyr9PexcXGhW9vGnqMa5XPJFUXVelNXurxxNcJaQAYUMc1ftDve5bQksSdo5P0pxdabb38BQ7tzDlhWe2GMh1LpuyjtI4rWdI7hf86VyWD/AKUos+l5ppBGtwGGeNq44rVJ+gu9L+HeMif9tNLTp6z0m3YRZklxgu/k1e+JhL0v0dbXGiA3G4MuRis+6i6ekTXpoLchVXwWHFbxpKGK0YcLgfSqHq1rI2uPO65jZsNx4FScqtikDpiI6WW7x/eBIIz8gpBJpd/bt/mgsW4CnitWn6NluyZrG+McR/8AbxuxRWldDw2sgnvJ2mI9tuBWuyYoGi6NeJtlmQK58NmoergywRrJgtn25rQdfuLVFMUChdn8KzfqOX4vtrCfVvwcVZdp8V+wi7jvEBznj9Kv9xbRx9P6U4P4wG1uPNJdFsI4LcXN4Nhc7YgBy5qy3cAm0e2ZgUMT4A+tLSBTCP3jbRggHHqYjgV1cmMs8YYHttUUwMc8UmMr5O6uZxgyXGAEc8CmgUbZrlxhSFFQrG7XSeBt8iireBhJKwIGVyPvXkSYmYscgDJIpoNinMGkXbthuQq/akkd9dIgUIuB4yppldNKmhoioCWlyM/3qF5NSOO5JEpwMAJ7UDDSnxY3T9pW8Kg/vRFw6XEaM0J3oOWX3/UUPpqSJFdQsm4kAkj2ou0hHekJYqUjOPoamCSAQy3EcIh3xuMvuGAP4VzDCq3gjYgx7uCB4rmwMU93CWjl3kHdzwKIgDvOC69sKGLHHkCgrt5LLLq0m0Agy4/WtI0K2tp9LNoJRDcx53PkZH/FZ/pcCz6lGrh2Yvvz9KZ2FvLNqsqyOGjkkIKbucVLFR6XqL2l7Pbud5hmZQc8MPY1drHWAkCFmxxk1m9z27TW57c7FVW42HOKmudWZY+1g4A8imaauut9ZfCRM0ZB49jTDo68n12we9eTZtJCKRWS2xOp3gDkqg5Y/wBquM17c6JHbyaZdrHtG4wFchxS8f0a0qGYpYfi7QckE+M1RpTcalqN1FExS3QeqT70n1b9oIkjJ2gFRkqDwDVJn6u1WcyxWZ7au3qb60nGlq5aZ1VNpeoS2ErFlRsK59xVmuOoybYkMCGGeKz6LtS6WvfZWujyGPmgpNT2wkSEh0425q9Ymi+p9XDSho2BYkg0h0pHvdQERP3HPvQN1P3pGkY/wp30lp73bXs0CdxoEEmAcED7Vr5E+nmuTSaZoclxftEboYS0UL8v3/lVFk6h1Jz6p8AeFxxVzki0vqWBTFqRhuox/lXZGKrWq6Td2O/fbxuF8SR8q36U4lASdQalKAHmGB4GK+/f2okY7wIP2qR4Y47G1kdSJJGOa6MSJbh4wCSfpWvBB+/dR4bu/YcVLadRXlvGUYLICc81yiTbQFiU558V4LaRpQnaGc+fYUyAn/E99JAIHVSc53DyftXIu9UX5oJhnkAUwTT7OyhlPrkuhhoyvIBoS4v9SeTLSEHAyMVA+supdMhMwuLh/UOCg81OvVmkRK57kjZTAwvms72nwVOa97bE8Lj70yGr9F1vp1uyNDaylwD6hxQU/WkJJWOCfa3BJaqh22/T711HbSSyrFEjO8hCqoGSTTIat2idVW0V4P8Ao5WkYbUwckn24q23FxDpWmtKJVOoz8bPJjJ8AffNQdD9Kx6Nm81BVe7IyARxGP8AenmlWsWsdY23cgRorfMzZHuPFYtjUI+qOnbjSunbe+nYfEqBLcE/Nz7VVVvPio1Eh2FvBJ/81tvV9lHqen3Ucm98KRtSPx/vWIXViLK4eKTyp9e4e1ON1K4nv3gu7e1sAisq7ZJD4Y/WmvZuAVk+Oid/zc7gKXaCtu2s/ixiWEr8rirXc9C6TqUJuNKuHtJiAe2HwrfbFXyJPVQfR5Jp9xnQYyST4NCPb4nbbKgXxVxueg7pgnwt6VUD1I/PNL7noyOy2yatqWVPIijwM1ZTFUuLiQEAT71j87T/AHr5phJEWDHJPJPvTu+trNbE/DwBIs+j6sarUhIjIDkHPIIxirEfYySoYHP8zWlfs2tRZ3O7JzIp3Atjz7VnulWxurgEEeg8n6VsfRls1vAZZFC8fO8eQazzrUZj1Xo4tusrqxiQiOWQSKFHhW81d7y2Fvott2wDDAoXZ9BjFJOq5R/j6WYKFxGirgHnzTm/1Bjpvba2l8fNtwKfwiodXad2NPsLiPPblLFTj2wTSSGc9hVIxzVumnkvtLisZiCsGWhyPGfY1TbuFrdyMEANzmtRDeAYVecgiuoiG4Y8H6VFatviDA+OAK6iUCP3/UUEyyCKF1iBZiePvQDPBMxe6mMcvuobGKmAmdSLc4fdxQN5bFJyrMSwHJI8mgg7fP5/5V2sDMw25z5o+zsLy9cpZ2k0rE/MqnA/jVlsugrxyGvbqOEAZZB6j/GlshisWNg9w6JGpkkc4VRV86X6ai0+4+IuXElwo/8AwaO07T7HS4HSwVpZAMPO/wBfoDTO2guEhBEyDPJ9OaxeSyPSzp3Cxzmu+g5UPUd8G4k7IIwc4HNDS/GMSO7Gc8cpiq7baw/TvVtjdzkCGR+1MV8YPvWZFajqkkqZjUS4YFt0ny4rO9a6ZuL53vUyWmO1ASAOPetJ1W0S/gDRmSbK53BsDH2pVI1w1t+MkcYjBCBmxg/epLi2MrjsEsNQiji3Ng4djjlqsWqWN0sCzWbFCBuOw5/pXn7vDTosoaSd5suy+B9B+lXTTdNitbQZbuKTtxu8sfatWpjJZL3Wokkl+Jlz4OByKDgS+1S6fvzNIyHDbzWralpNkL66tUKNMIhKEA+THsar+u/BwbIrGMLO6+ooueD5qzknxUtSHZgWMjc0Z+lV+9s5CSWBZDzkD3+9P9TWX4nYUPw5UFGBzz713q4RY3+XcygCMfm+9a1KWdJ6ZcXGoKETKnjzgVrM13DpWmbFdo5GwhiPPP1FVbpaztdK074nUAYyy5GD4pfqGuHULqS7lduxbqRGcfMfas32rPEd7Mt91NuUE9lArNjyabX0zLCuSBj2pF08ocPdTkGRyWOTXuuX/BVDk1c9A17f7ZBjAOfIqLUbdby0jukU5ZvUPvQdrF8TMpdcj61aLCOJojDJ/lqQRV+IrFrGYgUPjNGJGQpGAM+AfepdUtLq2uZTGyGJvHHIpfI1yDu3HKjA4oCbeMLOq5ILDIxXBs2Z3LsCd1ArJqEU6tKcfT00XBcXMyly2TuIOFqjVlnjiHZtUWNU8hRjn6V5AWvZNq57IOHlXx+goCKSBpOy90EXP4shI/kKP+OsbX8C1kC5HC5yP1rljQbVbNobhDESsLNjtiiml2jthftSq816xgZd86tID/qoL/EW8lobK7nHgFYjg/xxVyh7PKEXBzk+KoPXMSrEWdhz4HuaZz67qkpLxaRcA5woZSMD680vuo72+J+PsggH5pGAC1eMxFq/Zf1r3rCLSNYmwUO2KT6r7A1fb+0S8gLB4o4G9sbi33rBNNB03UJA6HsjlGQ55rRLO+u7RQ9vOJFhiDtHIc5JqXj74sWT4OLTjkQHYBklvmP8Kl1F4bG1iuVJVoULIijhiR/5pIOsY++4voXVgnPpyBmg77qfT72zSEzesNuUA8g1nLq6Rz6vdQpPdvKO4XDyIOWB+5/tSRbueDUFlmnGZlPbVfIU+an12a3x6ZfxS2SVPB/WkN1dsAjhkLINoYjkAmukjNHtNJDcxYK9kE8M3j+FSyXkKXPxFxhiq4C/8UhjLE9vksTuqeCymuVEzZ4bDE+wrWIPuNQu9XYRIW+HUgBfoKjvsSXcWmW+DFFguV5yaJBFlayvENqt6VJ8s1SaVHFYR7pHV535IHODU+A4x2dla+qMFse9VuUre3W23Ujn28Ufdd2+ZiSQq+wFNdMsbewhEjgFvOTQDW9he26IYYY3JGODUtvJMt6yTxMm5SBU97qTKu6JPsKitY7hZY7mTIAfkN45qK7vJTIE38jAqKMKx42gY9xXGphkmeMYyG/pUNs7Aek4I96D2OxD3CTSy7z3MbccAUdqfTDW90Vsr+NYmAYDcOCaeaP09NdDvXJ7EMoGAfmb74q0/wCH9KRVV7beQPmbyanYxRZtZnwEuIreVRnhkxSqfXrG1k/G0lZGPup4qS9Jz/Gkmpqpj5AqyIJl6v7Q/wCi0q3hAPGRzQFz1VrM3hlRfoopaygJgAV3Eik8qDxWsiJv3xrE77RcybseBUU0epS7u9JMRjkbuDTizjQOMKP5UZqAHZIwKBFaG5jsbiDbkKRJu8kCnmm9RT6fGIZcPaysN8v5lFBXJI0+fHHpHigIfH19J81FaZM9vfQ3E4Udl4gsbqM7qXXPTltKbJUykjgFin6VU9Gv7qHuxRzssaEbV9hV60+4llTuyOWfZ5NZ+NK1J08e/cldwCDLGlx0Vmt0Kktk8DGfervIx+BnPuVBP3qvXt7cR28OyQryfAFXUBCxjtJRLJ4A8/eo2MrKobEUJbOB5c0ZpY+J1OJLj8Rfo3ivNWdpupI4JDmKIYRAMAfyqoTX+s9i/wBrwBljXCqfANcnWbOQ/j2qqQPI4JqHWY0/fc42j5RQc0af6RWsQ4gvLPYWiuZIdw+ViCKLMs8iYjmglBOfODVR2LjxX0Lsr4ViBUxV1jmnjlVpbXeAvp2kMM0c19Jd/hyRS7lHyhMCqZBe3MciBJnAx9ac2l9dFgTM+cfWpVO9YtJYexPLGUEqA5J5z96a9KaRC0R1S9TMScRpn5m/vVWmu7i5KJPM7rgDDH2rRblRHbafEg2xqoIUePFZoaaY8l1PNcTfKgwuRgLUpklmJaMkqDgEc1Dak/u6Tn85phYf+lTHH6VitY//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dirty="0"/>
              <a:t>Sam Selvon, </a:t>
            </a:r>
            <a:r>
              <a:rPr lang="en-GB" sz="2000" i="1" dirty="0"/>
              <a:t>The Lonely Londoners </a:t>
            </a:r>
            <a:r>
              <a:rPr lang="en-GB" sz="2000" dirty="0"/>
              <a:t>[1956], (New York: Longman, 1987), p.23.</a:t>
            </a:r>
          </a:p>
        </p:txBody>
      </p:sp>
      <p:sp>
        <p:nvSpPr>
          <p:cNvPr id="3" name="Content Placeholder 2"/>
          <p:cNvSpPr>
            <a:spLocks noGrp="1"/>
          </p:cNvSpPr>
          <p:nvPr>
            <p:ph idx="1"/>
          </p:nvPr>
        </p:nvSpPr>
        <p:spPr/>
        <p:txBody>
          <a:bodyPr>
            <a:normAutofit/>
          </a:bodyPr>
          <a:lstStyle/>
          <a:p>
            <a:pPr marL="0" indent="0">
              <a:buNone/>
            </a:pPr>
            <a:r>
              <a:rPr lang="en-GB" sz="2400" dirty="0" smtClean="0"/>
              <a:t>One </a:t>
            </a:r>
            <a:r>
              <a:rPr lang="en-GB" sz="2400" dirty="0"/>
              <a:t>grim winter evening, when it had a kind of </a:t>
            </a:r>
            <a:r>
              <a:rPr lang="en-GB" sz="2400" dirty="0" err="1"/>
              <a:t>unrealness</a:t>
            </a:r>
            <a:r>
              <a:rPr lang="en-GB" sz="2400" dirty="0"/>
              <a:t> about London, with a fog sleeping restlessly over the city and the lights showing in the blur as if is not London at all but some strange place on another planet, Moses </a:t>
            </a:r>
            <a:r>
              <a:rPr lang="en-GB" sz="2400" dirty="0" err="1"/>
              <a:t>Aloetta</a:t>
            </a:r>
            <a:r>
              <a:rPr lang="en-GB" sz="2400" dirty="0"/>
              <a:t> hop on a number 46 bus at the corner of Chepstow Road and Westbourne Grove to go to Waterloo to meet a </a:t>
            </a:r>
            <a:r>
              <a:rPr lang="en-GB" sz="2400" dirty="0" err="1"/>
              <a:t>fellar</a:t>
            </a:r>
            <a:r>
              <a:rPr lang="en-GB" sz="2400" dirty="0"/>
              <a:t> who was coming from Trinidad on the boat-train. When Moses sit down and pay his fare he take out a white handkerchief and blow his nose. The handkerchief turn black and Moses watch it and curse the fog.</a:t>
            </a:r>
          </a:p>
        </p:txBody>
      </p:sp>
    </p:spTree>
    <p:extLst>
      <p:ext uri="{BB962C8B-B14F-4D97-AF65-F5344CB8AC3E}">
        <p14:creationId xmlns:p14="http://schemas.microsoft.com/office/powerpoint/2010/main" val="39941625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4248472" cy="6858000"/>
          </a:xfrm>
        </p:spPr>
        <p:txBody>
          <a:bodyPr>
            <a:normAutofit/>
          </a:bodyPr>
          <a:lstStyle/>
          <a:p>
            <a:pPr marL="0" indent="0">
              <a:lnSpc>
                <a:spcPct val="115000"/>
              </a:lnSpc>
              <a:spcAft>
                <a:spcPts val="1000"/>
              </a:spcAft>
              <a:buNone/>
            </a:pPr>
            <a:r>
              <a:rPr lang="en-GB" sz="1800" dirty="0" err="1" smtClean="0">
                <a:latin typeface="Times New Roman"/>
                <a:ea typeface="Calibri"/>
                <a:cs typeface="Times New Roman"/>
              </a:rPr>
              <a:t>Wat</a:t>
            </a:r>
            <a:r>
              <a:rPr lang="en-GB" sz="1800" dirty="0" smtClean="0">
                <a:latin typeface="Times New Roman"/>
                <a:ea typeface="Calibri"/>
                <a:cs typeface="Times New Roman"/>
              </a:rPr>
              <a:t> </a:t>
            </a:r>
            <a:r>
              <a:rPr lang="en-GB" sz="1800" dirty="0">
                <a:latin typeface="Times New Roman"/>
                <a:ea typeface="Calibri"/>
                <a:cs typeface="Times New Roman"/>
              </a:rPr>
              <a:t>a joyful news, Miss Mattie,</a:t>
            </a:r>
            <a:br>
              <a:rPr lang="en-GB" sz="1800" dirty="0">
                <a:latin typeface="Times New Roman"/>
                <a:ea typeface="Calibri"/>
                <a:cs typeface="Times New Roman"/>
              </a:rPr>
            </a:br>
            <a:r>
              <a:rPr lang="en-GB" sz="1800" dirty="0">
                <a:latin typeface="Times New Roman"/>
                <a:ea typeface="Calibri"/>
                <a:cs typeface="Times New Roman"/>
              </a:rPr>
              <a:t>I feel like me heart </a:t>
            </a:r>
            <a:r>
              <a:rPr lang="en-GB" sz="1800" dirty="0" err="1">
                <a:latin typeface="Times New Roman"/>
                <a:ea typeface="Calibri"/>
                <a:cs typeface="Times New Roman"/>
              </a:rPr>
              <a:t>gwine</a:t>
            </a:r>
            <a:r>
              <a:rPr lang="en-GB" sz="1800" dirty="0">
                <a:latin typeface="Times New Roman"/>
                <a:ea typeface="Calibri"/>
                <a:cs typeface="Times New Roman"/>
              </a:rPr>
              <a:t> burs'</a:t>
            </a:r>
            <a:br>
              <a:rPr lang="en-GB" sz="1800" dirty="0">
                <a:latin typeface="Times New Roman"/>
                <a:ea typeface="Calibri"/>
                <a:cs typeface="Times New Roman"/>
              </a:rPr>
            </a:br>
            <a:r>
              <a:rPr lang="en-GB" sz="1800" dirty="0">
                <a:latin typeface="Times New Roman"/>
                <a:ea typeface="Calibri"/>
                <a:cs typeface="Times New Roman"/>
              </a:rPr>
              <a:t>Jamaica people </a:t>
            </a:r>
            <a:r>
              <a:rPr lang="en-GB" sz="1800" dirty="0" err="1">
                <a:latin typeface="Times New Roman"/>
                <a:ea typeface="Calibri"/>
                <a:cs typeface="Times New Roman"/>
              </a:rPr>
              <a:t>colonizin</a:t>
            </a:r>
            <a:r>
              <a:rPr lang="en-GB" sz="1800" dirty="0">
                <a:latin typeface="Times New Roman"/>
                <a:ea typeface="Calibri"/>
                <a:cs typeface="Times New Roman"/>
              </a:rPr>
              <a:t/>
            </a:r>
            <a:br>
              <a:rPr lang="en-GB" sz="1800" dirty="0">
                <a:latin typeface="Times New Roman"/>
                <a:ea typeface="Calibri"/>
                <a:cs typeface="Times New Roman"/>
              </a:rPr>
            </a:br>
            <a:r>
              <a:rPr lang="en-GB" sz="1800" dirty="0" err="1">
                <a:latin typeface="Times New Roman"/>
                <a:ea typeface="Calibri"/>
                <a:cs typeface="Times New Roman"/>
              </a:rPr>
              <a:t>Englan</a:t>
            </a:r>
            <a:r>
              <a:rPr lang="en-GB" sz="1800" dirty="0">
                <a:latin typeface="Times New Roman"/>
                <a:ea typeface="Calibri"/>
                <a:cs typeface="Times New Roman"/>
              </a:rPr>
              <a:t> in reverse.</a:t>
            </a:r>
            <a:br>
              <a:rPr lang="en-GB" sz="1800" dirty="0">
                <a:latin typeface="Times New Roman"/>
                <a:ea typeface="Calibri"/>
                <a:cs typeface="Times New Roman"/>
              </a:rPr>
            </a:br>
            <a:r>
              <a:rPr lang="en-GB" sz="1800" dirty="0">
                <a:latin typeface="Times New Roman"/>
                <a:ea typeface="Calibri"/>
                <a:cs typeface="Times New Roman"/>
              </a:rPr>
              <a:t/>
            </a:r>
            <a:br>
              <a:rPr lang="en-GB" sz="1800" dirty="0">
                <a:latin typeface="Times New Roman"/>
                <a:ea typeface="Calibri"/>
                <a:cs typeface="Times New Roman"/>
              </a:rPr>
            </a:br>
            <a:r>
              <a:rPr lang="en-GB" sz="1800" dirty="0">
                <a:latin typeface="Times New Roman"/>
                <a:ea typeface="Calibri"/>
                <a:cs typeface="Times New Roman"/>
              </a:rPr>
              <a:t>By de hundred, by de </a:t>
            </a:r>
            <a:r>
              <a:rPr lang="en-GB" sz="1800" dirty="0" err="1">
                <a:latin typeface="Times New Roman"/>
                <a:ea typeface="Calibri"/>
                <a:cs typeface="Times New Roman"/>
              </a:rPr>
              <a:t>t'ousan</a:t>
            </a:r>
            <a:r>
              <a:rPr lang="en-GB" sz="1800" dirty="0">
                <a:latin typeface="Times New Roman"/>
                <a:ea typeface="Calibri"/>
                <a:cs typeface="Times New Roman"/>
              </a:rPr>
              <a:t/>
            </a:r>
            <a:br>
              <a:rPr lang="en-GB" sz="1800" dirty="0">
                <a:latin typeface="Times New Roman"/>
                <a:ea typeface="Calibri"/>
                <a:cs typeface="Times New Roman"/>
              </a:rPr>
            </a:br>
            <a:r>
              <a:rPr lang="en-GB" sz="1800" dirty="0">
                <a:latin typeface="Times New Roman"/>
                <a:ea typeface="Calibri"/>
                <a:cs typeface="Times New Roman"/>
              </a:rPr>
              <a:t>From country and from town,</a:t>
            </a:r>
            <a:br>
              <a:rPr lang="en-GB" sz="1800" dirty="0">
                <a:latin typeface="Times New Roman"/>
                <a:ea typeface="Calibri"/>
                <a:cs typeface="Times New Roman"/>
              </a:rPr>
            </a:br>
            <a:r>
              <a:rPr lang="en-GB" sz="1800" dirty="0">
                <a:latin typeface="Times New Roman"/>
                <a:ea typeface="Calibri"/>
                <a:cs typeface="Times New Roman"/>
              </a:rPr>
              <a:t>By de ship load, by de plane-load</a:t>
            </a:r>
            <a:br>
              <a:rPr lang="en-GB" sz="1800" dirty="0">
                <a:latin typeface="Times New Roman"/>
                <a:ea typeface="Calibri"/>
                <a:cs typeface="Times New Roman"/>
              </a:rPr>
            </a:br>
            <a:r>
              <a:rPr lang="en-GB" sz="1800" dirty="0">
                <a:latin typeface="Times New Roman"/>
                <a:ea typeface="Calibri"/>
                <a:cs typeface="Times New Roman"/>
              </a:rPr>
              <a:t>Jamaica is </a:t>
            </a:r>
            <a:r>
              <a:rPr lang="en-GB" sz="1800" dirty="0" err="1">
                <a:latin typeface="Times New Roman"/>
                <a:ea typeface="Calibri"/>
                <a:cs typeface="Times New Roman"/>
              </a:rPr>
              <a:t>Englan</a:t>
            </a:r>
            <a:r>
              <a:rPr lang="en-GB" sz="1800" dirty="0">
                <a:latin typeface="Times New Roman"/>
                <a:ea typeface="Calibri"/>
                <a:cs typeface="Times New Roman"/>
              </a:rPr>
              <a:t> </a:t>
            </a:r>
            <a:r>
              <a:rPr lang="en-GB" sz="1800" dirty="0" err="1">
                <a:latin typeface="Times New Roman"/>
                <a:ea typeface="Calibri"/>
                <a:cs typeface="Times New Roman"/>
              </a:rPr>
              <a:t>boun</a:t>
            </a:r>
            <a:r>
              <a:rPr lang="en-GB" sz="1800" dirty="0">
                <a:latin typeface="Times New Roman"/>
                <a:ea typeface="Calibri"/>
                <a:cs typeface="Times New Roman"/>
              </a:rPr>
              <a:t>.</a:t>
            </a:r>
            <a:br>
              <a:rPr lang="en-GB" sz="1800" dirty="0">
                <a:latin typeface="Times New Roman"/>
                <a:ea typeface="Calibri"/>
                <a:cs typeface="Times New Roman"/>
              </a:rPr>
            </a:br>
            <a:r>
              <a:rPr lang="en-GB" sz="1800" dirty="0" smtClean="0">
                <a:latin typeface="Times New Roman"/>
                <a:ea typeface="Calibri"/>
                <a:cs typeface="Times New Roman"/>
              </a:rPr>
              <a:t>…</a:t>
            </a:r>
          </a:p>
          <a:p>
            <a:pPr marL="0" indent="0">
              <a:lnSpc>
                <a:spcPct val="115000"/>
              </a:lnSpc>
              <a:spcAft>
                <a:spcPts val="1000"/>
              </a:spcAft>
              <a:buNone/>
            </a:pPr>
            <a:r>
              <a:rPr lang="en-GB" sz="1800" dirty="0">
                <a:latin typeface="Times New Roman"/>
                <a:ea typeface="Calibri"/>
                <a:cs typeface="Times New Roman"/>
              </a:rPr>
              <a:t>What a </a:t>
            </a:r>
            <a:r>
              <a:rPr lang="en-GB" sz="1800" dirty="0" err="1">
                <a:latin typeface="Times New Roman"/>
                <a:ea typeface="Calibri"/>
                <a:cs typeface="Times New Roman"/>
              </a:rPr>
              <a:t>islan</a:t>
            </a:r>
            <a:r>
              <a:rPr lang="en-GB" sz="1800" dirty="0">
                <a:latin typeface="Times New Roman"/>
                <a:ea typeface="Calibri"/>
                <a:cs typeface="Times New Roman"/>
              </a:rPr>
              <a:t>! What a people!</a:t>
            </a:r>
            <a:br>
              <a:rPr lang="en-GB" sz="1800" dirty="0">
                <a:latin typeface="Times New Roman"/>
                <a:ea typeface="Calibri"/>
                <a:cs typeface="Times New Roman"/>
              </a:rPr>
            </a:br>
            <a:r>
              <a:rPr lang="en-GB" sz="1800" dirty="0">
                <a:latin typeface="Times New Roman"/>
                <a:ea typeface="Calibri"/>
                <a:cs typeface="Times New Roman"/>
              </a:rPr>
              <a:t>Man an woman, old and young</a:t>
            </a:r>
            <a:br>
              <a:rPr lang="en-GB" sz="1800" dirty="0">
                <a:latin typeface="Times New Roman"/>
                <a:ea typeface="Calibri"/>
                <a:cs typeface="Times New Roman"/>
              </a:rPr>
            </a:br>
            <a:r>
              <a:rPr lang="en-GB" sz="1800" dirty="0" err="1">
                <a:latin typeface="Times New Roman"/>
                <a:ea typeface="Calibri"/>
                <a:cs typeface="Times New Roman"/>
              </a:rPr>
              <a:t>Jusa</a:t>
            </a:r>
            <a:r>
              <a:rPr lang="en-GB" sz="1800" dirty="0">
                <a:latin typeface="Times New Roman"/>
                <a:ea typeface="Calibri"/>
                <a:cs typeface="Times New Roman"/>
              </a:rPr>
              <a:t> pack </a:t>
            </a:r>
            <a:r>
              <a:rPr lang="en-GB" sz="1800" dirty="0" err="1">
                <a:latin typeface="Times New Roman"/>
                <a:ea typeface="Calibri"/>
                <a:cs typeface="Times New Roman"/>
              </a:rPr>
              <a:t>dem</a:t>
            </a:r>
            <a:r>
              <a:rPr lang="en-GB" sz="1800" dirty="0">
                <a:latin typeface="Times New Roman"/>
                <a:ea typeface="Calibri"/>
                <a:cs typeface="Times New Roman"/>
              </a:rPr>
              <a:t> bag an baggage</a:t>
            </a:r>
            <a:br>
              <a:rPr lang="en-GB" sz="1800" dirty="0">
                <a:latin typeface="Times New Roman"/>
                <a:ea typeface="Calibri"/>
                <a:cs typeface="Times New Roman"/>
              </a:rPr>
            </a:br>
            <a:r>
              <a:rPr lang="en-GB" sz="1800" dirty="0">
                <a:latin typeface="Times New Roman"/>
                <a:ea typeface="Calibri"/>
                <a:cs typeface="Times New Roman"/>
              </a:rPr>
              <a:t>An </a:t>
            </a:r>
            <a:r>
              <a:rPr lang="en-GB" sz="1800" dirty="0" err="1">
                <a:latin typeface="Times New Roman"/>
                <a:ea typeface="Calibri"/>
                <a:cs typeface="Times New Roman"/>
              </a:rPr>
              <a:t>tun</a:t>
            </a:r>
            <a:r>
              <a:rPr lang="en-GB" sz="1800" dirty="0">
                <a:latin typeface="Times New Roman"/>
                <a:ea typeface="Calibri"/>
                <a:cs typeface="Times New Roman"/>
              </a:rPr>
              <a:t> history upside dung</a:t>
            </a:r>
            <a:r>
              <a:rPr lang="en-GB" sz="1800" dirty="0" smtClean="0">
                <a:latin typeface="Times New Roman"/>
                <a:ea typeface="Calibri"/>
                <a:cs typeface="Times New Roman"/>
              </a:rPr>
              <a:t>!</a:t>
            </a:r>
          </a:p>
          <a:p>
            <a:pPr marL="0" indent="0">
              <a:lnSpc>
                <a:spcPct val="115000"/>
              </a:lnSpc>
              <a:spcAft>
                <a:spcPts val="1000"/>
              </a:spcAft>
              <a:buNone/>
            </a:pPr>
            <a:r>
              <a:rPr lang="en-GB" sz="1800" dirty="0" smtClean="0">
                <a:latin typeface="Times New Roman"/>
                <a:ea typeface="Calibri"/>
                <a:cs typeface="Times New Roman"/>
              </a:rPr>
              <a:t>…</a:t>
            </a:r>
          </a:p>
          <a:p>
            <a:pPr marL="0" indent="0">
              <a:lnSpc>
                <a:spcPct val="115000"/>
              </a:lnSpc>
              <a:spcAft>
                <a:spcPts val="1000"/>
              </a:spcAft>
              <a:buNone/>
            </a:pPr>
            <a:r>
              <a:rPr lang="en-GB" sz="1800" dirty="0" err="1" smtClean="0">
                <a:latin typeface="Times New Roman"/>
                <a:ea typeface="Calibri"/>
                <a:cs typeface="Times New Roman"/>
              </a:rPr>
              <a:t>Wat</a:t>
            </a:r>
            <a:r>
              <a:rPr lang="en-GB" sz="1800" dirty="0" smtClean="0">
                <a:latin typeface="Times New Roman"/>
                <a:ea typeface="Calibri"/>
                <a:cs typeface="Times New Roman"/>
              </a:rPr>
              <a:t> </a:t>
            </a:r>
            <a:r>
              <a:rPr lang="en-GB" sz="1800" dirty="0">
                <a:latin typeface="Times New Roman"/>
                <a:ea typeface="Calibri"/>
                <a:cs typeface="Times New Roman"/>
              </a:rPr>
              <a:t>a devilment a </a:t>
            </a:r>
            <a:r>
              <a:rPr lang="en-GB" sz="1800" dirty="0" err="1">
                <a:latin typeface="Times New Roman"/>
                <a:ea typeface="Calibri"/>
                <a:cs typeface="Times New Roman"/>
              </a:rPr>
              <a:t>Englan</a:t>
            </a:r>
            <a:r>
              <a:rPr lang="en-GB" sz="1800" dirty="0">
                <a:latin typeface="Times New Roman"/>
                <a:ea typeface="Calibri"/>
                <a:cs typeface="Times New Roman"/>
              </a:rPr>
              <a:t>!</a:t>
            </a:r>
            <a:br>
              <a:rPr lang="en-GB" sz="1800" dirty="0">
                <a:latin typeface="Times New Roman"/>
                <a:ea typeface="Calibri"/>
                <a:cs typeface="Times New Roman"/>
              </a:rPr>
            </a:br>
            <a:r>
              <a:rPr lang="en-GB" sz="1800" dirty="0">
                <a:latin typeface="Times New Roman"/>
                <a:ea typeface="Calibri"/>
                <a:cs typeface="Times New Roman"/>
              </a:rPr>
              <a:t>Dem face war an brave de worse,</a:t>
            </a:r>
            <a:br>
              <a:rPr lang="en-GB" sz="1800" dirty="0">
                <a:latin typeface="Times New Roman"/>
                <a:ea typeface="Calibri"/>
                <a:cs typeface="Times New Roman"/>
              </a:rPr>
            </a:br>
            <a:r>
              <a:rPr lang="en-GB" sz="1800" dirty="0">
                <a:latin typeface="Times New Roman"/>
                <a:ea typeface="Calibri"/>
                <a:cs typeface="Times New Roman"/>
              </a:rPr>
              <a:t>But I'm </a:t>
            </a:r>
            <a:r>
              <a:rPr lang="en-GB" sz="1800" dirty="0" err="1">
                <a:latin typeface="Times New Roman"/>
                <a:ea typeface="Calibri"/>
                <a:cs typeface="Times New Roman"/>
              </a:rPr>
              <a:t>wonderin</a:t>
            </a:r>
            <a:r>
              <a:rPr lang="en-GB" sz="1800" dirty="0">
                <a:latin typeface="Times New Roman"/>
                <a:ea typeface="Calibri"/>
                <a:cs typeface="Times New Roman"/>
              </a:rPr>
              <a:t> how </a:t>
            </a:r>
            <a:r>
              <a:rPr lang="en-GB" sz="1800" dirty="0" err="1">
                <a:latin typeface="Times New Roman"/>
                <a:ea typeface="Calibri"/>
                <a:cs typeface="Times New Roman"/>
              </a:rPr>
              <a:t>dem</a:t>
            </a:r>
            <a:r>
              <a:rPr lang="en-GB" sz="1800" dirty="0">
                <a:latin typeface="Times New Roman"/>
                <a:ea typeface="Calibri"/>
                <a:cs typeface="Times New Roman"/>
              </a:rPr>
              <a:t> </a:t>
            </a:r>
            <a:r>
              <a:rPr lang="en-GB" sz="1800" dirty="0" err="1">
                <a:latin typeface="Times New Roman"/>
                <a:ea typeface="Calibri"/>
                <a:cs typeface="Times New Roman"/>
              </a:rPr>
              <a:t>gwine</a:t>
            </a:r>
            <a:r>
              <a:rPr lang="en-GB" sz="1800" dirty="0">
                <a:latin typeface="Times New Roman"/>
                <a:ea typeface="Calibri"/>
                <a:cs typeface="Times New Roman"/>
              </a:rPr>
              <a:t> </a:t>
            </a:r>
            <a:r>
              <a:rPr lang="en-GB" sz="1800" dirty="0" err="1">
                <a:latin typeface="Times New Roman"/>
                <a:ea typeface="Calibri"/>
                <a:cs typeface="Times New Roman"/>
              </a:rPr>
              <a:t>stan</a:t>
            </a:r>
            <a:r>
              <a:rPr lang="en-GB" sz="1800" dirty="0">
                <a:latin typeface="Times New Roman"/>
                <a:ea typeface="Calibri"/>
                <a:cs typeface="Times New Roman"/>
              </a:rPr>
              <a:t/>
            </a:r>
            <a:br>
              <a:rPr lang="en-GB" sz="1800" dirty="0">
                <a:latin typeface="Times New Roman"/>
                <a:ea typeface="Calibri"/>
                <a:cs typeface="Times New Roman"/>
              </a:rPr>
            </a:br>
            <a:r>
              <a:rPr lang="en-GB" sz="1800" dirty="0" err="1">
                <a:latin typeface="Times New Roman"/>
                <a:ea typeface="Calibri"/>
                <a:cs typeface="Times New Roman"/>
              </a:rPr>
              <a:t>Colonizin</a:t>
            </a:r>
            <a:r>
              <a:rPr lang="en-GB" sz="1800" dirty="0">
                <a:latin typeface="Times New Roman"/>
                <a:ea typeface="Calibri"/>
                <a:cs typeface="Times New Roman"/>
              </a:rPr>
              <a:t> in reverse.</a:t>
            </a:r>
            <a:endParaRPr lang="en-GB" sz="1800" dirty="0">
              <a:ea typeface="Calibri"/>
              <a:cs typeface="Times New Roman"/>
            </a:endParaRPr>
          </a:p>
          <a:p>
            <a:pPr marL="0" indent="0">
              <a:lnSpc>
                <a:spcPct val="115000"/>
              </a:lnSpc>
              <a:spcAft>
                <a:spcPts val="1000"/>
              </a:spcAft>
              <a:buNone/>
            </a:pPr>
            <a:endParaRPr lang="en-GB" sz="1800" dirty="0"/>
          </a:p>
        </p:txBody>
      </p:sp>
      <p:sp>
        <p:nvSpPr>
          <p:cNvPr id="6" name="TextBox 5"/>
          <p:cNvSpPr txBox="1"/>
          <p:nvPr/>
        </p:nvSpPr>
        <p:spPr>
          <a:xfrm>
            <a:off x="4716016" y="4573577"/>
            <a:ext cx="3960440" cy="1015663"/>
          </a:xfrm>
          <a:prstGeom prst="rect">
            <a:avLst/>
          </a:prstGeom>
          <a:noFill/>
        </p:spPr>
        <p:txBody>
          <a:bodyPr wrap="square" rtlCol="0">
            <a:spAutoFit/>
          </a:bodyPr>
          <a:lstStyle/>
          <a:p>
            <a:r>
              <a:rPr lang="en-GB" sz="2000" b="1" dirty="0" smtClean="0">
                <a:latin typeface="Times New Roman" panose="02020603050405020304" pitchFamily="18" charset="0"/>
                <a:cs typeface="Times New Roman" panose="02020603050405020304" pitchFamily="18" charset="0"/>
              </a:rPr>
              <a:t>“Colonization in Reverse”</a:t>
            </a:r>
          </a:p>
          <a:p>
            <a:endParaRPr lang="en-GB" sz="2000" b="1" dirty="0" smtClean="0">
              <a:latin typeface="Times New Roman" panose="02020603050405020304" pitchFamily="18" charset="0"/>
              <a:cs typeface="Times New Roman" panose="02020603050405020304" pitchFamily="18" charset="0"/>
            </a:endParaRPr>
          </a:p>
          <a:p>
            <a:r>
              <a:rPr lang="en-GB" sz="2000" b="1" dirty="0" smtClean="0">
                <a:latin typeface="Times New Roman" panose="02020603050405020304" pitchFamily="18" charset="0"/>
                <a:cs typeface="Times New Roman" panose="02020603050405020304" pitchFamily="18" charset="0"/>
              </a:rPr>
              <a:t>	--- Louise Bennett, 1966</a:t>
            </a:r>
            <a:endParaRPr lang="en-GB" sz="2000" b="1" dirty="0">
              <a:latin typeface="Times New Roman" panose="02020603050405020304" pitchFamily="18" charset="0"/>
              <a:cs typeface="Times New Roman" panose="02020603050405020304" pitchFamily="18" charset="0"/>
            </a:endParaRPr>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1404" y="476672"/>
            <a:ext cx="26670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42819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5865515"/>
          </a:xfrm>
        </p:spPr>
        <p:txBody>
          <a:bodyPr>
            <a:normAutofit/>
          </a:bodyPr>
          <a:lstStyle/>
          <a:p>
            <a:pPr marL="0" indent="0">
              <a:buNone/>
            </a:pPr>
            <a:r>
              <a:rPr lang="en-GB" sz="2000" dirty="0"/>
              <a:t>“… feeling for the English countryside and landscape which had possessed me from </a:t>
            </a:r>
            <a:r>
              <a:rPr lang="en-GB" sz="2000" dirty="0" err="1"/>
              <a:t>schoolday</a:t>
            </a:r>
            <a:r>
              <a:rPr lang="en-GB" sz="2000" dirty="0"/>
              <a:t> reading of the English poets. In the hot tropical atmosphere I dreamed of green fields and rolling downs, of purling streams and daffodils and tulips, thatched cottages and quiet pubs nestling in the valleys. And I wanted to see for myself the leafless trees covered with snow as depicted on Christmas postcards … This was the country whose geography and history and literature I had been educated upon long before I knew that Port of Spain was the capital of Trinidad </a:t>
            </a:r>
            <a:r>
              <a:rPr lang="en-GB" sz="2000" b="1" dirty="0" smtClean="0"/>
              <a:t>…</a:t>
            </a:r>
          </a:p>
          <a:p>
            <a:pPr marL="0" indent="0">
              <a:buNone/>
            </a:pPr>
            <a:r>
              <a:rPr lang="en-GB" sz="2000" b="1" dirty="0" smtClean="0"/>
              <a:t>Sam </a:t>
            </a:r>
            <a:r>
              <a:rPr lang="en-GB" sz="2000" b="1" dirty="0" err="1" smtClean="0"/>
              <a:t>Selvon</a:t>
            </a:r>
            <a:r>
              <a:rPr lang="en-GB" sz="2000" b="1" dirty="0" smtClean="0"/>
              <a:t>, “Finding </a:t>
            </a:r>
            <a:r>
              <a:rPr lang="en-GB" sz="2000" b="1" dirty="0"/>
              <a:t>West Indian Identity in </a:t>
            </a:r>
            <a:r>
              <a:rPr lang="en-GB" sz="2000" b="1" dirty="0" smtClean="0"/>
              <a:t>London”,  1988</a:t>
            </a:r>
          </a:p>
          <a:p>
            <a:endParaRPr lang="en-GB" sz="2000" b="1" dirty="0"/>
          </a:p>
          <a:p>
            <a:pPr marL="0" indent="0">
              <a:buNone/>
            </a:pPr>
            <a:r>
              <a:rPr lang="en-GB" sz="2000" dirty="0" smtClean="0"/>
              <a:t>He arrives and travels with the memory, the habitual weight of a colonial education […] In England he does not need to feel the need to try to understand an </a:t>
            </a:r>
            <a:r>
              <a:rPr lang="en-GB" sz="2000" dirty="0"/>
              <a:t>E</a:t>
            </a:r>
            <a:r>
              <a:rPr lang="en-GB" sz="2000" dirty="0" smtClean="0"/>
              <a:t>nglishman, since all relationships begin with an assumption of previous knowledge, a knowledge acquired in the absence of people known. This relationship with the English is only another aspect of the West Indian’s relation to the </a:t>
            </a:r>
            <a:r>
              <a:rPr lang="en-GB" sz="2000" i="1" dirty="0" smtClean="0"/>
              <a:t>idea</a:t>
            </a:r>
            <a:r>
              <a:rPr lang="en-GB" sz="2000" dirty="0" smtClean="0"/>
              <a:t> of England</a:t>
            </a:r>
            <a:endParaRPr lang="en-GB" sz="2000" dirty="0"/>
          </a:p>
          <a:p>
            <a:pPr marL="0" indent="0">
              <a:buNone/>
            </a:pPr>
            <a:r>
              <a:rPr lang="en-GB" sz="2000" b="1" dirty="0" smtClean="0"/>
              <a:t>George Lamming , “The Occasion for Speaking”, 1960</a:t>
            </a:r>
            <a:endParaRPr lang="en-GB" sz="2000" b="1" dirty="0"/>
          </a:p>
        </p:txBody>
      </p:sp>
    </p:spTree>
    <p:extLst>
      <p:ext uri="{BB962C8B-B14F-4D97-AF65-F5344CB8AC3E}">
        <p14:creationId xmlns:p14="http://schemas.microsoft.com/office/powerpoint/2010/main" val="25462120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641</TotalTime>
  <Words>711</Words>
  <Application>Microsoft Office PowerPoint</Application>
  <PresentationFormat>On-screen Show (4:3)</PresentationFormat>
  <Paragraphs>42</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Times New Roman</vt:lpstr>
      <vt:lpstr>Office Theme</vt:lpstr>
      <vt:lpstr>PowerPoint Presentation</vt:lpstr>
      <vt:lpstr>PowerPoint Presentation</vt:lpstr>
      <vt:lpstr>PowerPoint Presentation</vt:lpstr>
      <vt:lpstr>PowerPoint Presentation</vt:lpstr>
      <vt:lpstr>PowerPoint Presentation</vt:lpstr>
      <vt:lpstr> Sam Selvon            George Lamming</vt:lpstr>
      <vt:lpstr>Sam Selvon, The Lonely Londoners [1956], (New York: Longman, 1987), p.23.</vt:lpstr>
      <vt:lpstr>PowerPoint Presentation</vt:lpstr>
      <vt:lpstr>PowerPoint Presentation</vt:lpstr>
      <vt:lpstr>George Lamming, “The Coldest Spring in Fifty Years”,  Kunapipi, 20, 1 (1998) pp. 4-10.</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ccampbell</dc:creator>
  <cp:lastModifiedBy>Michael Niblett</cp:lastModifiedBy>
  <cp:revision>38</cp:revision>
  <dcterms:created xsi:type="dcterms:W3CDTF">2011-10-21T08:23:42Z</dcterms:created>
  <dcterms:modified xsi:type="dcterms:W3CDTF">2015-09-03T19:33:52Z</dcterms:modified>
</cp:coreProperties>
</file>