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62" r:id="rId3"/>
    <p:sldId id="308" r:id="rId4"/>
    <p:sldId id="257" r:id="rId5"/>
    <p:sldId id="272" r:id="rId6"/>
    <p:sldId id="291" r:id="rId7"/>
    <p:sldId id="307" r:id="rId8"/>
    <p:sldId id="292" r:id="rId9"/>
    <p:sldId id="304" r:id="rId10"/>
    <p:sldId id="306" r:id="rId11"/>
    <p:sldId id="309" r:id="rId12"/>
    <p:sldId id="290" r:id="rId13"/>
    <p:sldId id="273" r:id="rId14"/>
    <p:sldId id="295" r:id="rId15"/>
    <p:sldId id="294" r:id="rId16"/>
    <p:sldId id="296" r:id="rId17"/>
    <p:sldId id="280" r:id="rId18"/>
    <p:sldId id="283" r:id="rId19"/>
    <p:sldId id="284" r:id="rId20"/>
    <p:sldId id="285" r:id="rId21"/>
    <p:sldId id="302" r:id="rId22"/>
    <p:sldId id="261" r:id="rId23"/>
    <p:sldId id="264" r:id="rId24"/>
    <p:sldId id="263" r:id="rId25"/>
    <p:sldId id="260" r:id="rId26"/>
    <p:sldId id="305" r:id="rId27"/>
    <p:sldId id="258" r:id="rId28"/>
    <p:sldId id="276" r:id="rId29"/>
    <p:sldId id="303" r:id="rId30"/>
    <p:sldId id="297" r:id="rId31"/>
    <p:sldId id="269" r:id="rId32"/>
    <p:sldId id="278" r:id="rId33"/>
    <p:sldId id="286"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520" y="-4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C43683-DC79-2E48-A7AB-1157E03B7DD9}" type="datetimeFigureOut">
              <a:rPr lang="en-US" smtClean="0"/>
              <a:t>21/11/18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E0534A-7F00-574D-9E63-0F05384E4234}" type="slidenum">
              <a:rPr lang="en-US" smtClean="0"/>
              <a:t>‹#›</a:t>
            </a:fld>
            <a:endParaRPr lang="en-US"/>
          </a:p>
        </p:txBody>
      </p:sp>
    </p:spTree>
    <p:extLst>
      <p:ext uri="{BB962C8B-B14F-4D97-AF65-F5344CB8AC3E}">
        <p14:creationId xmlns:p14="http://schemas.microsoft.com/office/powerpoint/2010/main" val="184437238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E0534A-7F00-574D-9E63-0F05384E4234}" type="slidenum">
              <a:rPr lang="en-US" smtClean="0"/>
              <a:t>2</a:t>
            </a:fld>
            <a:endParaRPr lang="en-US"/>
          </a:p>
        </p:txBody>
      </p:sp>
    </p:spTree>
    <p:extLst>
      <p:ext uri="{BB962C8B-B14F-4D97-AF65-F5344CB8AC3E}">
        <p14:creationId xmlns:p14="http://schemas.microsoft.com/office/powerpoint/2010/main" val="24737549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how</a:t>
            </a:r>
            <a:r>
              <a:rPr lang="en-US" baseline="0" dirty="0" smtClean="0"/>
              <a:t> CB genders the relation between </a:t>
            </a:r>
            <a:r>
              <a:rPr lang="en-US" baseline="0" dirty="0" err="1" smtClean="0"/>
              <a:t>flâneur</a:t>
            </a:r>
            <a:r>
              <a:rPr lang="en-US" baseline="0" dirty="0" smtClean="0"/>
              <a:t> and crowd (‘his passion [is to] marry the crowd’</a:t>
            </a:r>
            <a:endParaRPr lang="en-US" dirty="0"/>
          </a:p>
        </p:txBody>
      </p:sp>
      <p:sp>
        <p:nvSpPr>
          <p:cNvPr id="4" name="Slide Number Placeholder 3"/>
          <p:cNvSpPr>
            <a:spLocks noGrp="1"/>
          </p:cNvSpPr>
          <p:nvPr>
            <p:ph type="sldNum" sz="quarter" idx="10"/>
          </p:nvPr>
        </p:nvSpPr>
        <p:spPr/>
        <p:txBody>
          <a:bodyPr/>
          <a:lstStyle/>
          <a:p>
            <a:fld id="{73E0534A-7F00-574D-9E63-0F05384E4234}" type="slidenum">
              <a:rPr lang="en-US" smtClean="0"/>
              <a:t>6</a:t>
            </a:fld>
            <a:endParaRPr lang="en-US"/>
          </a:p>
        </p:txBody>
      </p:sp>
    </p:spTree>
    <p:extLst>
      <p:ext uri="{BB962C8B-B14F-4D97-AF65-F5344CB8AC3E}">
        <p14:creationId xmlns:p14="http://schemas.microsoft.com/office/powerpoint/2010/main" val="13436793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3E0534A-7F00-574D-9E63-0F05384E4234}" type="slidenum">
              <a:rPr lang="en-US" smtClean="0"/>
              <a:t>24</a:t>
            </a:fld>
            <a:endParaRPr lang="en-US"/>
          </a:p>
        </p:txBody>
      </p:sp>
    </p:spTree>
    <p:extLst>
      <p:ext uri="{BB962C8B-B14F-4D97-AF65-F5344CB8AC3E}">
        <p14:creationId xmlns:p14="http://schemas.microsoft.com/office/powerpoint/2010/main" val="1349769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446B425A-2924-EF4A-B87A-99593B5760A1}" type="datetimeFigureOut">
              <a:rPr lang="en-US" smtClean="0"/>
              <a:t>21/11/18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26859715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46B425A-2924-EF4A-B87A-99593B5760A1}" type="datetimeFigureOut">
              <a:rPr lang="en-US" smtClean="0"/>
              <a:t>21/11/18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2554994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46B425A-2924-EF4A-B87A-99593B5760A1}" type="datetimeFigureOut">
              <a:rPr lang="en-US" smtClean="0"/>
              <a:t>21/11/18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3719841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46B425A-2924-EF4A-B87A-99593B5760A1}" type="datetimeFigureOut">
              <a:rPr lang="en-US" smtClean="0"/>
              <a:t>21/11/18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409595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46B425A-2924-EF4A-B87A-99593B5760A1}" type="datetimeFigureOut">
              <a:rPr lang="en-US" smtClean="0"/>
              <a:t>21/11/18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3658124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446B425A-2924-EF4A-B87A-99593B5760A1}" type="datetimeFigureOut">
              <a:rPr lang="en-US" smtClean="0"/>
              <a:t>21/11/18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4037589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446B425A-2924-EF4A-B87A-99593B5760A1}" type="datetimeFigureOut">
              <a:rPr lang="en-US" smtClean="0"/>
              <a:t>21/11/18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34136468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446B425A-2924-EF4A-B87A-99593B5760A1}" type="datetimeFigureOut">
              <a:rPr lang="en-US" smtClean="0"/>
              <a:t>21/11/18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916632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6B425A-2924-EF4A-B87A-99593B5760A1}" type="datetimeFigureOut">
              <a:rPr lang="en-US" smtClean="0"/>
              <a:t>21/11/18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3818125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46B425A-2924-EF4A-B87A-99593B5760A1}" type="datetimeFigureOut">
              <a:rPr lang="en-US" smtClean="0"/>
              <a:t>21/11/18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19349770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446B425A-2924-EF4A-B87A-99593B5760A1}" type="datetimeFigureOut">
              <a:rPr lang="en-US" smtClean="0"/>
              <a:t>21/11/18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08B99A-AA39-5F4D-8983-1211C47B40D6}" type="slidenum">
              <a:rPr lang="en-US" smtClean="0"/>
              <a:t>‹#›</a:t>
            </a:fld>
            <a:endParaRPr lang="en-US"/>
          </a:p>
        </p:txBody>
      </p:sp>
    </p:spTree>
    <p:extLst>
      <p:ext uri="{BB962C8B-B14F-4D97-AF65-F5344CB8AC3E}">
        <p14:creationId xmlns:p14="http://schemas.microsoft.com/office/powerpoint/2010/main" val="18157868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Gill Sans"/>
              </a:defRPr>
            </a:lvl1pPr>
          </a:lstStyle>
          <a:p>
            <a:fld id="{446B425A-2924-EF4A-B87A-99593B5760A1}" type="datetimeFigureOut">
              <a:rPr lang="en-US" smtClean="0"/>
              <a:pPr/>
              <a:t>21/11/18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Gill Sans"/>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Gill Sans"/>
              </a:defRPr>
            </a:lvl1pPr>
          </a:lstStyle>
          <a:p>
            <a:fld id="{6B08B99A-AA39-5F4D-8983-1211C47B40D6}" type="slidenum">
              <a:rPr lang="en-US" smtClean="0"/>
              <a:pPr/>
              <a:t>‹#›</a:t>
            </a:fld>
            <a:endParaRPr lang="en-US" dirty="0"/>
          </a:p>
        </p:txBody>
      </p:sp>
    </p:spTree>
    <p:extLst>
      <p:ext uri="{BB962C8B-B14F-4D97-AF65-F5344CB8AC3E}">
        <p14:creationId xmlns:p14="http://schemas.microsoft.com/office/powerpoint/2010/main" val="2955573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Gill Sans"/>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Gill Sans"/>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Gill Sans"/>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Gill Sans"/>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Gill Sans"/>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Gill Sans"/>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60525"/>
            <a:ext cx="7772400" cy="1470025"/>
          </a:xfrm>
        </p:spPr>
        <p:txBody>
          <a:bodyPr>
            <a:normAutofit/>
          </a:bodyPr>
          <a:lstStyle/>
          <a:p>
            <a:r>
              <a:rPr lang="en-US" sz="4000" dirty="0" smtClean="0"/>
              <a:t>Baudelaire and Rimbaud: </a:t>
            </a:r>
            <a:br>
              <a:rPr lang="en-US" sz="4000" dirty="0" smtClean="0"/>
            </a:br>
            <a:r>
              <a:rPr lang="en-US" sz="4000" dirty="0" smtClean="0"/>
              <a:t>From modernity to modernism</a:t>
            </a:r>
            <a:endParaRPr lang="en-US" sz="4000" dirty="0"/>
          </a:p>
        </p:txBody>
      </p:sp>
      <p:sp>
        <p:nvSpPr>
          <p:cNvPr id="3" name="Subtitle 2"/>
          <p:cNvSpPr>
            <a:spLocks noGrp="1"/>
          </p:cNvSpPr>
          <p:nvPr>
            <p:ph type="subTitle" idx="1"/>
          </p:nvPr>
        </p:nvSpPr>
        <p:spPr>
          <a:xfrm>
            <a:off x="1371600" y="3467100"/>
            <a:ext cx="6400800" cy="1752600"/>
          </a:xfrm>
        </p:spPr>
        <p:txBody>
          <a:bodyPr/>
          <a:lstStyle/>
          <a:p>
            <a:r>
              <a:rPr lang="en-US" dirty="0" smtClean="0"/>
              <a:t>Modernity, Capital, Empire</a:t>
            </a:r>
          </a:p>
        </p:txBody>
      </p:sp>
    </p:spTree>
    <p:extLst>
      <p:ext uri="{BB962C8B-B14F-4D97-AF65-F5344CB8AC3E}">
        <p14:creationId xmlns:p14="http://schemas.microsoft.com/office/powerpoint/2010/main" val="19390452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razzaville dandy.jpg"/>
          <p:cNvPicPr>
            <a:picLocks noGrp="1" noChangeAspect="1"/>
          </p:cNvPicPr>
          <p:nvPr>
            <p:ph idx="1"/>
          </p:nvPr>
        </p:nvPicPr>
        <p:blipFill>
          <a:blip r:embed="rId2">
            <a:extLst>
              <a:ext uri="{28A0092B-C50C-407E-A947-70E740481C1C}">
                <a14:useLocalDpi xmlns:a14="http://schemas.microsoft.com/office/drawing/2010/main" val="0"/>
              </a:ext>
            </a:extLst>
          </a:blip>
          <a:srcRect l="-21423" r="-21423"/>
          <a:stretch>
            <a:fillRect/>
          </a:stretch>
        </p:blipFill>
        <p:spPr>
          <a:xfrm>
            <a:off x="-165100" y="381000"/>
            <a:ext cx="9560306" cy="5257800"/>
          </a:xfrm>
        </p:spPr>
      </p:pic>
      <p:sp>
        <p:nvSpPr>
          <p:cNvPr id="3" name="TextBox 2"/>
          <p:cNvSpPr txBox="1"/>
          <p:nvPr/>
        </p:nvSpPr>
        <p:spPr>
          <a:xfrm>
            <a:off x="3022600" y="5867400"/>
            <a:ext cx="3304849" cy="369332"/>
          </a:xfrm>
          <a:prstGeom prst="rect">
            <a:avLst/>
          </a:prstGeom>
          <a:noFill/>
        </p:spPr>
        <p:txBody>
          <a:bodyPr wrap="none" rtlCol="0">
            <a:spAutoFit/>
          </a:bodyPr>
          <a:lstStyle/>
          <a:p>
            <a:r>
              <a:rPr lang="en-US" dirty="0" smtClean="0"/>
              <a:t>The </a:t>
            </a:r>
            <a:r>
              <a:rPr lang="en-US" i="1" dirty="0" err="1" smtClean="0"/>
              <a:t>sapeurs</a:t>
            </a:r>
            <a:r>
              <a:rPr lang="en-US" dirty="0" smtClean="0"/>
              <a:t> of Brazzaville, Congo</a:t>
            </a:r>
            <a:endParaRPr lang="en-US" dirty="0"/>
          </a:p>
        </p:txBody>
      </p:sp>
    </p:spTree>
    <p:extLst>
      <p:ext uri="{BB962C8B-B14F-4D97-AF65-F5344CB8AC3E}">
        <p14:creationId xmlns:p14="http://schemas.microsoft.com/office/powerpoint/2010/main" val="8878646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390900" y="5510768"/>
            <a:ext cx="2329020" cy="369332"/>
          </a:xfrm>
          <a:prstGeom prst="rect">
            <a:avLst/>
          </a:prstGeom>
          <a:noFill/>
        </p:spPr>
        <p:txBody>
          <a:bodyPr wrap="none" rtlCol="0">
            <a:spAutoFit/>
          </a:bodyPr>
          <a:lstStyle/>
          <a:p>
            <a:r>
              <a:rPr lang="ru-RU" dirty="0" err="1"/>
              <a:t>Jean</a:t>
            </a:r>
            <a:r>
              <a:rPr lang="ru-RU" dirty="0"/>
              <a:t> </a:t>
            </a:r>
            <a:r>
              <a:rPr lang="ru-RU" dirty="0" err="1" smtClean="0"/>
              <a:t>Béraud</a:t>
            </a:r>
            <a:r>
              <a:rPr lang="en-GB" dirty="0" smtClean="0"/>
              <a:t>, </a:t>
            </a:r>
            <a:r>
              <a:rPr lang="en-US" i="1" dirty="0" err="1" smtClean="0"/>
              <a:t>L’attente</a:t>
            </a:r>
            <a:endParaRPr lang="en-US" i="1" dirty="0"/>
          </a:p>
        </p:txBody>
      </p:sp>
      <p:pic>
        <p:nvPicPr>
          <p:cNvPr id="6" name="Picture 5"/>
          <p:cNvPicPr>
            <a:picLocks noChangeAspect="1"/>
          </p:cNvPicPr>
          <p:nvPr/>
        </p:nvPicPr>
        <p:blipFill>
          <a:blip r:embed="rId2"/>
          <a:stretch>
            <a:fillRect/>
          </a:stretch>
        </p:blipFill>
        <p:spPr>
          <a:xfrm>
            <a:off x="2571154" y="274638"/>
            <a:ext cx="4000500" cy="5674468"/>
          </a:xfrm>
          <a:prstGeom prst="rect">
            <a:avLst/>
          </a:prstGeom>
        </p:spPr>
      </p:pic>
      <p:sp>
        <p:nvSpPr>
          <p:cNvPr id="8" name="TextBox 7"/>
          <p:cNvSpPr txBox="1"/>
          <p:nvPr/>
        </p:nvSpPr>
        <p:spPr>
          <a:xfrm>
            <a:off x="2571154" y="6089134"/>
            <a:ext cx="3927715" cy="369332"/>
          </a:xfrm>
          <a:prstGeom prst="rect">
            <a:avLst/>
          </a:prstGeom>
          <a:noFill/>
        </p:spPr>
        <p:txBody>
          <a:bodyPr wrap="none" rtlCol="0">
            <a:spAutoFit/>
          </a:bodyPr>
          <a:lstStyle/>
          <a:p>
            <a:pPr algn="ctr"/>
            <a:r>
              <a:rPr lang="en-US" dirty="0" smtClean="0"/>
              <a:t>Jean </a:t>
            </a:r>
            <a:r>
              <a:rPr lang="en-US" dirty="0" err="1" smtClean="0"/>
              <a:t>Béraud</a:t>
            </a:r>
            <a:r>
              <a:rPr lang="en-US" dirty="0" smtClean="0"/>
              <a:t>, </a:t>
            </a:r>
            <a:r>
              <a:rPr lang="en-US" i="1" dirty="0" err="1" smtClean="0"/>
              <a:t>L’attente</a:t>
            </a:r>
            <a:r>
              <a:rPr lang="en-US" i="1" dirty="0" smtClean="0"/>
              <a:t> </a:t>
            </a:r>
            <a:r>
              <a:rPr lang="en-US" dirty="0" smtClean="0"/>
              <a:t>[</a:t>
            </a:r>
            <a:r>
              <a:rPr lang="en-US" i="1" dirty="0" smtClean="0"/>
              <a:t>Waiting</a:t>
            </a:r>
            <a:r>
              <a:rPr lang="en-US" dirty="0" smtClean="0"/>
              <a:t>] (1880)</a:t>
            </a:r>
            <a:endParaRPr lang="en-US" i="1" dirty="0"/>
          </a:p>
        </p:txBody>
      </p:sp>
    </p:spTree>
    <p:extLst>
      <p:ext uri="{BB962C8B-B14F-4D97-AF65-F5344CB8AC3E}">
        <p14:creationId xmlns:p14="http://schemas.microsoft.com/office/powerpoint/2010/main" val="340396023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task of the modern artist</a:t>
            </a:r>
            <a:endParaRPr lang="en-US"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“[T]his </a:t>
            </a:r>
            <a:r>
              <a:rPr lang="en-US" dirty="0"/>
              <a:t>solitary … always roaming the great desert of men, has a nobler aim than that of the pure idler [</a:t>
            </a:r>
            <a:r>
              <a:rPr lang="en-US" i="1" dirty="0" err="1"/>
              <a:t>flâneur</a:t>
            </a:r>
            <a:r>
              <a:rPr lang="en-US" dirty="0"/>
              <a:t>] … He is looking for that indefinable something we may be allowed to call ‘modernity’ … The aim for him is to extract from fashion the poetry that resides in its historical envelope, to distil the eternal from the transitory … </a:t>
            </a:r>
            <a:r>
              <a:rPr lang="en-US" dirty="0">
                <a:solidFill>
                  <a:srgbClr val="FF0000"/>
                </a:solidFill>
              </a:rPr>
              <a:t>Modernity is the transient, the fleeting, the contingent</a:t>
            </a:r>
            <a:r>
              <a:rPr lang="en-US" dirty="0"/>
              <a:t>; it is one half of art, the other being the eternal and the immovable” </a:t>
            </a:r>
            <a:r>
              <a:rPr lang="en-US" dirty="0" smtClean="0"/>
              <a:t>(</a:t>
            </a:r>
            <a:r>
              <a:rPr lang="en-US" dirty="0"/>
              <a:t>“The Painter of Modern Life</a:t>
            </a:r>
            <a:r>
              <a:rPr lang="en-US" dirty="0" smtClean="0"/>
              <a:t>,” </a:t>
            </a:r>
            <a:r>
              <a:rPr lang="en-US" dirty="0"/>
              <a:t>402-403)</a:t>
            </a:r>
            <a:endParaRPr lang="en-GB" dirty="0"/>
          </a:p>
          <a:p>
            <a:pPr marL="0" indent="0">
              <a:buNone/>
            </a:pPr>
            <a:endParaRPr lang="en-US" dirty="0"/>
          </a:p>
        </p:txBody>
      </p:sp>
    </p:spTree>
    <p:extLst>
      <p:ext uri="{BB962C8B-B14F-4D97-AF65-F5344CB8AC3E}">
        <p14:creationId xmlns:p14="http://schemas.microsoft.com/office/powerpoint/2010/main" val="36801905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37200"/>
          </a:xfrm>
        </p:spPr>
        <p:txBody>
          <a:bodyPr>
            <a:normAutofit fontScale="77500" lnSpcReduction="20000"/>
          </a:bodyPr>
          <a:lstStyle/>
          <a:p>
            <a:pPr marL="0" indent="0">
              <a:buNone/>
            </a:pPr>
            <a:r>
              <a:rPr lang="en-US" dirty="0" smtClean="0"/>
              <a:t>“The </a:t>
            </a:r>
            <a:r>
              <a:rPr lang="en-US" dirty="0"/>
              <a:t>bourgeoisie has </a:t>
            </a:r>
            <a:r>
              <a:rPr lang="en-US" dirty="0">
                <a:solidFill>
                  <a:srgbClr val="FF0000"/>
                </a:solidFill>
              </a:rPr>
              <a:t>stripped of its halo </a:t>
            </a:r>
            <a:r>
              <a:rPr lang="en-US" dirty="0"/>
              <a:t>every occupation hitherto </a:t>
            </a:r>
            <a:r>
              <a:rPr lang="en-US" dirty="0" err="1"/>
              <a:t>honoured</a:t>
            </a:r>
            <a:r>
              <a:rPr lang="en-US" dirty="0"/>
              <a:t> and looked up to with reverent awe. It has converted the physician, the lawyer, the priest, </a:t>
            </a:r>
            <a:r>
              <a:rPr lang="en-US" dirty="0">
                <a:solidFill>
                  <a:srgbClr val="FF0000"/>
                </a:solidFill>
              </a:rPr>
              <a:t>the poet</a:t>
            </a:r>
            <a:r>
              <a:rPr lang="en-US" dirty="0"/>
              <a:t>, the man of science, into its </a:t>
            </a:r>
            <a:r>
              <a:rPr lang="en-US" dirty="0">
                <a:solidFill>
                  <a:srgbClr val="FF0000"/>
                </a:solidFill>
              </a:rPr>
              <a:t>paid wage </a:t>
            </a:r>
            <a:r>
              <a:rPr lang="en-US" dirty="0" err="1">
                <a:solidFill>
                  <a:srgbClr val="FF0000"/>
                </a:solidFill>
              </a:rPr>
              <a:t>labourers</a:t>
            </a:r>
            <a:r>
              <a:rPr lang="en-US" dirty="0"/>
              <a:t>.</a:t>
            </a:r>
            <a:endParaRPr lang="en-GB" dirty="0"/>
          </a:p>
          <a:p>
            <a:pPr marL="0" indent="0">
              <a:buNone/>
            </a:pPr>
            <a:r>
              <a:rPr lang="en-US" dirty="0"/>
              <a:t> </a:t>
            </a:r>
            <a:endParaRPr lang="en-GB" dirty="0"/>
          </a:p>
          <a:p>
            <a:pPr marL="0" indent="0">
              <a:buNone/>
            </a:pPr>
            <a:r>
              <a:rPr lang="en-US" dirty="0" smtClean="0"/>
              <a:t>“The </a:t>
            </a:r>
            <a:r>
              <a:rPr lang="en-US" dirty="0"/>
              <a:t>bourgeoisie has torn away from the family its sentimental veil, and has reduced the family relation to a mere money relation.</a:t>
            </a:r>
            <a:endParaRPr lang="en-GB" dirty="0"/>
          </a:p>
          <a:p>
            <a:pPr marL="0" indent="0">
              <a:buNone/>
            </a:pPr>
            <a:r>
              <a:rPr lang="en-US" dirty="0"/>
              <a:t> </a:t>
            </a:r>
            <a:endParaRPr lang="en-GB" dirty="0"/>
          </a:p>
          <a:p>
            <a:pPr marL="0" indent="0">
              <a:buNone/>
            </a:pPr>
            <a:r>
              <a:rPr lang="en-US" dirty="0" smtClean="0"/>
              <a:t>“[</a:t>
            </a:r>
            <a:r>
              <a:rPr lang="en-US" dirty="0"/>
              <a:t>The bourgeoisie] has accomplished wonders far surpassing Egyptian pyramids, Roman aqueducts, and Gothic cathedrals; it has conducted expeditions that put in the shade all former Exoduses of nations and </a:t>
            </a:r>
            <a:r>
              <a:rPr lang="en-US" dirty="0" smtClean="0"/>
              <a:t>crusades.”</a:t>
            </a:r>
          </a:p>
          <a:p>
            <a:pPr marL="0" indent="0">
              <a:buNone/>
            </a:pPr>
            <a:r>
              <a:rPr lang="en-US" dirty="0"/>
              <a:t>(</a:t>
            </a:r>
            <a:r>
              <a:rPr lang="en-US" dirty="0" smtClean="0"/>
              <a:t>Marx and Engels, </a:t>
            </a:r>
            <a:r>
              <a:rPr lang="en-US" i="1" dirty="0" smtClean="0"/>
              <a:t>The Communist Manifesto, </a:t>
            </a:r>
            <a:r>
              <a:rPr lang="en-US" dirty="0" smtClean="0"/>
              <a:t>1848)</a:t>
            </a:r>
            <a:endParaRPr lang="en-GB" dirty="0"/>
          </a:p>
        </p:txBody>
      </p:sp>
    </p:spTree>
    <p:extLst>
      <p:ext uri="{BB962C8B-B14F-4D97-AF65-F5344CB8AC3E}">
        <p14:creationId xmlns:p14="http://schemas.microsoft.com/office/powerpoint/2010/main" val="356816655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Lost Halo</a:t>
            </a:r>
            <a:endParaRPr lang="en-US" sz="4000" dirty="0"/>
          </a:p>
        </p:txBody>
      </p:sp>
      <p:sp>
        <p:nvSpPr>
          <p:cNvPr id="3" name="Content Placeholder 2"/>
          <p:cNvSpPr>
            <a:spLocks noGrp="1"/>
          </p:cNvSpPr>
          <p:nvPr>
            <p:ph idx="1"/>
          </p:nvPr>
        </p:nvSpPr>
        <p:spPr>
          <a:xfrm>
            <a:off x="457200" y="1455738"/>
            <a:ext cx="8229600" cy="4525963"/>
          </a:xfrm>
        </p:spPr>
        <p:txBody>
          <a:bodyPr>
            <a:normAutofit/>
          </a:bodyPr>
          <a:lstStyle/>
          <a:p>
            <a:pPr marL="0" indent="0">
              <a:buNone/>
            </a:pPr>
            <a:r>
              <a:rPr lang="en-US" dirty="0" smtClean="0"/>
              <a:t>“As I was crossing the road just now as fast as my legs would carry me, hopping through the mud and the chaos of traffic with death hurtling at me from every direction at once, some sharp movement of mine made my halo fall off my head and roll in the mire of the macadam. … Now I can go around incognito, do all sorts of bad stuff, mix with the low life, the way ordinary people do.” (“Lost Halo,” </a:t>
            </a:r>
            <a:r>
              <a:rPr lang="en-US" i="1" dirty="0" err="1"/>
              <a:t>Petits</a:t>
            </a:r>
            <a:r>
              <a:rPr lang="en-US" i="1" dirty="0"/>
              <a:t> </a:t>
            </a:r>
            <a:r>
              <a:rPr lang="en-US" i="1" dirty="0" err="1"/>
              <a:t>Poèmes</a:t>
            </a:r>
            <a:r>
              <a:rPr lang="en-US" i="1" dirty="0"/>
              <a:t> en </a:t>
            </a:r>
            <a:r>
              <a:rPr lang="en-US" i="1" dirty="0" smtClean="0"/>
              <a:t>Prose</a:t>
            </a:r>
            <a:r>
              <a:rPr lang="en-US" dirty="0" smtClean="0"/>
              <a:t>)</a:t>
            </a:r>
            <a:endParaRPr lang="en-US" dirty="0"/>
          </a:p>
        </p:txBody>
      </p:sp>
    </p:spTree>
    <p:extLst>
      <p:ext uri="{BB962C8B-B14F-4D97-AF65-F5344CB8AC3E}">
        <p14:creationId xmlns:p14="http://schemas.microsoft.com/office/powerpoint/2010/main" val="2055225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4600" y="1600200"/>
            <a:ext cx="7442200" cy="4525963"/>
          </a:xfrm>
        </p:spPr>
        <p:txBody>
          <a:bodyPr/>
          <a:lstStyle/>
          <a:p>
            <a:pPr marL="0" indent="0">
              <a:buNone/>
            </a:pPr>
            <a:r>
              <a:rPr lang="en-US" dirty="0" smtClean="0"/>
              <a:t>“So you want to know why I hate you today?” </a:t>
            </a:r>
          </a:p>
          <a:p>
            <a:pPr marL="0" indent="0">
              <a:buNone/>
            </a:pPr>
            <a:r>
              <a:rPr lang="en-US" dirty="0" smtClean="0"/>
              <a:t>(“The Eyes of the Poor,” </a:t>
            </a:r>
            <a:r>
              <a:rPr lang="en-US" i="1" dirty="0" err="1" smtClean="0"/>
              <a:t>Petits</a:t>
            </a:r>
            <a:r>
              <a:rPr lang="en-US" i="1" dirty="0" smtClean="0"/>
              <a:t> </a:t>
            </a:r>
            <a:r>
              <a:rPr lang="en-US" i="1" dirty="0" err="1" smtClean="0"/>
              <a:t>Poèmes</a:t>
            </a:r>
            <a:r>
              <a:rPr lang="en-US" i="1" dirty="0" smtClean="0"/>
              <a:t> en Prose</a:t>
            </a:r>
            <a:r>
              <a:rPr lang="en-US" dirty="0" smtClean="0"/>
              <a:t>)</a:t>
            </a:r>
            <a:endParaRPr lang="en-US" dirty="0"/>
          </a:p>
        </p:txBody>
      </p:sp>
    </p:spTree>
    <p:extLst>
      <p:ext uri="{BB962C8B-B14F-4D97-AF65-F5344CB8AC3E}">
        <p14:creationId xmlns:p14="http://schemas.microsoft.com/office/powerpoint/2010/main" val="389051876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Bash the Poor!</a:t>
            </a:r>
            <a:endParaRPr lang="en-US" sz="4000" dirty="0"/>
          </a:p>
        </p:txBody>
      </p:sp>
      <p:sp>
        <p:nvSpPr>
          <p:cNvPr id="3" name="Content Placeholder 2"/>
          <p:cNvSpPr>
            <a:spLocks noGrp="1"/>
          </p:cNvSpPr>
          <p:nvPr>
            <p:ph idx="1"/>
          </p:nvPr>
        </p:nvSpPr>
        <p:spPr/>
        <p:txBody>
          <a:bodyPr>
            <a:normAutofit/>
          </a:bodyPr>
          <a:lstStyle/>
          <a:p>
            <a:pPr marL="0" indent="0">
              <a:buNone/>
            </a:pPr>
            <a:r>
              <a:rPr lang="en-US" dirty="0"/>
              <a:t>“So I hurled myself on my beggar … With a single punch I blacked one of his eyes, which swelled like a balloon … I seized him by the collar with one hand and caught him by the throat with the other, then starting [smashing] his head vigorously against the wall.” (“Bash the Poor!” </a:t>
            </a:r>
            <a:r>
              <a:rPr lang="en-US" i="1" dirty="0" err="1"/>
              <a:t>Petits</a:t>
            </a:r>
            <a:r>
              <a:rPr lang="en-US" i="1" dirty="0"/>
              <a:t> </a:t>
            </a:r>
            <a:r>
              <a:rPr lang="en-US" i="1" dirty="0" err="1"/>
              <a:t>Poèmes</a:t>
            </a:r>
            <a:r>
              <a:rPr lang="en-US" i="1" dirty="0"/>
              <a:t> en Prose</a:t>
            </a:r>
            <a:r>
              <a:rPr lang="en-US" dirty="0" smtClean="0"/>
              <a:t>)</a:t>
            </a:r>
            <a:endParaRPr lang="en-GB" dirty="0"/>
          </a:p>
          <a:p>
            <a:pPr marL="0" indent="0">
              <a:buNone/>
            </a:pPr>
            <a:endParaRPr lang="en-US" dirty="0"/>
          </a:p>
        </p:txBody>
      </p:sp>
    </p:spTree>
    <p:extLst>
      <p:ext uri="{BB962C8B-B14F-4D97-AF65-F5344CB8AC3E}">
        <p14:creationId xmlns:p14="http://schemas.microsoft.com/office/powerpoint/2010/main" val="1359924844"/>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sz="3600" dirty="0" smtClean="0"/>
              <a:t>Le </a:t>
            </a:r>
            <a:r>
              <a:rPr lang="en-US" sz="3600" dirty="0" err="1" smtClean="0"/>
              <a:t>cygne</a:t>
            </a:r>
            <a:r>
              <a:rPr lang="en-US" sz="3600" dirty="0" smtClean="0"/>
              <a:t> </a:t>
            </a:r>
            <a:r>
              <a:rPr lang="en-US" sz="3600" dirty="0"/>
              <a:t>(</a:t>
            </a:r>
            <a:r>
              <a:rPr lang="en-US" sz="3600" dirty="0" smtClean="0"/>
              <a:t>The Swan)</a:t>
            </a:r>
            <a:endParaRPr lang="en-US" sz="3600" dirty="0"/>
          </a:p>
        </p:txBody>
      </p:sp>
      <p:sp>
        <p:nvSpPr>
          <p:cNvPr id="3" name="Content Placeholder 2"/>
          <p:cNvSpPr>
            <a:spLocks noGrp="1"/>
          </p:cNvSpPr>
          <p:nvPr>
            <p:ph idx="1"/>
          </p:nvPr>
        </p:nvSpPr>
        <p:spPr>
          <a:xfrm>
            <a:off x="1765300" y="1155700"/>
            <a:ext cx="7188200" cy="4648201"/>
          </a:xfrm>
        </p:spPr>
        <p:txBody>
          <a:bodyPr>
            <a:noAutofit/>
          </a:bodyPr>
          <a:lstStyle/>
          <a:p>
            <a:pPr marL="0" indent="0">
              <a:buNone/>
            </a:pPr>
            <a:r>
              <a:rPr lang="en-US" sz="2200" dirty="0"/>
              <a:t>Andromache, I think of you	   This </a:t>
            </a:r>
            <a:r>
              <a:rPr lang="en-US" sz="2200" dirty="0" smtClean="0"/>
              <a:t>rivulet</a:t>
            </a:r>
            <a:r>
              <a:rPr lang="en-GB" sz="2200" dirty="0"/>
              <a:t/>
            </a:r>
            <a:br>
              <a:rPr lang="en-GB" sz="2200" dirty="0"/>
            </a:br>
            <a:r>
              <a:rPr lang="en-US" sz="2200" dirty="0" smtClean="0"/>
              <a:t>Poor </a:t>
            </a:r>
            <a:r>
              <a:rPr lang="en-US" sz="2200" dirty="0"/>
              <a:t>sad mirror where glittered </a:t>
            </a:r>
            <a:r>
              <a:rPr lang="en-US" sz="2200" dirty="0" smtClean="0"/>
              <a:t>once</a:t>
            </a:r>
            <a:r>
              <a:rPr lang="en-GB" sz="2200" dirty="0"/>
              <a:t/>
            </a:r>
            <a:br>
              <a:rPr lang="en-GB" sz="2200" dirty="0"/>
            </a:br>
            <a:r>
              <a:rPr lang="en-US" sz="2200" dirty="0" smtClean="0"/>
              <a:t>The </a:t>
            </a:r>
            <a:r>
              <a:rPr lang="en-US" sz="2200" dirty="0"/>
              <a:t>immense majesty of your widow’s </a:t>
            </a:r>
            <a:r>
              <a:rPr lang="en-US" sz="2200" dirty="0" smtClean="0"/>
              <a:t>grief</a:t>
            </a:r>
            <a:r>
              <a:rPr lang="en-GB" sz="2200" dirty="0"/>
              <a:t/>
            </a:r>
            <a:br>
              <a:rPr lang="en-GB" sz="2200" dirty="0"/>
            </a:br>
            <a:r>
              <a:rPr lang="en-US" sz="2200" dirty="0" smtClean="0"/>
              <a:t>This </a:t>
            </a:r>
            <a:r>
              <a:rPr lang="en-US" sz="2200" dirty="0"/>
              <a:t>lying </a:t>
            </a:r>
            <a:r>
              <a:rPr lang="en-US" sz="2200" dirty="0" err="1"/>
              <a:t>Simoeis</a:t>
            </a:r>
            <a:r>
              <a:rPr lang="en-US" sz="2200" dirty="0"/>
              <a:t> swollen with your </a:t>
            </a:r>
            <a:r>
              <a:rPr lang="en-US" sz="2200" dirty="0" smtClean="0"/>
              <a:t>tears</a:t>
            </a:r>
            <a:r>
              <a:rPr lang="en-GB" sz="2200" dirty="0"/>
              <a:t/>
            </a:r>
            <a:br>
              <a:rPr lang="en-GB" sz="2200" dirty="0"/>
            </a:br>
            <a:r>
              <a:rPr lang="en-US" sz="2200" dirty="0"/>
              <a:t> </a:t>
            </a:r>
            <a:endParaRPr lang="en-GB" sz="2200" dirty="0"/>
          </a:p>
          <a:p>
            <a:pPr marL="0" indent="0">
              <a:buNone/>
            </a:pPr>
            <a:r>
              <a:rPr lang="en-US" sz="2200" dirty="0"/>
              <a:t>Suddenly made pregnant my fertile </a:t>
            </a:r>
            <a:r>
              <a:rPr lang="en-US" sz="2200" dirty="0" smtClean="0"/>
              <a:t>memory</a:t>
            </a:r>
            <a:r>
              <a:rPr lang="en-GB" sz="2200" dirty="0"/>
              <a:t/>
            </a:r>
            <a:br>
              <a:rPr lang="en-GB" sz="2200" dirty="0"/>
            </a:br>
            <a:r>
              <a:rPr lang="en-US" sz="2200" dirty="0" smtClean="0"/>
              <a:t>As </a:t>
            </a:r>
            <a:r>
              <a:rPr lang="en-US" sz="2200" dirty="0"/>
              <a:t>I was crossing the new Place du </a:t>
            </a:r>
            <a:r>
              <a:rPr lang="en-US" sz="2200" dirty="0" smtClean="0"/>
              <a:t>Carrousel.</a:t>
            </a:r>
            <a:r>
              <a:rPr lang="en-GB" sz="2200" dirty="0"/>
              <a:t/>
            </a:r>
            <a:br>
              <a:rPr lang="en-GB" sz="2200" dirty="0"/>
            </a:br>
            <a:r>
              <a:rPr lang="en-US" sz="2200" dirty="0" smtClean="0"/>
              <a:t>The </a:t>
            </a:r>
            <a:r>
              <a:rPr lang="en-US" sz="2200" dirty="0"/>
              <a:t>old Paris is no more       (a city’s </a:t>
            </a:r>
            <a:r>
              <a:rPr lang="en-US" sz="2200" dirty="0" smtClean="0"/>
              <a:t>shell</a:t>
            </a:r>
            <a:r>
              <a:rPr lang="en-GB" sz="2200" dirty="0"/>
              <a:t/>
            </a:r>
            <a:br>
              <a:rPr lang="en-GB" sz="2200" dirty="0"/>
            </a:br>
            <a:r>
              <a:rPr lang="en-US" sz="2200" dirty="0" smtClean="0"/>
              <a:t>Changes </a:t>
            </a:r>
            <a:r>
              <a:rPr lang="en-US" sz="2200" dirty="0"/>
              <a:t>faster alas than human hearts</a:t>
            </a:r>
            <a:r>
              <a:rPr lang="en-US" sz="2200" dirty="0" smtClean="0"/>
              <a:t>)</a:t>
            </a:r>
          </a:p>
          <a:p>
            <a:pPr marL="0" indent="0">
              <a:buNone/>
            </a:pPr>
            <a:endParaRPr lang="en-GB" sz="2200" dirty="0"/>
          </a:p>
          <a:p>
            <a:pPr marL="0" indent="0">
              <a:buNone/>
            </a:pPr>
            <a:r>
              <a:rPr lang="en-US" sz="2200" dirty="0" smtClean="0"/>
              <a:t>I </a:t>
            </a:r>
            <a:r>
              <a:rPr lang="en-US" sz="2200" dirty="0"/>
              <a:t>see only the ghost of former </a:t>
            </a:r>
            <a:r>
              <a:rPr lang="en-US" sz="2200" dirty="0" smtClean="0"/>
              <a:t>barracks</a:t>
            </a:r>
            <a:r>
              <a:rPr lang="en-GB" sz="2200" dirty="0"/>
              <a:t/>
            </a:r>
            <a:br>
              <a:rPr lang="en-GB" sz="2200" dirty="0"/>
            </a:br>
            <a:r>
              <a:rPr lang="en-US" sz="2200" dirty="0" smtClean="0"/>
              <a:t>These </a:t>
            </a:r>
            <a:r>
              <a:rPr lang="en-US" sz="2200" dirty="0"/>
              <a:t>heaps of rough capitals and market-</a:t>
            </a:r>
            <a:r>
              <a:rPr lang="en-US" sz="2200" dirty="0" smtClean="0"/>
              <a:t>stalls</a:t>
            </a:r>
            <a:r>
              <a:rPr lang="en-GB" sz="2200" dirty="0"/>
              <a:t/>
            </a:r>
            <a:br>
              <a:rPr lang="en-GB" sz="2200" dirty="0"/>
            </a:br>
            <a:r>
              <a:rPr lang="en-US" sz="2200" dirty="0" smtClean="0"/>
              <a:t>Weeds    </a:t>
            </a:r>
            <a:r>
              <a:rPr lang="en-US" sz="2200" dirty="0"/>
              <a:t>stone blocks greened by stagnant </a:t>
            </a:r>
            <a:r>
              <a:rPr lang="en-US" sz="2200" dirty="0" smtClean="0"/>
              <a:t>wet</a:t>
            </a:r>
            <a:r>
              <a:rPr lang="en-GB" sz="2200" dirty="0"/>
              <a:t/>
            </a:r>
            <a:br>
              <a:rPr lang="en-GB" sz="2200" dirty="0"/>
            </a:br>
            <a:r>
              <a:rPr lang="en-US" sz="2200" dirty="0" smtClean="0"/>
              <a:t>And </a:t>
            </a:r>
            <a:r>
              <a:rPr lang="en-US" sz="2200" dirty="0"/>
              <a:t>bright on tiles the jumbled </a:t>
            </a:r>
            <a:r>
              <a:rPr lang="en-US" sz="2200" dirty="0" err="1"/>
              <a:t>bric</a:t>
            </a:r>
            <a:r>
              <a:rPr lang="en-US" sz="2200" dirty="0" err="1" smtClean="0"/>
              <a:t>-à-</a:t>
            </a:r>
            <a:r>
              <a:rPr lang="en-US" sz="2200" dirty="0" err="1"/>
              <a:t>brac</a:t>
            </a:r>
            <a:r>
              <a:rPr lang="en-US" sz="2200" dirty="0"/>
              <a:t>.</a:t>
            </a:r>
            <a:endParaRPr lang="en-GB" sz="2200" dirty="0"/>
          </a:p>
          <a:p>
            <a:pPr marL="0" indent="0">
              <a:buNone/>
            </a:pPr>
            <a:endParaRPr lang="en-US" sz="2200" dirty="0"/>
          </a:p>
        </p:txBody>
      </p:sp>
    </p:spTree>
    <p:extLst>
      <p:ext uri="{BB962C8B-B14F-4D97-AF65-F5344CB8AC3E}">
        <p14:creationId xmlns:p14="http://schemas.microsoft.com/office/powerpoint/2010/main" val="263794865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Old Carrousel.jpg"/>
          <p:cNvPicPr>
            <a:picLocks noGrp="1" noChangeAspect="1"/>
          </p:cNvPicPr>
          <p:nvPr>
            <p:ph idx="1"/>
          </p:nvPr>
        </p:nvPicPr>
        <p:blipFill>
          <a:blip r:embed="rId2">
            <a:extLst>
              <a:ext uri="{28A0092B-C50C-407E-A947-70E740481C1C}">
                <a14:useLocalDpi xmlns:a14="http://schemas.microsoft.com/office/drawing/2010/main" val="0"/>
              </a:ext>
            </a:extLst>
          </a:blip>
          <a:srcRect t="-1486" b="-1486"/>
          <a:stretch>
            <a:fillRect/>
          </a:stretch>
        </p:blipFill>
        <p:spPr>
          <a:xfrm>
            <a:off x="457200" y="883205"/>
            <a:ext cx="8229600" cy="4525963"/>
          </a:xfrm>
        </p:spPr>
      </p:pic>
      <p:sp>
        <p:nvSpPr>
          <p:cNvPr id="5" name="TextBox 4"/>
          <p:cNvSpPr txBox="1"/>
          <p:nvPr/>
        </p:nvSpPr>
        <p:spPr>
          <a:xfrm>
            <a:off x="3276600" y="5778500"/>
            <a:ext cx="3104260" cy="400110"/>
          </a:xfrm>
          <a:prstGeom prst="rect">
            <a:avLst/>
          </a:prstGeom>
          <a:noFill/>
        </p:spPr>
        <p:txBody>
          <a:bodyPr wrap="none" rtlCol="0">
            <a:spAutoFit/>
          </a:bodyPr>
          <a:lstStyle/>
          <a:p>
            <a:r>
              <a:rPr lang="en-US" sz="2000" dirty="0" smtClean="0">
                <a:latin typeface="Gill Sans"/>
              </a:rPr>
              <a:t>The old Place du Carrousel</a:t>
            </a:r>
            <a:endParaRPr lang="en-US" sz="2000" dirty="0">
              <a:latin typeface="Gill Sans"/>
            </a:endParaRPr>
          </a:p>
        </p:txBody>
      </p:sp>
    </p:spTree>
    <p:extLst>
      <p:ext uri="{BB962C8B-B14F-4D97-AF65-F5344CB8AC3E}">
        <p14:creationId xmlns:p14="http://schemas.microsoft.com/office/powerpoint/2010/main" val="362018685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place_du_carrosel_LARGE.jpg"/>
          <p:cNvPicPr>
            <a:picLocks noGrp="1" noChangeAspect="1"/>
          </p:cNvPicPr>
          <p:nvPr>
            <p:ph idx="1"/>
          </p:nvPr>
        </p:nvPicPr>
        <p:blipFill>
          <a:blip r:embed="rId2">
            <a:extLst>
              <a:ext uri="{28A0092B-C50C-407E-A947-70E740481C1C}">
                <a14:useLocalDpi xmlns:a14="http://schemas.microsoft.com/office/drawing/2010/main" val="0"/>
              </a:ext>
            </a:extLst>
          </a:blip>
          <a:srcRect l="-21369" r="-21369"/>
          <a:stretch>
            <a:fillRect/>
          </a:stretch>
        </p:blipFill>
        <p:spPr>
          <a:xfrm>
            <a:off x="546100" y="850900"/>
            <a:ext cx="8229600" cy="4525963"/>
          </a:xfrm>
        </p:spPr>
      </p:pic>
      <p:sp>
        <p:nvSpPr>
          <p:cNvPr id="5" name="TextBox 4"/>
          <p:cNvSpPr txBox="1"/>
          <p:nvPr/>
        </p:nvSpPr>
        <p:spPr>
          <a:xfrm>
            <a:off x="918740" y="5715000"/>
            <a:ext cx="7246645" cy="400110"/>
          </a:xfrm>
          <a:prstGeom prst="rect">
            <a:avLst/>
          </a:prstGeom>
          <a:noFill/>
        </p:spPr>
        <p:txBody>
          <a:bodyPr wrap="none" rtlCol="0">
            <a:spAutoFit/>
          </a:bodyPr>
          <a:lstStyle/>
          <a:p>
            <a:r>
              <a:rPr lang="en-US" sz="2000" dirty="0" smtClean="0">
                <a:latin typeface="Gill Sans"/>
              </a:rPr>
              <a:t>Baron von </a:t>
            </a:r>
            <a:r>
              <a:rPr lang="en-US" sz="2000" dirty="0" err="1" smtClean="0">
                <a:latin typeface="Gill Sans"/>
              </a:rPr>
              <a:t>Hausmann’s</a:t>
            </a:r>
            <a:r>
              <a:rPr lang="en-US" sz="2000" dirty="0" smtClean="0">
                <a:latin typeface="Gill Sans"/>
              </a:rPr>
              <a:t> excavations of the Place du Carrousel, 1850s</a:t>
            </a:r>
            <a:endParaRPr lang="en-US" sz="2000" dirty="0">
              <a:latin typeface="Gill Sans"/>
            </a:endParaRPr>
          </a:p>
        </p:txBody>
      </p:sp>
    </p:spTree>
    <p:extLst>
      <p:ext uri="{BB962C8B-B14F-4D97-AF65-F5344CB8AC3E}">
        <p14:creationId xmlns:p14="http://schemas.microsoft.com/office/powerpoint/2010/main" val="285899942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53443" y="5679465"/>
            <a:ext cx="5306711" cy="923330"/>
          </a:xfrm>
          <a:prstGeom prst="rect">
            <a:avLst/>
          </a:prstGeom>
          <a:noFill/>
        </p:spPr>
        <p:txBody>
          <a:bodyPr wrap="none" rtlCol="0">
            <a:spAutoFit/>
          </a:bodyPr>
          <a:lstStyle/>
          <a:p>
            <a:r>
              <a:rPr lang="en-US" dirty="0">
                <a:latin typeface="Gill Sans"/>
              </a:rPr>
              <a:t>“You give us a new kind of shudder</a:t>
            </a:r>
            <a:r>
              <a:rPr lang="en-US" dirty="0" smtClean="0">
                <a:latin typeface="Gill Sans"/>
              </a:rPr>
              <a:t>”</a:t>
            </a:r>
          </a:p>
          <a:p>
            <a:r>
              <a:rPr lang="en-US" dirty="0" smtClean="0">
                <a:latin typeface="Gill Sans"/>
              </a:rPr>
              <a:t>(</a:t>
            </a:r>
            <a:r>
              <a:rPr lang="en-US" dirty="0">
                <a:latin typeface="Gill Sans"/>
              </a:rPr>
              <a:t>Letter from Victor Hugo to </a:t>
            </a:r>
            <a:r>
              <a:rPr lang="en-US" dirty="0" smtClean="0">
                <a:latin typeface="Gill Sans"/>
              </a:rPr>
              <a:t>Baudelaire, </a:t>
            </a:r>
            <a:r>
              <a:rPr lang="en-US" dirty="0">
                <a:latin typeface="Gill Sans"/>
              </a:rPr>
              <a:t>6 Oct. 1859)</a:t>
            </a:r>
            <a:endParaRPr lang="en-GB" dirty="0">
              <a:latin typeface="Gill Sans"/>
            </a:endParaRPr>
          </a:p>
          <a:p>
            <a:endParaRPr lang="en-US" dirty="0">
              <a:latin typeface="Gill Sans"/>
            </a:endParaRPr>
          </a:p>
        </p:txBody>
      </p:sp>
      <p:pic>
        <p:nvPicPr>
          <p:cNvPr id="9" name="Content Placeholder 8" descr="Baude.jpg"/>
          <p:cNvPicPr>
            <a:picLocks noGrp="1" noChangeAspect="1"/>
          </p:cNvPicPr>
          <p:nvPr>
            <p:ph idx="1"/>
          </p:nvPr>
        </p:nvPicPr>
        <p:blipFill>
          <a:blip r:embed="rId3">
            <a:extLst>
              <a:ext uri="{28A0092B-C50C-407E-A947-70E740481C1C}">
                <a14:useLocalDpi xmlns:a14="http://schemas.microsoft.com/office/drawing/2010/main" val="0"/>
              </a:ext>
            </a:extLst>
          </a:blip>
          <a:srcRect l="-66220" r="-66220"/>
          <a:stretch>
            <a:fillRect/>
          </a:stretch>
        </p:blipFill>
        <p:spPr>
          <a:xfrm>
            <a:off x="241300" y="450342"/>
            <a:ext cx="8949278" cy="4921758"/>
          </a:xfrm>
        </p:spPr>
      </p:pic>
    </p:spTree>
    <p:extLst>
      <p:ext uri="{BB962C8B-B14F-4D97-AF65-F5344CB8AC3E}">
        <p14:creationId xmlns:p14="http://schemas.microsoft.com/office/powerpoint/2010/main" val="27539506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9291.jpg"/>
          <p:cNvPicPr>
            <a:picLocks noGrp="1" noChangeAspect="1"/>
          </p:cNvPicPr>
          <p:nvPr>
            <p:ph idx="1"/>
          </p:nvPr>
        </p:nvPicPr>
        <p:blipFill>
          <a:blip r:embed="rId2">
            <a:extLst>
              <a:ext uri="{28A0092B-C50C-407E-A947-70E740481C1C}">
                <a14:useLocalDpi xmlns:a14="http://schemas.microsoft.com/office/drawing/2010/main" val="0"/>
              </a:ext>
            </a:extLst>
          </a:blip>
          <a:srcRect l="-11077" r="-11077"/>
          <a:stretch>
            <a:fillRect/>
          </a:stretch>
        </p:blipFill>
        <p:spPr>
          <a:xfrm>
            <a:off x="317500" y="787400"/>
            <a:ext cx="8229600" cy="4525963"/>
          </a:xfrm>
        </p:spPr>
      </p:pic>
      <p:sp>
        <p:nvSpPr>
          <p:cNvPr id="6" name="TextBox 5"/>
          <p:cNvSpPr txBox="1"/>
          <p:nvPr/>
        </p:nvSpPr>
        <p:spPr>
          <a:xfrm>
            <a:off x="2819400" y="5682734"/>
            <a:ext cx="3352200" cy="400110"/>
          </a:xfrm>
          <a:prstGeom prst="rect">
            <a:avLst/>
          </a:prstGeom>
          <a:noFill/>
        </p:spPr>
        <p:txBody>
          <a:bodyPr wrap="none" rtlCol="0">
            <a:spAutoFit/>
          </a:bodyPr>
          <a:lstStyle/>
          <a:p>
            <a:r>
              <a:rPr lang="en-US" sz="2000" dirty="0" smtClean="0">
                <a:latin typeface="Gill Sans"/>
              </a:rPr>
              <a:t>“the new Place du Carrousel”</a:t>
            </a:r>
            <a:endParaRPr lang="en-US" sz="2000" dirty="0">
              <a:latin typeface="Gill Sans"/>
            </a:endParaRPr>
          </a:p>
        </p:txBody>
      </p:sp>
    </p:spTree>
    <p:extLst>
      <p:ext uri="{BB962C8B-B14F-4D97-AF65-F5344CB8AC3E}">
        <p14:creationId xmlns:p14="http://schemas.microsoft.com/office/powerpoint/2010/main" val="1588460611"/>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
            </a:r>
            <a:br>
              <a:rPr lang="en-US" sz="3600" dirty="0" smtClean="0"/>
            </a:br>
            <a:r>
              <a:rPr lang="en-US" sz="4000" dirty="0" smtClean="0"/>
              <a:t>A century of class struggle in France</a:t>
            </a:r>
            <a:endParaRPr lang="en-US" sz="4000" dirty="0"/>
          </a:p>
        </p:txBody>
      </p:sp>
      <p:sp>
        <p:nvSpPr>
          <p:cNvPr id="3" name="Content Placeholder 2"/>
          <p:cNvSpPr>
            <a:spLocks noGrp="1"/>
          </p:cNvSpPr>
          <p:nvPr>
            <p:ph idx="1"/>
          </p:nvPr>
        </p:nvSpPr>
        <p:spPr>
          <a:xfrm>
            <a:off x="457200" y="1790700"/>
            <a:ext cx="8229600" cy="4335463"/>
          </a:xfrm>
        </p:spPr>
        <p:txBody>
          <a:bodyPr/>
          <a:lstStyle/>
          <a:p>
            <a:r>
              <a:rPr lang="en-US" dirty="0" smtClean="0"/>
              <a:t>Revolution of </a:t>
            </a:r>
            <a:r>
              <a:rPr lang="en-US" dirty="0"/>
              <a:t>1789 (‘the </a:t>
            </a:r>
            <a:r>
              <a:rPr lang="en-US" dirty="0" smtClean="0"/>
              <a:t>Great Revolution</a:t>
            </a:r>
            <a:r>
              <a:rPr lang="en-US" dirty="0"/>
              <a:t>’</a:t>
            </a:r>
            <a:r>
              <a:rPr lang="en-US" dirty="0" smtClean="0"/>
              <a:t>)</a:t>
            </a:r>
          </a:p>
          <a:p>
            <a:r>
              <a:rPr lang="en-US" dirty="0"/>
              <a:t>Revolution of 1830 (‘the July Revolution’</a:t>
            </a:r>
            <a:r>
              <a:rPr lang="en-US" dirty="0" smtClean="0"/>
              <a:t>)</a:t>
            </a:r>
          </a:p>
          <a:p>
            <a:r>
              <a:rPr lang="en-US" dirty="0" smtClean="0"/>
              <a:t>Revolutions of 1848 (February and June)</a:t>
            </a:r>
          </a:p>
          <a:p>
            <a:r>
              <a:rPr lang="en-US" dirty="0" smtClean="0"/>
              <a:t>Louis Napoleon and the Second Empire (1851-1870)</a:t>
            </a:r>
          </a:p>
          <a:p>
            <a:r>
              <a:rPr lang="en-US" dirty="0" smtClean="0"/>
              <a:t>The Paris Commune (1871)</a:t>
            </a:r>
          </a:p>
          <a:p>
            <a:endParaRPr lang="en-US" dirty="0"/>
          </a:p>
        </p:txBody>
      </p:sp>
    </p:spTree>
    <p:extLst>
      <p:ext uri="{BB962C8B-B14F-4D97-AF65-F5344CB8AC3E}">
        <p14:creationId xmlns:p14="http://schemas.microsoft.com/office/powerpoint/2010/main" val="1893231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280859" y="5473434"/>
            <a:ext cx="6341850" cy="461665"/>
          </a:xfrm>
          <a:prstGeom prst="rect">
            <a:avLst/>
          </a:prstGeom>
          <a:noFill/>
        </p:spPr>
        <p:txBody>
          <a:bodyPr wrap="none" rtlCol="0">
            <a:spAutoFit/>
          </a:bodyPr>
          <a:lstStyle/>
          <a:p>
            <a:r>
              <a:rPr lang="en-US" sz="2400" dirty="0" err="1" smtClean="0">
                <a:latin typeface="Gill Sans"/>
              </a:rPr>
              <a:t>Eugène</a:t>
            </a:r>
            <a:r>
              <a:rPr lang="en-US" sz="2400" dirty="0" smtClean="0">
                <a:latin typeface="Gill Sans"/>
              </a:rPr>
              <a:t> Delacroix, </a:t>
            </a:r>
            <a:r>
              <a:rPr lang="en-US" sz="2400" i="1" dirty="0" smtClean="0">
                <a:latin typeface="Gill Sans"/>
              </a:rPr>
              <a:t>Liberty Leading the People</a:t>
            </a:r>
            <a:r>
              <a:rPr lang="en-US" sz="2400" dirty="0" smtClean="0">
                <a:latin typeface="Gill Sans"/>
              </a:rPr>
              <a:t>, 1830</a:t>
            </a:r>
            <a:endParaRPr lang="en-US" sz="2400" dirty="0">
              <a:latin typeface="Gill Sans"/>
            </a:endParaRPr>
          </a:p>
        </p:txBody>
      </p:sp>
      <p:pic>
        <p:nvPicPr>
          <p:cNvPr id="6" name="Content Placeholder 5" descr="liberty-leading-the-people-eugc3a8ne-delacroix-1830.jpg"/>
          <p:cNvPicPr>
            <a:picLocks noGrp="1" noChangeAspect="1"/>
          </p:cNvPicPr>
          <p:nvPr>
            <p:ph idx="1"/>
          </p:nvPr>
        </p:nvPicPr>
        <p:blipFill>
          <a:blip r:embed="rId2">
            <a:extLst>
              <a:ext uri="{28A0092B-C50C-407E-A947-70E740481C1C}">
                <a14:useLocalDpi xmlns:a14="http://schemas.microsoft.com/office/drawing/2010/main" val="0"/>
              </a:ext>
            </a:extLst>
          </a:blip>
          <a:srcRect l="-22083" r="-22083"/>
          <a:stretch>
            <a:fillRect/>
          </a:stretch>
        </p:blipFill>
        <p:spPr>
          <a:xfrm>
            <a:off x="457200" y="744404"/>
            <a:ext cx="8229600" cy="4525963"/>
          </a:xfrm>
        </p:spPr>
      </p:pic>
    </p:spTree>
    <p:extLst>
      <p:ext uri="{BB962C8B-B14F-4D97-AF65-F5344CB8AC3E}">
        <p14:creationId xmlns:p14="http://schemas.microsoft.com/office/powerpoint/2010/main" val="6557978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Horace_Vernet-Barricade_rue_Soufflot.jpg"/>
          <p:cNvPicPr>
            <a:picLocks noGrp="1" noChangeAspect="1"/>
          </p:cNvPicPr>
          <p:nvPr>
            <p:ph idx="1"/>
          </p:nvPr>
        </p:nvPicPr>
        <p:blipFill>
          <a:blip r:embed="rId2">
            <a:extLst>
              <a:ext uri="{28A0092B-C50C-407E-A947-70E740481C1C}">
                <a14:useLocalDpi xmlns:a14="http://schemas.microsoft.com/office/drawing/2010/main" val="0"/>
              </a:ext>
            </a:extLst>
          </a:blip>
          <a:srcRect l="-20989" r="-20989"/>
          <a:stretch>
            <a:fillRect/>
          </a:stretch>
        </p:blipFill>
        <p:spPr>
          <a:xfrm>
            <a:off x="457200" y="673237"/>
            <a:ext cx="8229600" cy="4525963"/>
          </a:xfrm>
        </p:spPr>
      </p:pic>
      <p:sp>
        <p:nvSpPr>
          <p:cNvPr id="3" name="TextBox 2"/>
          <p:cNvSpPr txBox="1"/>
          <p:nvPr/>
        </p:nvSpPr>
        <p:spPr>
          <a:xfrm>
            <a:off x="1677821" y="5442964"/>
            <a:ext cx="5662878" cy="461665"/>
          </a:xfrm>
          <a:prstGeom prst="rect">
            <a:avLst/>
          </a:prstGeom>
          <a:noFill/>
        </p:spPr>
        <p:txBody>
          <a:bodyPr wrap="none" rtlCol="0">
            <a:spAutoFit/>
          </a:bodyPr>
          <a:lstStyle/>
          <a:p>
            <a:r>
              <a:rPr lang="en-US" sz="2400" dirty="0" smtClean="0">
                <a:latin typeface="Gill Sans"/>
              </a:rPr>
              <a:t>Horace </a:t>
            </a:r>
            <a:r>
              <a:rPr lang="en-US" sz="2400" dirty="0" err="1" smtClean="0">
                <a:latin typeface="Gill Sans"/>
              </a:rPr>
              <a:t>Vernet</a:t>
            </a:r>
            <a:r>
              <a:rPr lang="en-US" sz="2400" dirty="0" smtClean="0">
                <a:latin typeface="Gill Sans"/>
              </a:rPr>
              <a:t>, </a:t>
            </a:r>
            <a:r>
              <a:rPr lang="en-US" sz="2400" i="1" dirty="0" smtClean="0">
                <a:latin typeface="Gill Sans"/>
              </a:rPr>
              <a:t>Barricade, Rue </a:t>
            </a:r>
            <a:r>
              <a:rPr lang="en-US" sz="2400" i="1" dirty="0" err="1" smtClean="0">
                <a:latin typeface="Gill Sans"/>
              </a:rPr>
              <a:t>Soufflot</a:t>
            </a:r>
            <a:r>
              <a:rPr lang="en-US" sz="2400" dirty="0" smtClean="0">
                <a:latin typeface="Gill Sans"/>
              </a:rPr>
              <a:t>, 1848</a:t>
            </a:r>
            <a:endParaRPr lang="en-US" sz="2400" dirty="0">
              <a:latin typeface="Gill Sans"/>
            </a:endParaRPr>
          </a:p>
        </p:txBody>
      </p:sp>
    </p:spTree>
    <p:extLst>
      <p:ext uri="{BB962C8B-B14F-4D97-AF65-F5344CB8AC3E}">
        <p14:creationId xmlns:p14="http://schemas.microsoft.com/office/powerpoint/2010/main" val="31441428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903785" y="5516440"/>
            <a:ext cx="5728451" cy="830997"/>
          </a:xfrm>
          <a:prstGeom prst="rect">
            <a:avLst/>
          </a:prstGeom>
          <a:noFill/>
        </p:spPr>
        <p:txBody>
          <a:bodyPr wrap="none" rtlCol="0">
            <a:spAutoFit/>
          </a:bodyPr>
          <a:lstStyle/>
          <a:p>
            <a:pPr algn="ctr"/>
            <a:r>
              <a:rPr lang="en-US" sz="2400" dirty="0">
                <a:latin typeface="Gill Sans"/>
              </a:rPr>
              <a:t>Jean-</a:t>
            </a:r>
            <a:r>
              <a:rPr lang="en-US" sz="2400" dirty="0" smtClean="0">
                <a:latin typeface="Gill Sans"/>
              </a:rPr>
              <a:t>Louis Ernest </a:t>
            </a:r>
            <a:r>
              <a:rPr lang="en-US" sz="2400" dirty="0" err="1" smtClean="0">
                <a:latin typeface="Gill Sans"/>
              </a:rPr>
              <a:t>Meissonnier</a:t>
            </a:r>
            <a:r>
              <a:rPr lang="en-US" sz="2400" dirty="0" smtClean="0">
                <a:latin typeface="Gill Sans"/>
              </a:rPr>
              <a:t>, </a:t>
            </a:r>
            <a:r>
              <a:rPr lang="en-US" sz="2400" i="1" dirty="0" smtClean="0">
                <a:latin typeface="Gill Sans"/>
              </a:rPr>
              <a:t>The Barricade, </a:t>
            </a:r>
            <a:br>
              <a:rPr lang="en-US" sz="2400" i="1" dirty="0" smtClean="0">
                <a:latin typeface="Gill Sans"/>
              </a:rPr>
            </a:br>
            <a:r>
              <a:rPr lang="en-US" sz="2400" i="1" dirty="0" smtClean="0">
                <a:latin typeface="Gill Sans"/>
              </a:rPr>
              <a:t>rue de la </a:t>
            </a:r>
            <a:r>
              <a:rPr lang="en-US" sz="2400" i="1" dirty="0" err="1" smtClean="0">
                <a:latin typeface="Gill Sans"/>
              </a:rPr>
              <a:t>Mortellerie</a:t>
            </a:r>
            <a:r>
              <a:rPr lang="en-US" sz="2400" i="1" dirty="0" smtClean="0">
                <a:latin typeface="Gill Sans"/>
              </a:rPr>
              <a:t>, June 1848</a:t>
            </a:r>
            <a:endParaRPr lang="en-US" sz="2400" i="1" dirty="0">
              <a:latin typeface="Gill Sans"/>
            </a:endParaRPr>
          </a:p>
        </p:txBody>
      </p:sp>
      <p:pic>
        <p:nvPicPr>
          <p:cNvPr id="6" name="Content Placeholder 5" descr="Meissonier+The+Barricade,+rue+de+la+Mortellerie,+June+1848.jpg"/>
          <p:cNvPicPr>
            <a:picLocks noGrp="1" noChangeAspect="1"/>
          </p:cNvPicPr>
          <p:nvPr>
            <p:ph idx="1"/>
          </p:nvPr>
        </p:nvPicPr>
        <p:blipFill>
          <a:blip r:embed="rId3">
            <a:extLst>
              <a:ext uri="{28A0092B-C50C-407E-A947-70E740481C1C}">
                <a14:useLocalDpi xmlns:a14="http://schemas.microsoft.com/office/drawing/2010/main" val="0"/>
              </a:ext>
            </a:extLst>
          </a:blip>
          <a:srcRect l="-73695" r="-73695"/>
          <a:stretch>
            <a:fillRect/>
          </a:stretch>
        </p:blipFill>
        <p:spPr>
          <a:xfrm>
            <a:off x="-151456" y="297935"/>
            <a:ext cx="9295456" cy="5112143"/>
          </a:xfrm>
        </p:spPr>
      </p:pic>
    </p:spTree>
    <p:extLst>
      <p:ext uri="{BB962C8B-B14F-4D97-AF65-F5344CB8AC3E}">
        <p14:creationId xmlns:p14="http://schemas.microsoft.com/office/powerpoint/2010/main" val="25967457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arricades-daguerrotype.jpg"/>
          <p:cNvPicPr>
            <a:picLocks noGrp="1" noChangeAspect="1"/>
          </p:cNvPicPr>
          <p:nvPr>
            <p:ph idx="1"/>
          </p:nvPr>
        </p:nvPicPr>
        <p:blipFill>
          <a:blip r:embed="rId2">
            <a:extLst>
              <a:ext uri="{28A0092B-C50C-407E-A947-70E740481C1C}">
                <a14:useLocalDpi xmlns:a14="http://schemas.microsoft.com/office/drawing/2010/main" val="0"/>
              </a:ext>
            </a:extLst>
          </a:blip>
          <a:srcRect l="-79879" r="-79879"/>
          <a:stretch>
            <a:fillRect/>
          </a:stretch>
        </p:blipFill>
        <p:spPr>
          <a:xfrm>
            <a:off x="108340" y="393700"/>
            <a:ext cx="9430412" cy="5186363"/>
          </a:xfrm>
        </p:spPr>
      </p:pic>
      <p:sp>
        <p:nvSpPr>
          <p:cNvPr id="3" name="TextBox 2"/>
          <p:cNvSpPr txBox="1"/>
          <p:nvPr/>
        </p:nvSpPr>
        <p:spPr>
          <a:xfrm>
            <a:off x="3094796" y="5854700"/>
            <a:ext cx="3408655" cy="369332"/>
          </a:xfrm>
          <a:prstGeom prst="rect">
            <a:avLst/>
          </a:prstGeom>
          <a:noFill/>
        </p:spPr>
        <p:txBody>
          <a:bodyPr wrap="none" rtlCol="0">
            <a:spAutoFit/>
          </a:bodyPr>
          <a:lstStyle/>
          <a:p>
            <a:r>
              <a:rPr lang="en-US" dirty="0" smtClean="0"/>
              <a:t>Barricade, Rue St </a:t>
            </a:r>
            <a:r>
              <a:rPr lang="en-US" dirty="0" err="1" smtClean="0"/>
              <a:t>Maur</a:t>
            </a:r>
            <a:r>
              <a:rPr lang="en-US" dirty="0" smtClean="0"/>
              <a:t>, June 1848</a:t>
            </a:r>
            <a:endParaRPr lang="en-US" dirty="0"/>
          </a:p>
        </p:txBody>
      </p:sp>
    </p:spTree>
    <p:extLst>
      <p:ext uri="{BB962C8B-B14F-4D97-AF65-F5344CB8AC3E}">
        <p14:creationId xmlns:p14="http://schemas.microsoft.com/office/powerpoint/2010/main" val="36923798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srcRect t="32107" b="32107"/>
          <a:stretch>
            <a:fillRect/>
          </a:stretch>
        </p:blipFill>
        <p:spPr>
          <a:xfrm>
            <a:off x="457200" y="698500"/>
            <a:ext cx="8229600" cy="4525963"/>
          </a:xfrm>
        </p:spPr>
      </p:pic>
      <p:sp>
        <p:nvSpPr>
          <p:cNvPr id="3" name="TextBox 2"/>
          <p:cNvSpPr txBox="1"/>
          <p:nvPr/>
        </p:nvSpPr>
        <p:spPr>
          <a:xfrm>
            <a:off x="1663700" y="5702300"/>
            <a:ext cx="5647700" cy="461665"/>
          </a:xfrm>
          <a:prstGeom prst="rect">
            <a:avLst/>
          </a:prstGeom>
          <a:noFill/>
        </p:spPr>
        <p:txBody>
          <a:bodyPr wrap="none" rtlCol="0">
            <a:spAutoFit/>
          </a:bodyPr>
          <a:lstStyle/>
          <a:p>
            <a:r>
              <a:rPr lang="en-US" sz="2400" dirty="0" err="1" smtClean="0">
                <a:latin typeface="Gill Sans"/>
                <a:cs typeface="Gill Sans"/>
              </a:rPr>
              <a:t>Bric-à-brac</a:t>
            </a:r>
            <a:r>
              <a:rPr lang="en-US" sz="2400" dirty="0" smtClean="0">
                <a:latin typeface="Gill Sans"/>
                <a:cs typeface="Gill Sans"/>
              </a:rPr>
              <a:t> sellers, Paris, nineteenth century</a:t>
            </a:r>
            <a:endParaRPr lang="en-US" sz="2400" dirty="0">
              <a:latin typeface="Gill Sans"/>
              <a:cs typeface="Gill Sans"/>
            </a:endParaRPr>
          </a:p>
        </p:txBody>
      </p:sp>
    </p:spTree>
    <p:extLst>
      <p:ext uri="{BB962C8B-B14F-4D97-AF65-F5344CB8AC3E}">
        <p14:creationId xmlns:p14="http://schemas.microsoft.com/office/powerpoint/2010/main" val="40814063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663525"/>
            <a:ext cx="8229600" cy="5469655"/>
          </a:xfrm>
        </p:spPr>
        <p:txBody>
          <a:bodyPr>
            <a:normAutofit lnSpcReduction="10000"/>
          </a:bodyPr>
          <a:lstStyle/>
          <a:p>
            <a:pPr marL="0" indent="0">
              <a:buNone/>
            </a:pPr>
            <a:r>
              <a:rPr lang="en-US" sz="2800" dirty="0" smtClean="0"/>
              <a:t>II</a:t>
            </a:r>
            <a:endParaRPr lang="en-US" sz="2800" dirty="0"/>
          </a:p>
          <a:p>
            <a:pPr marL="0" indent="0">
              <a:buNone/>
            </a:pPr>
            <a:r>
              <a:rPr lang="en-US" sz="2800" dirty="0" smtClean="0"/>
              <a:t>Paris </a:t>
            </a:r>
            <a:r>
              <a:rPr lang="en-US" sz="2800" dirty="0"/>
              <a:t>changes, but nothing in my melancholy</a:t>
            </a:r>
            <a:endParaRPr lang="en-GB" sz="2800" dirty="0"/>
          </a:p>
          <a:p>
            <a:pPr marL="0" indent="0">
              <a:buNone/>
            </a:pPr>
            <a:r>
              <a:rPr lang="en-US" sz="2800" dirty="0"/>
              <a:t>Gives way. New palaces, scaffolds, building blocks,</a:t>
            </a:r>
            <a:endParaRPr lang="en-GB" sz="2800" dirty="0"/>
          </a:p>
          <a:p>
            <a:pPr marL="0" indent="0">
              <a:buNone/>
            </a:pPr>
            <a:r>
              <a:rPr lang="en-US" sz="2800" dirty="0"/>
              <a:t>Old suburbs, everything for me becomes allegory</a:t>
            </a:r>
            <a:endParaRPr lang="en-GB" sz="2800" dirty="0"/>
          </a:p>
          <a:p>
            <a:pPr marL="0" indent="0">
              <a:buNone/>
            </a:pPr>
            <a:r>
              <a:rPr lang="en-US" sz="2800" dirty="0"/>
              <a:t>And my dear memories are heavier than rocks. …</a:t>
            </a:r>
            <a:endParaRPr lang="en-GB" sz="2800" dirty="0"/>
          </a:p>
          <a:p>
            <a:pPr marL="0" indent="0">
              <a:buNone/>
            </a:pPr>
            <a:r>
              <a:rPr lang="en-US" sz="2800" dirty="0"/>
              <a:t> </a:t>
            </a:r>
            <a:endParaRPr lang="en-GB" sz="2800" dirty="0"/>
          </a:p>
          <a:p>
            <a:pPr marL="0" indent="0">
              <a:buNone/>
            </a:pPr>
            <a:r>
              <a:rPr lang="en-US" sz="2800" dirty="0"/>
              <a:t>I think of the </a:t>
            </a:r>
            <a:r>
              <a:rPr lang="en-US" sz="2800" dirty="0" smtClean="0"/>
              <a:t>black woman, </a:t>
            </a:r>
            <a:r>
              <a:rPr lang="en-US" sz="2800" dirty="0"/>
              <a:t>skinny and consumptive</a:t>
            </a:r>
            <a:endParaRPr lang="en-GB" sz="2800" dirty="0"/>
          </a:p>
          <a:p>
            <a:pPr marL="0" indent="0">
              <a:buNone/>
            </a:pPr>
            <a:r>
              <a:rPr lang="en-US" sz="2800" dirty="0"/>
              <a:t>Plodding through mud, searching with bleared gaze</a:t>
            </a:r>
            <a:endParaRPr lang="en-GB" sz="2800" dirty="0"/>
          </a:p>
          <a:p>
            <a:pPr marL="0" indent="0">
              <a:buNone/>
            </a:pPr>
            <a:r>
              <a:rPr lang="en-US" sz="2800" dirty="0"/>
              <a:t>For the absent palm trees of her proud Africa</a:t>
            </a:r>
            <a:endParaRPr lang="en-GB" sz="2800" dirty="0"/>
          </a:p>
          <a:p>
            <a:pPr marL="0" indent="0">
              <a:buNone/>
            </a:pPr>
            <a:r>
              <a:rPr lang="en-US" sz="2800" dirty="0"/>
              <a:t>Behind the immense wall of fog and smoky haze;</a:t>
            </a:r>
            <a:endParaRPr lang="en-GB" sz="2800" dirty="0"/>
          </a:p>
          <a:p>
            <a:pPr marL="0" indent="0">
              <a:buNone/>
            </a:pPr>
            <a:r>
              <a:rPr lang="en-US" sz="2800" dirty="0"/>
              <a:t> </a:t>
            </a:r>
            <a:endParaRPr lang="en-GB" sz="2800" dirty="0"/>
          </a:p>
        </p:txBody>
      </p:sp>
    </p:spTree>
    <p:extLst>
      <p:ext uri="{BB962C8B-B14F-4D97-AF65-F5344CB8AC3E}">
        <p14:creationId xmlns:p14="http://schemas.microsoft.com/office/powerpoint/2010/main" val="9256295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79400" y="571500"/>
            <a:ext cx="9436100" cy="5448301"/>
          </a:xfrm>
        </p:spPr>
        <p:txBody>
          <a:bodyPr>
            <a:normAutofit/>
          </a:bodyPr>
          <a:lstStyle/>
          <a:p>
            <a:pPr marL="0" indent="0">
              <a:buNone/>
            </a:pPr>
            <a:r>
              <a:rPr lang="en-US" sz="2800" dirty="0"/>
              <a:t>Of all those who’ve lost what they can’t retrieve –</a:t>
            </a:r>
            <a:endParaRPr lang="en-GB" sz="2800" dirty="0"/>
          </a:p>
          <a:p>
            <a:pPr marL="0" indent="0">
              <a:buNone/>
            </a:pPr>
            <a:r>
              <a:rPr lang="en-US" sz="2800" dirty="0"/>
              <a:t>Never, never! – of those who quench their thirst with tears</a:t>
            </a:r>
            <a:endParaRPr lang="en-GB" sz="2800" dirty="0"/>
          </a:p>
          <a:p>
            <a:pPr marL="0" indent="0">
              <a:buNone/>
            </a:pPr>
            <a:r>
              <a:rPr lang="en-US" sz="2800" dirty="0"/>
              <a:t>And suck at Sorrow as at a she-wolf’s tit;</a:t>
            </a:r>
            <a:endParaRPr lang="en-GB" sz="2800" dirty="0"/>
          </a:p>
          <a:p>
            <a:pPr marL="0" indent="0">
              <a:buNone/>
            </a:pPr>
            <a:r>
              <a:rPr lang="en-US" sz="2800" dirty="0"/>
              <a:t>Of starving orphans withering like flowers;</a:t>
            </a:r>
            <a:endParaRPr lang="en-GB" sz="2800" dirty="0"/>
          </a:p>
          <a:p>
            <a:pPr marL="0" indent="0">
              <a:buNone/>
            </a:pPr>
            <a:r>
              <a:rPr lang="en-US" sz="2800" dirty="0"/>
              <a:t> </a:t>
            </a:r>
            <a:endParaRPr lang="en-GB" sz="2800" dirty="0"/>
          </a:p>
          <a:p>
            <a:pPr marL="0" indent="0">
              <a:buNone/>
            </a:pPr>
            <a:r>
              <a:rPr lang="en-US" sz="2800" dirty="0"/>
              <a:t>So in the forest where my mind is exiled</a:t>
            </a:r>
            <a:endParaRPr lang="en-GB" sz="2800" dirty="0"/>
          </a:p>
          <a:p>
            <a:pPr marL="0" indent="0">
              <a:buNone/>
            </a:pPr>
            <a:r>
              <a:rPr lang="en-US" sz="2800" dirty="0"/>
              <a:t>An ancient memory blows its horn;</a:t>
            </a:r>
            <a:endParaRPr lang="en-GB" sz="2800" dirty="0"/>
          </a:p>
          <a:p>
            <a:pPr marL="0" indent="0">
              <a:buNone/>
            </a:pPr>
            <a:r>
              <a:rPr lang="en-US" sz="2800" dirty="0"/>
              <a:t>I think of castaways forgotten on an island;</a:t>
            </a:r>
            <a:endParaRPr lang="en-GB" sz="2800" dirty="0"/>
          </a:p>
          <a:p>
            <a:pPr marL="0" indent="0">
              <a:buNone/>
            </a:pPr>
            <a:r>
              <a:rPr lang="en-US" sz="2800" dirty="0"/>
              <a:t>Of the captured, of the defeated … of many others more</a:t>
            </a:r>
            <a:r>
              <a:rPr lang="en-US" sz="2800" dirty="0" smtClean="0"/>
              <a:t>.</a:t>
            </a:r>
          </a:p>
          <a:p>
            <a:pPr marL="0" indent="0">
              <a:buNone/>
            </a:pPr>
            <a:endParaRPr lang="en-US" dirty="0" smtClean="0"/>
          </a:p>
          <a:p>
            <a:pPr marL="0" indent="0">
              <a:buNone/>
            </a:pPr>
            <a:endParaRPr lang="en-GB" dirty="0"/>
          </a:p>
          <a:p>
            <a:endParaRPr lang="en-US" dirty="0"/>
          </a:p>
          <a:p>
            <a:pPr marL="0" indent="0">
              <a:buNone/>
            </a:pPr>
            <a:endParaRPr lang="en-US" dirty="0"/>
          </a:p>
        </p:txBody>
      </p:sp>
    </p:spTree>
    <p:extLst>
      <p:ext uri="{BB962C8B-B14F-4D97-AF65-F5344CB8AC3E}">
        <p14:creationId xmlns:p14="http://schemas.microsoft.com/office/powerpoint/2010/main" val="337418934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0" y="5135563"/>
            <a:ext cx="8229600" cy="1143000"/>
          </a:xfrm>
        </p:spPr>
        <p:txBody>
          <a:bodyPr>
            <a:normAutofit/>
          </a:bodyPr>
          <a:lstStyle/>
          <a:p>
            <a:r>
              <a:rPr lang="en-US" sz="2400" dirty="0" smtClean="0"/>
              <a:t>Homeless man, </a:t>
            </a:r>
            <a:r>
              <a:rPr lang="en-US" sz="2400" dirty="0" err="1" smtClean="0"/>
              <a:t>Spitalfields</a:t>
            </a:r>
            <a:r>
              <a:rPr lang="en-US" sz="2400" dirty="0" smtClean="0"/>
              <a:t>, London (Don </a:t>
            </a:r>
            <a:r>
              <a:rPr lang="en-US" sz="2400" dirty="0" err="1" smtClean="0"/>
              <a:t>McCullin</a:t>
            </a:r>
            <a:r>
              <a:rPr lang="en-US" sz="2400" dirty="0" smtClean="0"/>
              <a:t>)</a:t>
            </a:r>
            <a:endParaRPr lang="en-US" sz="2400" dirty="0"/>
          </a:p>
        </p:txBody>
      </p:sp>
      <p:pic>
        <p:nvPicPr>
          <p:cNvPr id="4" name="Content Placeholder 3" descr="Homeless-man-London-1969-010.jpg"/>
          <p:cNvPicPr>
            <a:picLocks noGrp="1" noChangeAspect="1"/>
          </p:cNvPicPr>
          <p:nvPr>
            <p:ph idx="1"/>
          </p:nvPr>
        </p:nvPicPr>
        <p:blipFill>
          <a:blip r:embed="rId2">
            <a:extLst>
              <a:ext uri="{28A0092B-C50C-407E-A947-70E740481C1C}">
                <a14:useLocalDpi xmlns:a14="http://schemas.microsoft.com/office/drawing/2010/main" val="0"/>
              </a:ext>
            </a:extLst>
          </a:blip>
          <a:srcRect t="4170" b="4170"/>
          <a:stretch>
            <a:fillRect/>
          </a:stretch>
        </p:blipFill>
        <p:spPr>
          <a:xfrm>
            <a:off x="457200" y="393700"/>
            <a:ext cx="8229600" cy="4525963"/>
          </a:xfrm>
        </p:spPr>
      </p:pic>
    </p:spTree>
    <p:extLst>
      <p:ext uri="{BB962C8B-B14F-4D97-AF65-F5344CB8AC3E}">
        <p14:creationId xmlns:p14="http://schemas.microsoft.com/office/powerpoint/2010/main" val="13967738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8229600" cy="1143000"/>
          </a:xfrm>
        </p:spPr>
        <p:txBody>
          <a:bodyPr>
            <a:normAutofit/>
          </a:bodyPr>
          <a:lstStyle/>
          <a:p>
            <a:r>
              <a:rPr lang="en-US" sz="4000" dirty="0" smtClean="0"/>
              <a:t>Two attitudes to </a:t>
            </a:r>
            <a:r>
              <a:rPr lang="en-US" sz="4000" i="1" dirty="0" err="1" smtClean="0"/>
              <a:t>modernité</a:t>
            </a:r>
            <a:r>
              <a:rPr lang="en-US" sz="4000" i="1" dirty="0" smtClean="0"/>
              <a:t> </a:t>
            </a:r>
            <a:endParaRPr lang="en-US" sz="4000" i="1" dirty="0"/>
          </a:p>
        </p:txBody>
      </p:sp>
      <p:sp>
        <p:nvSpPr>
          <p:cNvPr id="3" name="Content Placeholder 2"/>
          <p:cNvSpPr>
            <a:spLocks noGrp="1"/>
          </p:cNvSpPr>
          <p:nvPr>
            <p:ph idx="1"/>
          </p:nvPr>
        </p:nvSpPr>
        <p:spPr>
          <a:xfrm>
            <a:off x="457200" y="1943100"/>
            <a:ext cx="8229600" cy="4525963"/>
          </a:xfrm>
        </p:spPr>
        <p:txBody>
          <a:bodyPr/>
          <a:lstStyle/>
          <a:p>
            <a:r>
              <a:rPr lang="en-US" dirty="0" smtClean="0"/>
              <a:t>Celebratory, </a:t>
            </a:r>
            <a:r>
              <a:rPr lang="en-US" dirty="0" smtClean="0"/>
              <a:t>idealist (“The Painter of Modern Life”)</a:t>
            </a:r>
          </a:p>
          <a:p>
            <a:r>
              <a:rPr lang="en-US" dirty="0" smtClean="0"/>
              <a:t>Bitter, melancholic (</a:t>
            </a:r>
            <a:r>
              <a:rPr lang="en-US" i="1" dirty="0" smtClean="0"/>
              <a:t>Paris Spleen</a:t>
            </a:r>
            <a:r>
              <a:rPr lang="en-US" dirty="0" smtClean="0"/>
              <a:t>, “The Swan”)</a:t>
            </a:r>
            <a:endParaRPr lang="en-GB" dirty="0" smtClean="0"/>
          </a:p>
          <a:p>
            <a:endParaRPr lang="en-US" dirty="0" smtClean="0"/>
          </a:p>
          <a:p>
            <a:endParaRPr lang="en-US" dirty="0"/>
          </a:p>
        </p:txBody>
      </p:sp>
    </p:spTree>
    <p:extLst>
      <p:ext uri="{BB962C8B-B14F-4D97-AF65-F5344CB8AC3E}">
        <p14:creationId xmlns:p14="http://schemas.microsoft.com/office/powerpoint/2010/main" val="386310909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Freud on Melancholy</a:t>
            </a:r>
            <a:endParaRPr lang="en-US" sz="4000" dirty="0"/>
          </a:p>
        </p:txBody>
      </p:sp>
      <p:sp>
        <p:nvSpPr>
          <p:cNvPr id="3" name="Content Placeholder 2"/>
          <p:cNvSpPr>
            <a:spLocks noGrp="1"/>
          </p:cNvSpPr>
          <p:nvPr>
            <p:ph idx="1"/>
          </p:nvPr>
        </p:nvSpPr>
        <p:spPr>
          <a:xfrm>
            <a:off x="457200" y="1443038"/>
            <a:ext cx="8229600" cy="4525963"/>
          </a:xfrm>
        </p:spPr>
        <p:txBody>
          <a:bodyPr>
            <a:normAutofit/>
          </a:bodyPr>
          <a:lstStyle/>
          <a:p>
            <a:pPr marL="0" indent="0">
              <a:buNone/>
            </a:pPr>
            <a:r>
              <a:rPr lang="en-US" dirty="0"/>
              <a:t>“</a:t>
            </a:r>
            <a:r>
              <a:rPr lang="en-US" i="1" dirty="0"/>
              <a:t>Mourning</a:t>
            </a:r>
            <a:r>
              <a:rPr lang="en-US" dirty="0"/>
              <a:t> is regularly the reaction to the loss of a loved person, or to the loss of some abstraction which has taken the place of one, such as one's country, liberty, an ideal …  </a:t>
            </a:r>
            <a:r>
              <a:rPr lang="en-US" i="1" dirty="0"/>
              <a:t>melancholia</a:t>
            </a:r>
            <a:r>
              <a:rPr lang="en-US" dirty="0"/>
              <a:t> is in some way related to an object-loss which is withdrawn from consciousness, in contradistinction to mourning, in which there is nothing about the loss that is unconscious.” </a:t>
            </a:r>
            <a:r>
              <a:rPr lang="en-US" dirty="0" smtClean="0"/>
              <a:t/>
            </a:r>
            <a:br>
              <a:rPr lang="en-US" dirty="0" smtClean="0"/>
            </a:br>
            <a:r>
              <a:rPr lang="en-US" dirty="0" smtClean="0"/>
              <a:t>(Sigmund Freud, “</a:t>
            </a:r>
            <a:r>
              <a:rPr lang="en-US" dirty="0"/>
              <a:t>Mourning and Melancholia”)</a:t>
            </a:r>
            <a:endParaRPr lang="en-GB" dirty="0"/>
          </a:p>
          <a:p>
            <a:pPr marL="0" indent="0">
              <a:buNone/>
            </a:pPr>
            <a:endParaRPr lang="en-US" dirty="0"/>
          </a:p>
        </p:txBody>
      </p:sp>
    </p:spTree>
    <p:extLst>
      <p:ext uri="{BB962C8B-B14F-4D97-AF65-F5344CB8AC3E}">
        <p14:creationId xmlns:p14="http://schemas.microsoft.com/office/powerpoint/2010/main" val="2554761373"/>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Arthur Rimbaud, 1854-1891</a:t>
            </a:r>
            <a:endParaRPr lang="en-US" sz="3600" dirty="0"/>
          </a:p>
        </p:txBody>
      </p:sp>
      <p:pic>
        <p:nvPicPr>
          <p:cNvPr id="4" name="Content Placeholder 3" descr="rimbaud.jpg"/>
          <p:cNvPicPr>
            <a:picLocks noGrp="1" noChangeAspect="1"/>
          </p:cNvPicPr>
          <p:nvPr>
            <p:ph idx="1"/>
          </p:nvPr>
        </p:nvPicPr>
        <p:blipFill>
          <a:blip r:embed="rId2">
            <a:extLst>
              <a:ext uri="{28A0092B-C50C-407E-A947-70E740481C1C}">
                <a14:useLocalDpi xmlns:a14="http://schemas.microsoft.com/office/drawing/2010/main" val="0"/>
              </a:ext>
            </a:extLst>
          </a:blip>
          <a:srcRect l="-16929" r="-16929"/>
          <a:stretch>
            <a:fillRect/>
          </a:stretch>
        </p:blipFill>
        <p:spPr/>
      </p:pic>
    </p:spTree>
    <p:extLst>
      <p:ext uri="{BB962C8B-B14F-4D97-AF65-F5344CB8AC3E}">
        <p14:creationId xmlns:p14="http://schemas.microsoft.com/office/powerpoint/2010/main" val="352944662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Imperial melancholy</a:t>
            </a:r>
            <a:endParaRPr lang="en-US" sz="3600" dirty="0"/>
          </a:p>
        </p:txBody>
      </p:sp>
      <p:sp>
        <p:nvSpPr>
          <p:cNvPr id="3" name="Content Placeholder 2"/>
          <p:cNvSpPr>
            <a:spLocks noGrp="1"/>
          </p:cNvSpPr>
          <p:nvPr>
            <p:ph idx="1"/>
          </p:nvPr>
        </p:nvSpPr>
        <p:spPr>
          <a:xfrm>
            <a:off x="638378" y="1638300"/>
            <a:ext cx="8188122" cy="4525963"/>
          </a:xfrm>
        </p:spPr>
        <p:txBody>
          <a:bodyPr>
            <a:normAutofit/>
          </a:bodyPr>
          <a:lstStyle/>
          <a:p>
            <a:pPr marL="0" indent="0">
              <a:buNone/>
            </a:pPr>
            <a:r>
              <a:rPr lang="en-US" sz="2800" dirty="0" smtClean="0"/>
              <a:t>I want none of Europe’s waters unless it be</a:t>
            </a:r>
          </a:p>
          <a:p>
            <a:pPr marL="0" indent="0">
              <a:buNone/>
            </a:pPr>
            <a:r>
              <a:rPr lang="en-US" sz="2800" dirty="0" smtClean="0"/>
              <a:t>The cold black puddle where a child, full of sadness,</a:t>
            </a:r>
          </a:p>
          <a:p>
            <a:pPr marL="0" indent="0">
              <a:buNone/>
            </a:pPr>
            <a:r>
              <a:rPr lang="en-US" sz="2800" dirty="0" smtClean="0"/>
              <a:t>Squatting, looses a boat as frail</a:t>
            </a:r>
          </a:p>
          <a:p>
            <a:pPr marL="0" indent="0">
              <a:buNone/>
            </a:pPr>
            <a:r>
              <a:rPr lang="en-US" sz="2800" dirty="0" smtClean="0"/>
              <a:t>As a moth into the fragrant evening.</a:t>
            </a:r>
          </a:p>
          <a:p>
            <a:pPr marL="0" indent="0">
              <a:buNone/>
            </a:pPr>
            <a:endParaRPr lang="en-US" sz="2800" dirty="0"/>
          </a:p>
          <a:p>
            <a:pPr marL="0" indent="0">
              <a:buNone/>
            </a:pPr>
            <a:r>
              <a:rPr lang="en-US" sz="2800" dirty="0" smtClean="0"/>
              <a:t>(“The Drunken Boat”)</a:t>
            </a:r>
            <a:endParaRPr lang="en-US" sz="2800" dirty="0"/>
          </a:p>
        </p:txBody>
      </p:sp>
    </p:spTree>
    <p:extLst>
      <p:ext uri="{BB962C8B-B14F-4D97-AF65-F5344CB8AC3E}">
        <p14:creationId xmlns:p14="http://schemas.microsoft.com/office/powerpoint/2010/main" val="497116227"/>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Rimbaud+africa.jpg"/>
          <p:cNvPicPr>
            <a:picLocks noGrp="1" noChangeAspect="1"/>
          </p:cNvPicPr>
          <p:nvPr>
            <p:ph idx="1"/>
          </p:nvPr>
        </p:nvPicPr>
        <p:blipFill>
          <a:blip r:embed="rId2">
            <a:extLst>
              <a:ext uri="{28A0092B-C50C-407E-A947-70E740481C1C}">
                <a14:useLocalDpi xmlns:a14="http://schemas.microsoft.com/office/drawing/2010/main" val="0"/>
              </a:ext>
            </a:extLst>
          </a:blip>
          <a:srcRect l="-76932" r="-76932"/>
          <a:stretch>
            <a:fillRect/>
          </a:stretch>
        </p:blipFill>
        <p:spPr>
          <a:xfrm>
            <a:off x="-225201" y="596900"/>
            <a:ext cx="9153301" cy="5033963"/>
          </a:xfrm>
        </p:spPr>
      </p:pic>
      <p:sp>
        <p:nvSpPr>
          <p:cNvPr id="3" name="TextBox 2"/>
          <p:cNvSpPr txBox="1"/>
          <p:nvPr/>
        </p:nvSpPr>
        <p:spPr>
          <a:xfrm>
            <a:off x="2485645" y="5987534"/>
            <a:ext cx="3902380" cy="400110"/>
          </a:xfrm>
          <a:prstGeom prst="rect">
            <a:avLst/>
          </a:prstGeom>
          <a:noFill/>
        </p:spPr>
        <p:txBody>
          <a:bodyPr wrap="none" rtlCol="0">
            <a:spAutoFit/>
          </a:bodyPr>
          <a:lstStyle/>
          <a:p>
            <a:r>
              <a:rPr lang="en-US" sz="2000" dirty="0" smtClean="0">
                <a:latin typeface="Gill Sans"/>
                <a:cs typeface="Gill Sans"/>
              </a:rPr>
              <a:t>Last known photograph of Rimbaud</a:t>
            </a:r>
            <a:endParaRPr lang="en-US" sz="2000" dirty="0">
              <a:latin typeface="Gill Sans"/>
              <a:cs typeface="Gill Sans"/>
            </a:endParaRPr>
          </a:p>
        </p:txBody>
      </p:sp>
    </p:spTree>
    <p:extLst>
      <p:ext uri="{BB962C8B-B14F-4D97-AF65-F5344CB8AC3E}">
        <p14:creationId xmlns:p14="http://schemas.microsoft.com/office/powerpoint/2010/main" val="163629290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a:bodyPr>
          <a:lstStyle/>
          <a:p>
            <a:r>
              <a:rPr lang="en-US" sz="3600" dirty="0" smtClean="0"/>
              <a:t>The heroism of modern life</a:t>
            </a:r>
            <a:endParaRPr lang="en-US" sz="3600" dirty="0"/>
          </a:p>
        </p:txBody>
      </p:sp>
      <p:sp>
        <p:nvSpPr>
          <p:cNvPr id="7" name="Content Placeholder 6"/>
          <p:cNvSpPr>
            <a:spLocks noGrp="1"/>
          </p:cNvSpPr>
          <p:nvPr>
            <p:ph idx="1"/>
          </p:nvPr>
        </p:nvSpPr>
        <p:spPr>
          <a:xfrm>
            <a:off x="457200" y="1417638"/>
            <a:ext cx="8229600" cy="4708525"/>
          </a:xfrm>
        </p:spPr>
        <p:txBody>
          <a:bodyPr>
            <a:normAutofit fontScale="85000" lnSpcReduction="20000"/>
          </a:bodyPr>
          <a:lstStyle/>
          <a:p>
            <a:pPr marL="0" indent="0">
              <a:buNone/>
            </a:pPr>
            <a:r>
              <a:rPr lang="en-US" dirty="0" smtClean="0"/>
              <a:t>“</a:t>
            </a:r>
            <a:r>
              <a:rPr lang="en-US" dirty="0"/>
              <a:t>No one is cocking his ear to tomorrow’s wind; and yet the heroism of </a:t>
            </a:r>
            <a:r>
              <a:rPr lang="en-US" i="1" dirty="0"/>
              <a:t>modern life</a:t>
            </a:r>
            <a:r>
              <a:rPr lang="en-US" dirty="0"/>
              <a:t> surrounds and presses upon us.” (“Salon of 1845”</a:t>
            </a:r>
            <a:r>
              <a:rPr lang="en-US" dirty="0" smtClean="0"/>
              <a:t>)</a:t>
            </a:r>
          </a:p>
          <a:p>
            <a:pPr marL="0" indent="0">
              <a:buNone/>
            </a:pPr>
            <a:endParaRPr lang="en-US" dirty="0"/>
          </a:p>
          <a:p>
            <a:pPr marL="0" indent="0">
              <a:buNone/>
            </a:pPr>
            <a:r>
              <a:rPr lang="en-US" dirty="0"/>
              <a:t>“Parisian life is rich in poetic, </a:t>
            </a:r>
            <a:r>
              <a:rPr lang="en-US" dirty="0" smtClean="0"/>
              <a:t>marvelous </a:t>
            </a:r>
            <a:r>
              <a:rPr lang="en-US" dirty="0"/>
              <a:t>subjects. We are surrounded by the </a:t>
            </a:r>
            <a:r>
              <a:rPr lang="en-US" dirty="0" smtClean="0"/>
              <a:t>marvelous</a:t>
            </a:r>
            <a:r>
              <a:rPr lang="en-US" dirty="0"/>
              <a:t>, which sustains us like air itself, but which we do not perceive.” </a:t>
            </a:r>
            <a:endParaRPr lang="en-US" dirty="0" smtClean="0"/>
          </a:p>
          <a:p>
            <a:pPr marL="0" indent="0">
              <a:buNone/>
            </a:pPr>
            <a:r>
              <a:rPr lang="en-US" dirty="0" smtClean="0"/>
              <a:t>(</a:t>
            </a:r>
            <a:r>
              <a:rPr lang="en-US" dirty="0"/>
              <a:t>“Salon of 1846”</a:t>
            </a:r>
            <a:r>
              <a:rPr lang="en-US" dirty="0" smtClean="0"/>
              <a:t>)</a:t>
            </a:r>
          </a:p>
          <a:p>
            <a:pPr marL="0" indent="0">
              <a:buNone/>
            </a:pPr>
            <a:endParaRPr lang="en-US" dirty="0"/>
          </a:p>
          <a:p>
            <a:pPr marL="0" indent="0">
              <a:buNone/>
            </a:pPr>
            <a:r>
              <a:rPr lang="en-US" dirty="0"/>
              <a:t>“For most of us, especially for businessmen … the fantastic reality of life becomes </a:t>
            </a:r>
            <a:r>
              <a:rPr lang="en-US" dirty="0" smtClean="0"/>
              <a:t>strangely blunted</a:t>
            </a:r>
            <a:r>
              <a:rPr lang="en-US" dirty="0"/>
              <a:t>.</a:t>
            </a:r>
            <a:r>
              <a:rPr lang="en-US" dirty="0" smtClean="0"/>
              <a:t>”</a:t>
            </a:r>
          </a:p>
          <a:p>
            <a:pPr marL="0" indent="0">
              <a:buNone/>
            </a:pPr>
            <a:r>
              <a:rPr lang="en-US" dirty="0" smtClean="0"/>
              <a:t>(</a:t>
            </a:r>
            <a:r>
              <a:rPr lang="en-US" dirty="0"/>
              <a:t>“The Painter of Modern Life”)</a:t>
            </a:r>
          </a:p>
          <a:p>
            <a:pPr marL="0" indent="0">
              <a:buNone/>
            </a:pPr>
            <a:endParaRPr lang="en-GB" dirty="0"/>
          </a:p>
          <a:p>
            <a:pPr marL="0" indent="0">
              <a:buNone/>
            </a:pPr>
            <a:endParaRPr lang="en-GB" dirty="0"/>
          </a:p>
          <a:p>
            <a:endParaRPr lang="en-US" dirty="0"/>
          </a:p>
        </p:txBody>
      </p:sp>
    </p:spTree>
    <p:extLst>
      <p:ext uri="{BB962C8B-B14F-4D97-AF65-F5344CB8AC3E}">
        <p14:creationId xmlns:p14="http://schemas.microsoft.com/office/powerpoint/2010/main" val="81726892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77939" y="764656"/>
            <a:ext cx="8208861" cy="4949436"/>
          </a:xfrm>
        </p:spPr>
        <p:txBody>
          <a:bodyPr>
            <a:noAutofit/>
          </a:bodyPr>
          <a:lstStyle/>
          <a:p>
            <a:pPr marL="0" indent="0">
              <a:buNone/>
            </a:pPr>
            <a:r>
              <a:rPr lang="en-US" sz="2600" dirty="0" smtClean="0"/>
              <a:t>“</a:t>
            </a:r>
            <a:r>
              <a:rPr lang="en-US" sz="2600" dirty="0"/>
              <a:t>You are the majority, in number and intelligence; therefore you are power; and power is justice. </a:t>
            </a:r>
            <a:r>
              <a:rPr lang="mr-IN" sz="2600" dirty="0" smtClean="0"/>
              <a:t>…</a:t>
            </a:r>
            <a:r>
              <a:rPr lang="en-GB" sz="2600" dirty="0"/>
              <a:t> </a:t>
            </a:r>
            <a:r>
              <a:rPr lang="en-US" sz="2600" dirty="0" smtClean="0"/>
              <a:t>You </a:t>
            </a:r>
            <a:r>
              <a:rPr lang="en-US" sz="2600" dirty="0"/>
              <a:t>can live three days without bread; without poetry, </a:t>
            </a:r>
            <a:r>
              <a:rPr lang="en-US" sz="2600" dirty="0" smtClean="0"/>
              <a:t>never </a:t>
            </a:r>
            <a:r>
              <a:rPr lang="mr-IN" sz="2600" dirty="0" smtClean="0"/>
              <a:t>…</a:t>
            </a:r>
            <a:endParaRPr lang="en-GB" sz="2600" dirty="0"/>
          </a:p>
          <a:p>
            <a:pPr marL="0" indent="0">
              <a:buNone/>
            </a:pPr>
            <a:r>
              <a:rPr lang="en-US" sz="2600" dirty="0" smtClean="0"/>
              <a:t>“You </a:t>
            </a:r>
            <a:r>
              <a:rPr lang="en-US" sz="2600" dirty="0"/>
              <a:t>have entered into partnership, formed companies, issued loans, to realize </a:t>
            </a:r>
            <a:r>
              <a:rPr lang="en-US" sz="2600" dirty="0">
                <a:solidFill>
                  <a:srgbClr val="FF0000"/>
                </a:solidFill>
              </a:rPr>
              <a:t>the idea of the future </a:t>
            </a:r>
            <a:r>
              <a:rPr lang="en-US" sz="2600" dirty="0"/>
              <a:t>in all its diverse forms, political, industrial, and artistic forms </a:t>
            </a:r>
            <a:r>
              <a:rPr lang="mr-IN" sz="2600" dirty="0" smtClean="0"/>
              <a:t>…</a:t>
            </a:r>
            <a:endParaRPr lang="en-US" sz="2600" dirty="0"/>
          </a:p>
          <a:p>
            <a:pPr marL="0" indent="0">
              <a:buNone/>
            </a:pPr>
            <a:r>
              <a:rPr lang="en-US" sz="2600" dirty="0" smtClean="0"/>
              <a:t>“For </a:t>
            </a:r>
            <a:r>
              <a:rPr lang="en-US" sz="2600" dirty="0"/>
              <a:t>to allow oneself to be forestalled in art and politics is to commit suicide, and a majority cannot commit </a:t>
            </a:r>
            <a:r>
              <a:rPr lang="en-US" sz="2600" dirty="0" smtClean="0"/>
              <a:t>suicide. </a:t>
            </a:r>
            <a:endParaRPr lang="en-US" sz="2600" dirty="0"/>
          </a:p>
          <a:p>
            <a:pPr marL="0" indent="0">
              <a:buNone/>
            </a:pPr>
            <a:r>
              <a:rPr lang="en-GB" sz="2600" dirty="0"/>
              <a:t>“</a:t>
            </a:r>
            <a:r>
              <a:rPr lang="en-GB" sz="2600" dirty="0" smtClean="0"/>
              <a:t>… </a:t>
            </a:r>
            <a:r>
              <a:rPr lang="en-US" sz="2600" dirty="0" smtClean="0"/>
              <a:t>And so it is to you, the middle class, that this book is naturally dedicated” (</a:t>
            </a:r>
            <a:r>
              <a:rPr lang="en-US" sz="2600" dirty="0"/>
              <a:t>Baudelaire, “The Salon of </a:t>
            </a:r>
            <a:r>
              <a:rPr lang="en-US" sz="2600" dirty="0" smtClean="0"/>
              <a:t>1846: To the Middle Class”</a:t>
            </a:r>
            <a:r>
              <a:rPr lang="en-US" sz="2600" dirty="0"/>
              <a:t>)</a:t>
            </a:r>
            <a:endParaRPr lang="en-GB" sz="2600" dirty="0"/>
          </a:p>
          <a:p>
            <a:pPr marL="0" indent="0">
              <a:buNone/>
            </a:pPr>
            <a:endParaRPr lang="en-US" sz="2600" dirty="0"/>
          </a:p>
        </p:txBody>
      </p:sp>
    </p:spTree>
    <p:extLst>
      <p:ext uri="{BB962C8B-B14F-4D97-AF65-F5344CB8AC3E}">
        <p14:creationId xmlns:p14="http://schemas.microsoft.com/office/powerpoint/2010/main" val="85008937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a:t>
            </a:r>
            <a:r>
              <a:rPr lang="en-US" sz="4000" dirty="0" err="1" smtClean="0"/>
              <a:t>flâneur</a:t>
            </a:r>
            <a:endParaRPr lang="en-US" sz="4000" dirty="0"/>
          </a:p>
        </p:txBody>
      </p:sp>
      <p:sp>
        <p:nvSpPr>
          <p:cNvPr id="3" name="Content Placeholder 2"/>
          <p:cNvSpPr>
            <a:spLocks noGrp="1"/>
          </p:cNvSpPr>
          <p:nvPr>
            <p:ph idx="1"/>
          </p:nvPr>
        </p:nvSpPr>
        <p:spPr>
          <a:xfrm>
            <a:off x="457200" y="1417638"/>
            <a:ext cx="8229600" cy="4525963"/>
          </a:xfrm>
        </p:spPr>
        <p:txBody>
          <a:bodyPr>
            <a:normAutofit lnSpcReduction="10000"/>
          </a:bodyPr>
          <a:lstStyle/>
          <a:p>
            <a:pPr marL="0" indent="0">
              <a:buNone/>
            </a:pPr>
            <a:r>
              <a:rPr lang="en-US" dirty="0"/>
              <a:t>“The crowd is his domain, just as the air is the bird’s, and water that of the fish. His passion and his profession are to merge with [</a:t>
            </a:r>
            <a:r>
              <a:rPr lang="en-US" i="1" dirty="0" err="1"/>
              <a:t>épouser</a:t>
            </a:r>
            <a:r>
              <a:rPr lang="en-US" dirty="0"/>
              <a:t>] the crowd. For the perfect idler [</a:t>
            </a:r>
            <a:r>
              <a:rPr lang="en-US" i="1" dirty="0" err="1"/>
              <a:t>flâneur</a:t>
            </a:r>
            <a:r>
              <a:rPr lang="en-US" dirty="0"/>
              <a:t>], for the passionate observer it becomes an immense source of enjoyment to establish his dwelling in the throng, in the ebb and flow, the bustle, the fleeting and the infinite. … </a:t>
            </a:r>
            <a:r>
              <a:rPr lang="en-US" dirty="0" smtClean="0"/>
              <a:t>[He]is </a:t>
            </a:r>
            <a:r>
              <a:rPr lang="en-US" dirty="0"/>
              <a:t>an ego athirst for the non-ego.” </a:t>
            </a:r>
            <a:r>
              <a:rPr lang="en-US" dirty="0" smtClean="0"/>
              <a:t>(“The Painter of Modern Life,” 399</a:t>
            </a:r>
            <a:r>
              <a:rPr lang="en-US" dirty="0"/>
              <a:t>-400</a:t>
            </a:r>
            <a:r>
              <a:rPr lang="en-US" dirty="0" smtClean="0"/>
              <a:t>)</a:t>
            </a:r>
            <a:endParaRPr lang="en-US" dirty="0"/>
          </a:p>
        </p:txBody>
      </p:sp>
    </p:spTree>
    <p:extLst>
      <p:ext uri="{BB962C8B-B14F-4D97-AF65-F5344CB8AC3E}">
        <p14:creationId xmlns:p14="http://schemas.microsoft.com/office/powerpoint/2010/main" val="3807035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96900" y="1104900"/>
            <a:ext cx="8229600" cy="4525963"/>
          </a:xfrm>
        </p:spPr>
        <p:txBody>
          <a:bodyPr>
            <a:normAutofit/>
          </a:bodyPr>
          <a:lstStyle/>
          <a:p>
            <a:pPr marL="0" indent="0">
              <a:buNone/>
            </a:pPr>
            <a:r>
              <a:rPr lang="en-US" dirty="0"/>
              <a:t>“The proliferation of public places of pleasure and interest created a new kind of public person with the leisure to wander, watch and browse: the </a:t>
            </a:r>
            <a:r>
              <a:rPr lang="en-US" i="1" dirty="0" err="1"/>
              <a:t>flâneur</a:t>
            </a:r>
            <a:r>
              <a:rPr lang="en-US" dirty="0"/>
              <a:t>, a key figure in the critical literature of modernity and urbanization. In literature, the </a:t>
            </a:r>
            <a:r>
              <a:rPr lang="en-US" i="1" dirty="0" err="1"/>
              <a:t>flâneur</a:t>
            </a:r>
            <a:r>
              <a:rPr lang="en-US" dirty="0"/>
              <a:t> was represented as an archetypal occupant and observer of the public sphere in the rapidly changing and growing great cities of nineteenth-century Europe</a:t>
            </a:r>
            <a:r>
              <a:rPr lang="en-US" dirty="0" smtClean="0"/>
              <a:t>.” (Elizabeth Wilson)</a:t>
            </a:r>
            <a:endParaRPr lang="en-US" dirty="0"/>
          </a:p>
        </p:txBody>
      </p:sp>
    </p:spTree>
    <p:extLst>
      <p:ext uri="{BB962C8B-B14F-4D97-AF65-F5344CB8AC3E}">
        <p14:creationId xmlns:p14="http://schemas.microsoft.com/office/powerpoint/2010/main" val="303605392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dandy</a:t>
            </a:r>
            <a:endParaRPr lang="en-US" sz="4000" dirty="0"/>
          </a:p>
        </p:txBody>
      </p:sp>
      <p:sp>
        <p:nvSpPr>
          <p:cNvPr id="3" name="Content Placeholder 2"/>
          <p:cNvSpPr>
            <a:spLocks noGrp="1"/>
          </p:cNvSpPr>
          <p:nvPr>
            <p:ph idx="1"/>
          </p:nvPr>
        </p:nvSpPr>
        <p:spPr/>
        <p:txBody>
          <a:bodyPr>
            <a:normAutofit lnSpcReduction="10000"/>
          </a:bodyPr>
          <a:lstStyle/>
          <a:p>
            <a:pPr marL="0" indent="0">
              <a:buNone/>
            </a:pPr>
            <a:r>
              <a:rPr lang="en-US" dirty="0" smtClean="0"/>
              <a:t>“Dandyism appears especially in the periods of transition when democracy has not yet become all-powerful, and when the aristocracy is only partially weakened and discredited. In the confusion of such times, a certain number of men, disenchanted and leisured ‘outsiders,’ … may conceive the idea of establishing a new kind of aristocracy.” </a:t>
            </a:r>
          </a:p>
          <a:p>
            <a:pPr marL="0" indent="0">
              <a:buNone/>
            </a:pPr>
            <a:r>
              <a:rPr lang="en-US" dirty="0" smtClean="0"/>
              <a:t>(</a:t>
            </a:r>
            <a:r>
              <a:rPr lang="en-US" dirty="0"/>
              <a:t>“The Painter of Modern Life,</a:t>
            </a:r>
            <a:r>
              <a:rPr lang="en-US" dirty="0" smtClean="0"/>
              <a:t>” 421)</a:t>
            </a:r>
            <a:endParaRPr lang="en-US" dirty="0"/>
          </a:p>
        </p:txBody>
      </p:sp>
    </p:spTree>
    <p:extLst>
      <p:ext uri="{BB962C8B-B14F-4D97-AF65-F5344CB8AC3E}">
        <p14:creationId xmlns:p14="http://schemas.microsoft.com/office/powerpoint/2010/main" val="86647113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rcRect t="10717" b="10717"/>
          <a:stretch>
            <a:fillRect/>
          </a:stretch>
        </p:blipFill>
        <p:spPr>
          <a:xfrm>
            <a:off x="584200" y="1028700"/>
            <a:ext cx="8229600" cy="4525963"/>
          </a:xfrm>
        </p:spPr>
      </p:pic>
      <p:sp>
        <p:nvSpPr>
          <p:cNvPr id="3" name="TextBox 2"/>
          <p:cNvSpPr txBox="1"/>
          <p:nvPr/>
        </p:nvSpPr>
        <p:spPr>
          <a:xfrm>
            <a:off x="2956498" y="5631934"/>
            <a:ext cx="3583032" cy="369332"/>
          </a:xfrm>
          <a:prstGeom prst="rect">
            <a:avLst/>
          </a:prstGeom>
          <a:noFill/>
        </p:spPr>
        <p:txBody>
          <a:bodyPr wrap="none" rtlCol="0">
            <a:spAutoFit/>
          </a:bodyPr>
          <a:lstStyle/>
          <a:p>
            <a:r>
              <a:rPr lang="en-US" dirty="0" smtClean="0"/>
              <a:t>1960s Mods </a:t>
            </a:r>
            <a:r>
              <a:rPr lang="mr-IN" dirty="0" smtClean="0"/>
              <a:t>–</a:t>
            </a:r>
            <a:r>
              <a:rPr lang="en-US" dirty="0" smtClean="0"/>
              <a:t> working class dandies</a:t>
            </a:r>
            <a:endParaRPr lang="en-US" dirty="0"/>
          </a:p>
        </p:txBody>
      </p:sp>
    </p:spTree>
    <p:extLst>
      <p:ext uri="{BB962C8B-B14F-4D97-AF65-F5344CB8AC3E}">
        <p14:creationId xmlns:p14="http://schemas.microsoft.com/office/powerpoint/2010/main" val="290735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3669</TotalTime>
  <Words>1323</Words>
  <Application>Microsoft Macintosh PowerPoint</Application>
  <PresentationFormat>On-screen Show (4:3)</PresentationFormat>
  <Paragraphs>101</Paragraphs>
  <Slides>33</Slides>
  <Notes>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Baudelaire and Rimbaud:  From modernity to modernism</vt:lpstr>
      <vt:lpstr>PowerPoint Presentation</vt:lpstr>
      <vt:lpstr>Two attitudes to modernité </vt:lpstr>
      <vt:lpstr>The heroism of modern life</vt:lpstr>
      <vt:lpstr>PowerPoint Presentation</vt:lpstr>
      <vt:lpstr>The flâneur</vt:lpstr>
      <vt:lpstr>PowerPoint Presentation</vt:lpstr>
      <vt:lpstr>The dandy</vt:lpstr>
      <vt:lpstr>PowerPoint Presentation</vt:lpstr>
      <vt:lpstr>PowerPoint Presentation</vt:lpstr>
      <vt:lpstr>PowerPoint Presentation</vt:lpstr>
      <vt:lpstr>The task of the modern artist</vt:lpstr>
      <vt:lpstr>PowerPoint Presentation</vt:lpstr>
      <vt:lpstr>Lost Halo</vt:lpstr>
      <vt:lpstr>PowerPoint Presentation</vt:lpstr>
      <vt:lpstr>Bash the Poor!</vt:lpstr>
      <vt:lpstr>Le cygne (The Swan)</vt:lpstr>
      <vt:lpstr>PowerPoint Presentation</vt:lpstr>
      <vt:lpstr>PowerPoint Presentation</vt:lpstr>
      <vt:lpstr>PowerPoint Presentation</vt:lpstr>
      <vt:lpstr> A century of class struggle in France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Homeless man, Spitalfields, London (Don McCullin)</vt:lpstr>
      <vt:lpstr>Freud on Melancholy</vt:lpstr>
      <vt:lpstr>Arthur Rimbaud, 1854-1891</vt:lpstr>
      <vt:lpstr>Imperial melancholy</vt:lpstr>
      <vt:lpstr>PowerPoint Presentation</vt:lpstr>
    </vt:vector>
  </TitlesOfParts>
  <Company>University of Warwick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Baudelaire and Rimbaud</dc:title>
  <dc:creator>Nick Lawrence</dc:creator>
  <cp:lastModifiedBy>Nick Lawrence</cp:lastModifiedBy>
  <cp:revision>70</cp:revision>
  <dcterms:created xsi:type="dcterms:W3CDTF">2011-11-13T20:19:19Z</dcterms:created>
  <dcterms:modified xsi:type="dcterms:W3CDTF">2018-11-21T15:28:46Z</dcterms:modified>
</cp:coreProperties>
</file>