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7" r:id="rId4"/>
    <p:sldId id="304" r:id="rId5"/>
    <p:sldId id="306" r:id="rId6"/>
    <p:sldId id="305" r:id="rId7"/>
    <p:sldId id="307" r:id="rId8"/>
    <p:sldId id="288" r:id="rId9"/>
    <p:sldId id="290" r:id="rId10"/>
    <p:sldId id="291" r:id="rId11"/>
    <p:sldId id="292" r:id="rId12"/>
    <p:sldId id="297" r:id="rId13"/>
    <p:sldId id="293" r:id="rId14"/>
    <p:sldId id="294" r:id="rId15"/>
    <p:sldId id="266" r:id="rId16"/>
    <p:sldId id="287" r:id="rId17"/>
    <p:sldId id="295" r:id="rId18"/>
    <p:sldId id="281" r:id="rId19"/>
    <p:sldId id="282" r:id="rId20"/>
    <p:sldId id="260" r:id="rId21"/>
    <p:sldId id="298" r:id="rId22"/>
    <p:sldId id="300" r:id="rId23"/>
    <p:sldId id="308" r:id="rId24"/>
    <p:sldId id="303" r:id="rId25"/>
    <p:sldId id="268" r:id="rId26"/>
    <p:sldId id="264" r:id="rId27"/>
    <p:sldId id="265" r:id="rId28"/>
    <p:sldId id="284" r:id="rId29"/>
    <p:sldId id="262" r:id="rId30"/>
    <p:sldId id="25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101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48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0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3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78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05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66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22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61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7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34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BF8E1-D8EF-6141-B89D-519807235DD6}" type="datetimeFigureOut">
              <a:rPr lang="en-US" smtClean="0"/>
              <a:pPr/>
              <a:t>09/10/18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881B1-65E8-4340-B659-49B8F9F6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6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Goethe, </a:t>
            </a:r>
            <a:r>
              <a:rPr lang="en-US" i="1" dirty="0" smtClean="0"/>
              <a:t>Faust</a:t>
            </a:r>
            <a:r>
              <a:rPr lang="en-US" dirty="0" smtClean="0"/>
              <a:t> Part 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“In the beginning was the deed”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181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Problems in reading </a:t>
            </a:r>
            <a:r>
              <a:rPr lang="en-US" i="1" dirty="0" smtClean="0"/>
              <a:t>Faust</a:t>
            </a:r>
            <a:r>
              <a:rPr lang="en-US" dirty="0" smtClean="0"/>
              <a:t> as a pioneering work of modernity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/>
              <a:t>Germany in the late C18 was hardly modern 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story is filled with </a:t>
            </a:r>
            <a:r>
              <a:rPr lang="en-US" dirty="0" smtClean="0"/>
              <a:t>pre-modern </a:t>
            </a:r>
            <a:r>
              <a:rPr lang="en-US" dirty="0"/>
              <a:t>materials: folklore, magic, </a:t>
            </a:r>
            <a:r>
              <a:rPr lang="en-US" dirty="0" smtClean="0"/>
              <a:t>superstition</a:t>
            </a:r>
            <a:r>
              <a:rPr lang="en-GB" dirty="0" smtClean="0"/>
              <a:t>, witchcraft</a:t>
            </a:r>
          </a:p>
          <a:p>
            <a:r>
              <a:rPr lang="en-GB" dirty="0" smtClean="0"/>
              <a:t>The play’s archaism goes beyond its content to encompass its form – it can feel deliberately old-fashioned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952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claims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922" y="1600200"/>
            <a:ext cx="8029877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Culture </a:t>
            </a:r>
            <a:r>
              <a:rPr lang="en-US" i="1" dirty="0"/>
              <a:t>precedes</a:t>
            </a:r>
            <a:r>
              <a:rPr lang="en-US" dirty="0"/>
              <a:t> politics (Antonio Gramsci</a:t>
            </a:r>
            <a:r>
              <a:rPr lang="en-US" dirty="0" smtClean="0"/>
              <a:t>)</a:t>
            </a:r>
          </a:p>
          <a:p>
            <a:r>
              <a:rPr lang="en-US" dirty="0"/>
              <a:t>Culture isn’t unitary: there are at least three kinds of socio-cultural formation – </a:t>
            </a:r>
            <a:r>
              <a:rPr lang="en-US" i="1" dirty="0"/>
              <a:t>dominant, residual, emergent </a:t>
            </a:r>
            <a:r>
              <a:rPr lang="en-US" dirty="0"/>
              <a:t>(Raymond Williams</a:t>
            </a:r>
            <a:r>
              <a:rPr lang="en-US" dirty="0" smtClean="0"/>
              <a:t>)</a:t>
            </a:r>
          </a:p>
          <a:p>
            <a:r>
              <a:rPr lang="en-US" dirty="0" smtClean="0"/>
              <a:t>Uneven and combined development of modern literary form: the ‘</a:t>
            </a:r>
            <a:r>
              <a:rPr lang="en-US" dirty="0"/>
              <a:t>amalgam of archaic with more contemporary forms’ </a:t>
            </a:r>
            <a:r>
              <a:rPr lang="en-US" dirty="0" smtClean="0"/>
              <a:t>that is the hallmark of belated and irregularly developing societies</a:t>
            </a:r>
          </a:p>
        </p:txBody>
      </p:sp>
    </p:spTree>
    <p:extLst>
      <p:ext uri="{BB962C8B-B14F-4D97-AF65-F5344CB8AC3E}">
        <p14:creationId xmlns:p14="http://schemas.microsoft.com/office/powerpoint/2010/main" val="1262839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unevenness of </a:t>
            </a:r>
            <a:r>
              <a:rPr lang="en-US" sz="4000" i="1" dirty="0" smtClean="0"/>
              <a:t>Faust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870" y="1600200"/>
            <a:ext cx="7591929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“</a:t>
            </a:r>
            <a:r>
              <a:rPr lang="en-US" dirty="0" smtClean="0"/>
              <a:t>[It </a:t>
            </a:r>
            <a:r>
              <a:rPr lang="en-US" dirty="0"/>
              <a:t>is] a project which … turned out to be something less than unitary in its conception or homogeneous in its execution.”</a:t>
            </a:r>
            <a:r>
              <a:rPr lang="en-GB" dirty="0"/>
              <a:t> </a:t>
            </a:r>
            <a:r>
              <a:rPr lang="en-GB" dirty="0" smtClean="0"/>
              <a:t>(David Luke, translator)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709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‘Deutschland, </a:t>
            </a:r>
            <a:r>
              <a:rPr lang="en-US" sz="4000" dirty="0" err="1" smtClean="0"/>
              <a:t>wo</a:t>
            </a:r>
            <a:r>
              <a:rPr lang="en-US" sz="4000" dirty="0" smtClean="0"/>
              <a:t> </a:t>
            </a:r>
            <a:r>
              <a:rPr lang="en-US" sz="4000" dirty="0" err="1" smtClean="0"/>
              <a:t>bist</a:t>
            </a:r>
            <a:r>
              <a:rPr lang="en-US" sz="4000" dirty="0" smtClean="0"/>
              <a:t> du?’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Holy-Roman-Empire-178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015" y="1600200"/>
            <a:ext cx="6185889" cy="504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15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‘Germany’ in 1789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Regional particularism, lack of national identity</a:t>
            </a:r>
          </a:p>
          <a:p>
            <a:r>
              <a:rPr lang="en-US" dirty="0" smtClean="0"/>
              <a:t>Growth of middle classes and intelligentsia</a:t>
            </a:r>
          </a:p>
          <a:p>
            <a:r>
              <a:rPr lang="en-US" dirty="0" smtClean="0"/>
              <a:t>Development of the Enlightenment project</a:t>
            </a:r>
          </a:p>
          <a:p>
            <a:r>
              <a:rPr lang="en-US" dirty="0" smtClean="0"/>
              <a:t>C18 deference to French neoclassical models of reason, replaced by </a:t>
            </a:r>
            <a:r>
              <a:rPr lang="en-US" i="1" dirty="0" err="1" smtClean="0"/>
              <a:t>Stürm</a:t>
            </a:r>
            <a:r>
              <a:rPr lang="en-US" i="1" dirty="0" smtClean="0"/>
              <a:t> und </a:t>
            </a:r>
            <a:r>
              <a:rPr lang="en-US" i="1" dirty="0" err="1" smtClean="0"/>
              <a:t>Drang</a:t>
            </a:r>
            <a:r>
              <a:rPr lang="en-US" i="1" dirty="0" smtClean="0"/>
              <a:t> </a:t>
            </a:r>
            <a:r>
              <a:rPr lang="en-US" dirty="0" smtClean="0"/>
              <a:t>movement (‘storm and stress’) – proto-Romanticism, adoption of Shakespeare as model (cf. Johann Gottfried Herder’s philosophy of cultural nationalism based in language) </a:t>
            </a:r>
          </a:p>
          <a:p>
            <a:r>
              <a:rPr lang="en-US" dirty="0" smtClean="0"/>
              <a:t>Focus of debate: Should Germany modernize politically (as in France), or economically (as in Britain), or both, or neither – should it take its own path?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040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5535"/>
            <a:ext cx="8229600" cy="1765103"/>
          </a:xfrm>
        </p:spPr>
        <p:txBody>
          <a:bodyPr>
            <a:normAutofit/>
          </a:bodyPr>
          <a:lstStyle/>
          <a:p>
            <a:r>
              <a:rPr lang="en-US" sz="3600" i="1" dirty="0" smtClean="0"/>
              <a:t/>
            </a:r>
            <a:br>
              <a:rPr lang="en-US" sz="3600" i="1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128" y="1321065"/>
            <a:ext cx="8073672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 smtClean="0"/>
              <a:t>				“Das Drama </a:t>
            </a:r>
            <a:r>
              <a:rPr lang="de-DE" dirty="0"/>
              <a:t>der </a:t>
            </a:r>
            <a:r>
              <a:rPr lang="de-DE" dirty="0" smtClean="0"/>
              <a:t>Deutschen”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				“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drama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Germans”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							</a:t>
            </a:r>
            <a:r>
              <a:rPr lang="de-DE" dirty="0" err="1" smtClean="0"/>
              <a:t>and</a:t>
            </a:r>
            <a:r>
              <a:rPr lang="de-DE" dirty="0" smtClean="0"/>
              <a:t>/</a:t>
            </a:r>
            <a:r>
              <a:rPr lang="de-DE" dirty="0" err="1" smtClean="0"/>
              <a:t>or</a:t>
            </a:r>
            <a:r>
              <a:rPr lang="de-DE" dirty="0" smtClean="0"/>
              <a:t> ...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- “An </a:t>
            </a:r>
            <a:r>
              <a:rPr lang="de-DE" i="1" dirty="0" err="1" smtClean="0"/>
              <a:t>Iliad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modern </a:t>
            </a:r>
            <a:r>
              <a:rPr lang="de-DE" dirty="0" err="1" smtClean="0"/>
              <a:t>life</a:t>
            </a:r>
            <a:r>
              <a:rPr lang="de-DE" dirty="0" smtClean="0"/>
              <a:t>“ (Pushkin)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- </a:t>
            </a:r>
            <a:r>
              <a:rPr lang="de-DE" dirty="0"/>
              <a:t>A</a:t>
            </a:r>
            <a:r>
              <a:rPr lang="de-DE" dirty="0" smtClean="0"/>
              <a:t> </a:t>
            </a:r>
            <a:r>
              <a:rPr lang="de-DE" dirty="0" err="1" smtClean="0"/>
              <a:t>drama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/>
              <a:t> </a:t>
            </a:r>
            <a:r>
              <a:rPr lang="de-DE" dirty="0" smtClean="0"/>
              <a:t>“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,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end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C18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C19, a </a:t>
            </a:r>
            <a:r>
              <a:rPr lang="de-DE" dirty="0" err="1" smtClean="0"/>
              <a:t>distinctively</a:t>
            </a:r>
            <a:r>
              <a:rPr lang="de-DE" dirty="0" smtClean="0"/>
              <a:t> modern </a:t>
            </a:r>
            <a:r>
              <a:rPr lang="de-DE" dirty="0" err="1" smtClean="0"/>
              <a:t>world</a:t>
            </a:r>
            <a:r>
              <a:rPr lang="de-DE" dirty="0" smtClean="0"/>
              <a:t>-system </a:t>
            </a:r>
            <a:r>
              <a:rPr lang="de-DE" dirty="0" err="1" smtClean="0"/>
              <a:t>comes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being</a:t>
            </a:r>
            <a:r>
              <a:rPr lang="de-DE" dirty="0" smtClean="0"/>
              <a:t>” (Berman)</a:t>
            </a:r>
          </a:p>
        </p:txBody>
      </p:sp>
    </p:spTree>
    <p:extLst>
      <p:ext uri="{BB962C8B-B14F-4D97-AF65-F5344CB8AC3E}">
        <p14:creationId xmlns:p14="http://schemas.microsoft.com/office/powerpoint/2010/main" val="2664431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 smtClean="0"/>
              <a:t>Five features of modernity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4713" y="1600200"/>
            <a:ext cx="7487787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 break with the past</a:t>
            </a:r>
          </a:p>
          <a:p>
            <a:r>
              <a:rPr lang="en-US" dirty="0" smtClean="0"/>
              <a:t>Time is always ‘out of joint’</a:t>
            </a:r>
          </a:p>
          <a:p>
            <a:r>
              <a:rPr lang="en-US" dirty="0" smtClean="0"/>
              <a:t>Space-time compression</a:t>
            </a:r>
          </a:p>
          <a:p>
            <a:r>
              <a:rPr lang="en-US" dirty="0" smtClean="0"/>
              <a:t>The rise of the ‘everyday’</a:t>
            </a:r>
          </a:p>
          <a:p>
            <a:r>
              <a:rPr lang="en-US" dirty="0" smtClean="0"/>
              <a:t>An experience of fragmentation, displacement and dispersal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726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</a:t>
            </a:r>
            <a:r>
              <a:rPr lang="en-GB" dirty="0" smtClean="0"/>
              <a:t>odernity </a:t>
            </a:r>
            <a:r>
              <a:rPr lang="en-GB" dirty="0"/>
              <a:t>‘invents’ tradition as its </a:t>
            </a:r>
            <a:r>
              <a:rPr lang="en-GB" dirty="0" smtClean="0"/>
              <a:t>antagonist</a:t>
            </a:r>
            <a:endParaRPr lang="en-GB" dirty="0"/>
          </a:p>
          <a:p>
            <a:r>
              <a:rPr lang="en-GB" dirty="0" smtClean="0"/>
              <a:t>Faust </a:t>
            </a:r>
            <a:r>
              <a:rPr lang="en-GB" dirty="0"/>
              <a:t>as modern subject rejecting traditional ways of learning; embracing instead a quest for </a:t>
            </a:r>
            <a:r>
              <a:rPr lang="en-GB" i="1" dirty="0"/>
              <a:t>experience</a:t>
            </a:r>
            <a:r>
              <a:rPr lang="en-GB" dirty="0"/>
              <a:t> as the ground of true </a:t>
            </a:r>
            <a:r>
              <a:rPr lang="en-GB" dirty="0" smtClean="0"/>
              <a:t>knowledge</a:t>
            </a:r>
            <a:endParaRPr lang="en-GB" dirty="0"/>
          </a:p>
          <a:p>
            <a:r>
              <a:rPr lang="en-GB" dirty="0"/>
              <a:t>B</a:t>
            </a:r>
            <a:r>
              <a:rPr lang="en-GB" dirty="0" smtClean="0"/>
              <a:t>ut also: Mephistopheles </a:t>
            </a:r>
            <a:r>
              <a:rPr lang="en-GB" dirty="0"/>
              <a:t>as ‘ironic’ spirit of modernity, questioning the basis of established values and pursuing an agenda of negation and destruction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784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Science vs. magic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20745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FIRST YOUNG LADY (of an old woman in Scene 5)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public I steer clear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Of her; she’s an old witch with second sight.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It’s true that on St Andrew’s night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She caused my future sweetheart to appear.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(876-879)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32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Out of the mist and murk you rise, who so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Besiege me, and with magic breath restore,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Stirring my soul, lost youth to me once more.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(‘Dedication,’ 6-8)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DIRECTOR. Only the poet’s magic so holds sway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Over them all: make it, my friend, today!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(57-58)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094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Johann Wolfgang von </a:t>
            </a:r>
            <a:r>
              <a:rPr lang="en-US" sz="3200" dirty="0" smtClean="0"/>
              <a:t>Goethe </a:t>
            </a:r>
            <a:br>
              <a:rPr lang="en-US" sz="3200" dirty="0" smtClean="0"/>
            </a:br>
            <a:r>
              <a:rPr lang="en-US" sz="3200" dirty="0" smtClean="0"/>
              <a:t>(born Frankfurt, 1749 – died Weimar, 1832)</a:t>
            </a:r>
            <a:endParaRPr lang="en-US" sz="3200" dirty="0"/>
          </a:p>
        </p:txBody>
      </p:sp>
      <p:pic>
        <p:nvPicPr>
          <p:cNvPr id="4" name="Content Placeholder 3" descr="_Goethe_by_Steiler,_Karl_Joseph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341" r="-63341"/>
          <a:stretch>
            <a:fillRect/>
          </a:stretch>
        </p:blipFill>
        <p:spPr>
          <a:xfrm>
            <a:off x="-2019300" y="1600200"/>
            <a:ext cx="8229600" cy="4525963"/>
          </a:xfrm>
        </p:spPr>
      </p:pic>
      <p:pic>
        <p:nvPicPr>
          <p:cNvPr id="5" name="Picture 4" descr="goethe_johann_wolfgang-1221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105" y="2000250"/>
            <a:ext cx="4910935" cy="38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24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i="1" dirty="0" err="1"/>
              <a:t>Walpurgisnacht</a:t>
            </a:r>
            <a:endParaRPr lang="en-US" sz="3600" i="1" dirty="0"/>
          </a:p>
        </p:txBody>
      </p:sp>
      <p:pic>
        <p:nvPicPr>
          <p:cNvPr id="4" name="Content Placeholder 3" descr="Falero-Vision of Faust2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631" b="-2631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45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‘magic’ look like in modernity?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/>
              <a:t>The miraculous advances heralded by new technologies (steam engine, </a:t>
            </a:r>
            <a:r>
              <a:rPr lang="en-US" dirty="0"/>
              <a:t>spinning </a:t>
            </a:r>
            <a:r>
              <a:rPr lang="en-US" dirty="0" smtClean="0"/>
              <a:t>jenny, power loom)</a:t>
            </a:r>
          </a:p>
          <a:p>
            <a:r>
              <a:rPr lang="en-US" dirty="0" smtClean="0"/>
              <a:t>The sudden appearance of wealth in a community, through no apparent cause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91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Disjointed time/</a:t>
            </a:r>
            <a:br>
              <a:rPr lang="en-US" dirty="0" smtClean="0"/>
            </a:br>
            <a:r>
              <a:rPr lang="en-US" dirty="0" smtClean="0"/>
              <a:t>time-space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time of creative enterprise vs. the time of community-based ritual (religion, gender roles, economic production in service of the status quo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/>
              <a:t>the play’s own disjointed time sequences, with gaps, reversions, sudden </a:t>
            </a:r>
            <a:r>
              <a:rPr lang="en-GB" dirty="0" smtClean="0"/>
              <a:t>transitions</a:t>
            </a:r>
          </a:p>
          <a:p>
            <a:r>
              <a:rPr lang="en-GB" dirty="0"/>
              <a:t>r</a:t>
            </a:r>
            <a:r>
              <a:rPr lang="en-GB" dirty="0" smtClean="0"/>
              <a:t>apid </a:t>
            </a:r>
            <a:r>
              <a:rPr lang="en-GB" dirty="0" smtClean="0"/>
              <a:t>succession of scenes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581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Rise of the everyday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It </a:t>
            </a:r>
            <a:r>
              <a:rPr lang="en-GB" dirty="0"/>
              <a:t>is only through the habit of everyday life that we come to think it perfectly plain and commonplace that a social relation should take on the form of a thing, so that the relation of persons in their work appears in the form of a mutual relation between things, and between things and persons</a:t>
            </a:r>
            <a:r>
              <a:rPr lang="en-GB" dirty="0" smtClean="0"/>
              <a:t>. </a:t>
            </a:r>
            <a:r>
              <a:rPr lang="en-GB" dirty="0"/>
              <a:t>(Marx, </a:t>
            </a:r>
            <a:r>
              <a:rPr lang="en-US" i="1" dirty="0"/>
              <a:t>A Contribution to the Critique of Political Economy</a:t>
            </a:r>
            <a:r>
              <a:rPr lang="en-US" dirty="0" smtClean="0"/>
              <a:t>)</a:t>
            </a:r>
            <a:r>
              <a:rPr lang="en-US" dirty="0"/>
              <a:t> 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6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Fragmentation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… let your piece be all in pieces too!</a:t>
            </a:r>
          </a:p>
          <a:p>
            <a:pPr marL="0" indent="0">
              <a:buNone/>
            </a:pPr>
            <a:r>
              <a:rPr lang="en-GB" dirty="0"/>
              <a:t>You’ll not go wrong if you compose a stew:</a:t>
            </a:r>
          </a:p>
          <a:p>
            <a:pPr marL="0" indent="0">
              <a:buNone/>
            </a:pPr>
            <a:r>
              <a:rPr lang="en-GB" dirty="0"/>
              <a:t>It’s quick to make and easy to present.</a:t>
            </a:r>
          </a:p>
          <a:p>
            <a:pPr marL="0" indent="0">
              <a:buNone/>
            </a:pPr>
            <a:r>
              <a:rPr lang="en-GB" dirty="0"/>
              <a:t>Why offer them a whole? They’ll just fragment</a:t>
            </a:r>
          </a:p>
          <a:p>
            <a:pPr marL="0" indent="0">
              <a:buNone/>
            </a:pPr>
            <a:r>
              <a:rPr lang="en-GB" dirty="0"/>
              <a:t>It anyway, the public always do. (2: 99-103)</a:t>
            </a:r>
          </a:p>
          <a:p>
            <a:pPr marL="0" indent="0">
              <a:buNone/>
            </a:pPr>
            <a:r>
              <a:rPr lang="en-GB" dirty="0"/>
              <a:t> </a:t>
            </a:r>
            <a:r>
              <a:rPr lang="en-US" dirty="0"/>
              <a:t> 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973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4662" y="1600200"/>
            <a:ext cx="6412138" cy="4525963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Faust</a:t>
            </a:r>
            <a:r>
              <a:rPr lang="en-US" dirty="0"/>
              <a:t> Part I</a:t>
            </a:r>
            <a:br>
              <a:rPr lang="en-US" dirty="0"/>
            </a:br>
            <a:r>
              <a:rPr lang="en-US" dirty="0"/>
              <a:t>(1808; written c. </a:t>
            </a:r>
            <a:r>
              <a:rPr lang="en-US" dirty="0" smtClean="0"/>
              <a:t>1770-</a:t>
            </a:r>
            <a:r>
              <a:rPr lang="en-US" dirty="0"/>
              <a:t>1806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i="1" dirty="0"/>
              <a:t>Faust</a:t>
            </a:r>
            <a:r>
              <a:rPr lang="en-US" dirty="0"/>
              <a:t> Part II</a:t>
            </a:r>
            <a:br>
              <a:rPr lang="en-US" dirty="0"/>
            </a:br>
            <a:r>
              <a:rPr lang="en-US" dirty="0"/>
              <a:t>(1832; written </a:t>
            </a:r>
            <a:r>
              <a:rPr lang="en-US" dirty="0" smtClean="0"/>
              <a:t>mainly during the 1820s, Goethe’s </a:t>
            </a:r>
            <a:r>
              <a:rPr lang="en-US" dirty="0"/>
              <a:t>final years)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85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still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>
          <a:xfrm>
            <a:off x="457200" y="1171575"/>
            <a:ext cx="8229600" cy="45259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ouis XVI guillotin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450" r="-18450"/>
          <a:stretch>
            <a:fillRect/>
          </a:stretch>
        </p:blipFill>
        <p:spPr>
          <a:xfrm>
            <a:off x="457200" y="949325"/>
            <a:ext cx="8229600" cy="45259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FAUST. Save her! Or woe betide you! …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MEPHISTOPHELES. Save her! – Who was it who ruined her? I or you?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(Scene 26)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025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Henry Fuseli, </a:t>
            </a:r>
            <a:r>
              <a:rPr lang="en-US" sz="3600" i="1" dirty="0" smtClean="0"/>
              <a:t>The Nightmare</a:t>
            </a:r>
            <a:endParaRPr lang="en-US" sz="3600" i="1" dirty="0"/>
          </a:p>
        </p:txBody>
      </p:sp>
      <p:pic>
        <p:nvPicPr>
          <p:cNvPr id="4" name="Content Placeholder 3" descr="Fuseli-Nightma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3755" r="-23755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dirty="0" smtClean="0"/>
              <a:t>Why </a:t>
            </a:r>
            <a:r>
              <a:rPr lang="en-US" i="1" dirty="0" smtClean="0"/>
              <a:t>Faust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29" y="1600200"/>
            <a:ext cx="7786878" cy="452596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WAGNER</a:t>
            </a:r>
            <a:r>
              <a:rPr lang="en-US" sz="2800" dirty="0"/>
              <a:t>. Excuse me, but it’s very pleasant</a:t>
            </a:r>
            <a:endParaRPr lang="en-GB" sz="2800" dirty="0"/>
          </a:p>
          <a:p>
            <a:pPr marL="0" indent="0">
              <a:buNone/>
            </a:pPr>
            <a:r>
              <a:rPr lang="en-US" sz="2800" dirty="0"/>
              <a:t>Studying epochs other than the present</a:t>
            </a:r>
            <a:endParaRPr lang="en-GB" sz="2800" dirty="0"/>
          </a:p>
          <a:p>
            <a:pPr marL="0" indent="0">
              <a:buNone/>
            </a:pPr>
            <a:r>
              <a:rPr lang="en-US" sz="2800" dirty="0"/>
              <a:t>Entering their spirit, reading what they say</a:t>
            </a:r>
            <a:endParaRPr lang="en-GB" sz="2800" dirty="0"/>
          </a:p>
          <a:p>
            <a:pPr marL="0" indent="0">
              <a:buNone/>
            </a:pPr>
            <a:r>
              <a:rPr lang="en-US" sz="2800" dirty="0"/>
              <a:t>And seeing how much wiser we have grown today.</a:t>
            </a:r>
            <a:endParaRPr lang="en-GB" sz="2800" dirty="0"/>
          </a:p>
          <a:p>
            <a:pPr marL="0" indent="0">
              <a:buNone/>
            </a:pPr>
            <a:r>
              <a:rPr lang="en-US" sz="2800" dirty="0"/>
              <a:t>(570-574)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711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Francisco Goya, </a:t>
            </a:r>
            <a:r>
              <a:rPr lang="en-US" i="1" dirty="0" smtClean="0"/>
              <a:t>The Sleep of Reason Begets Monsters</a:t>
            </a:r>
            <a:endParaRPr lang="en-US" i="1" dirty="0"/>
          </a:p>
        </p:txBody>
      </p:sp>
      <p:pic>
        <p:nvPicPr>
          <p:cNvPr id="4" name="Content Placeholder 3" descr="caprichos_plate43_70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5074" r="-85074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5297754cf33b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652" r="-65652"/>
          <a:stretch>
            <a:fillRect/>
          </a:stretch>
        </p:blipFill>
        <p:spPr>
          <a:xfrm>
            <a:off x="-1133475" y="274638"/>
            <a:ext cx="11552036" cy="6353175"/>
          </a:xfrm>
        </p:spPr>
      </p:pic>
    </p:spTree>
    <p:extLst>
      <p:ext uri="{BB962C8B-B14F-4D97-AF65-F5344CB8AC3E}">
        <p14:creationId xmlns:p14="http://schemas.microsoft.com/office/powerpoint/2010/main" val="228464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045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							</a:t>
            </a:r>
            <a:r>
              <a:rPr lang="en-US" sz="2800" dirty="0" smtClean="0"/>
              <a:t>There was a time</a:t>
            </a:r>
          </a:p>
          <a:p>
            <a:pPr marL="0" indent="0">
              <a:buNone/>
            </a:pPr>
            <a:r>
              <a:rPr lang="en-US" sz="2800" dirty="0" smtClean="0"/>
              <a:t>Of quiet, solemn </a:t>
            </a:r>
            <a:r>
              <a:rPr lang="en-US" sz="2800" dirty="0" err="1" smtClean="0"/>
              <a:t>sabbaths</a:t>
            </a:r>
            <a:r>
              <a:rPr lang="en-US" sz="2800" dirty="0" smtClean="0"/>
              <a:t> when heaven’s kiss would fill</a:t>
            </a:r>
          </a:p>
          <a:p>
            <a:pPr marL="0" indent="0">
              <a:buNone/>
            </a:pPr>
            <a:r>
              <a:rPr lang="en-US" sz="2800" dirty="0" smtClean="0"/>
              <a:t>Me with its love’s descent, when a bell’s chime</a:t>
            </a:r>
          </a:p>
          <a:p>
            <a:pPr marL="0" indent="0">
              <a:buNone/>
            </a:pPr>
            <a:r>
              <a:rPr lang="en-US" sz="2800" dirty="0" smtClean="0"/>
              <a:t>Was deep mysterious music </a:t>
            </a:r>
            <a:r>
              <a:rPr lang="mr-IN" sz="2800" dirty="0" smtClean="0"/>
              <a:t>…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						As I recall</a:t>
            </a:r>
          </a:p>
          <a:p>
            <a:pPr marL="0" indent="0">
              <a:buNone/>
            </a:pPr>
            <a:r>
              <a:rPr lang="en-US" sz="2800" dirty="0" smtClean="0"/>
              <a:t>That childhood, I am moved, my hand is stayed,</a:t>
            </a:r>
          </a:p>
          <a:p>
            <a:pPr marL="0" indent="0">
              <a:buNone/>
            </a:pPr>
            <a:r>
              <a:rPr lang="en-US" sz="2800" dirty="0" smtClean="0"/>
              <a:t>I cannot take this last and gravest step of all.</a:t>
            </a:r>
          </a:p>
          <a:p>
            <a:pPr marL="0" indent="0">
              <a:buNone/>
            </a:pPr>
            <a:r>
              <a:rPr lang="en-US" sz="2800" dirty="0" smtClean="0"/>
              <a:t>(ll. 770-782)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6647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interior_goethe_faust_marguerite_in_churc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201" r="-60201"/>
          <a:stretch>
            <a:fillRect/>
          </a:stretch>
        </p:blipFill>
        <p:spPr>
          <a:xfrm>
            <a:off x="-427591" y="650876"/>
            <a:ext cx="9955766" cy="5475288"/>
          </a:xfrm>
        </p:spPr>
      </p:pic>
    </p:spTree>
    <p:extLst>
      <p:ext uri="{BB962C8B-B14F-4D97-AF65-F5344CB8AC3E}">
        <p14:creationId xmlns:p14="http://schemas.microsoft.com/office/powerpoint/2010/main" val="47822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7450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THE EVIL SPIRIT. How different things were for you, Gretchen,</a:t>
            </a:r>
          </a:p>
          <a:p>
            <a:pPr marL="0" indent="0">
              <a:buNone/>
            </a:pPr>
            <a:r>
              <a:rPr lang="en-US" sz="2800" dirty="0" smtClean="0"/>
              <a:t>When you were still all innocence,</a:t>
            </a:r>
          </a:p>
          <a:p>
            <a:pPr marL="0" indent="0">
              <a:buNone/>
            </a:pPr>
            <a:r>
              <a:rPr lang="en-US" sz="2800" dirty="0" smtClean="0"/>
              <a:t>Approaching that altar </a:t>
            </a:r>
            <a:r>
              <a:rPr lang="mr-IN" sz="2800" dirty="0" smtClean="0"/>
              <a:t>…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What are you thinking?</a:t>
            </a:r>
            <a:br>
              <a:rPr lang="en-US" sz="2800" dirty="0" smtClean="0"/>
            </a:br>
            <a:r>
              <a:rPr lang="en-US" sz="2800" dirty="0" smtClean="0"/>
              <a:t>What misdeed burdens your heart now?</a:t>
            </a:r>
          </a:p>
          <a:p>
            <a:pPr marL="0" indent="0">
              <a:buNone/>
            </a:pPr>
            <a:r>
              <a:rPr lang="en-US" sz="2800" dirty="0" smtClean="0"/>
              <a:t>GRETCHEN. Oh God! Oh God!</a:t>
            </a:r>
          </a:p>
          <a:p>
            <a:pPr marL="0" indent="0">
              <a:buNone/>
            </a:pPr>
            <a:r>
              <a:rPr lang="en-US" sz="2800" dirty="0" smtClean="0"/>
              <a:t>If I could get rid of these thoughts</a:t>
            </a:r>
          </a:p>
          <a:p>
            <a:pPr marL="0" indent="0">
              <a:buNone/>
            </a:pPr>
            <a:r>
              <a:rPr lang="en-US" sz="2800" dirty="0" smtClean="0"/>
              <a:t>That move across me and through me,</a:t>
            </a:r>
          </a:p>
          <a:p>
            <a:pPr marL="0" indent="0">
              <a:buNone/>
            </a:pPr>
            <a:r>
              <a:rPr lang="en-US" sz="2800" dirty="0" smtClean="0"/>
              <a:t>Against my will!</a:t>
            </a:r>
          </a:p>
          <a:p>
            <a:pPr marL="0" indent="0">
              <a:buNone/>
            </a:pPr>
            <a:r>
              <a:rPr lang="en-US" sz="2800" dirty="0" smtClean="0"/>
              <a:t>(ll. 3776-3797)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296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dual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Political (the French Revolution of 1789, the Haitian Revolution of 1792-1804)</a:t>
            </a:r>
          </a:p>
          <a:p>
            <a:r>
              <a:rPr lang="en-US" dirty="0" smtClean="0"/>
              <a:t>Economic (the Industrial Revolution originating in Britain during the C18)</a:t>
            </a:r>
          </a:p>
          <a:p>
            <a:pPr marL="0" indent="0">
              <a:buNone/>
            </a:pPr>
            <a:r>
              <a:rPr lang="en-US" dirty="0" smtClean="0"/>
              <a:t>… plus</a:t>
            </a:r>
          </a:p>
          <a:p>
            <a:r>
              <a:rPr lang="en-US" dirty="0" smtClean="0"/>
              <a:t>Intellectual (the ‘Enlightenment’)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917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906" y="1600200"/>
            <a:ext cx="7883894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“The dual revolution was to make European expansion irresistible, though it was also to provide the non-European world with the conditions and the equipment for its eventual counter-attack” (</a:t>
            </a:r>
            <a:r>
              <a:rPr lang="en-US" dirty="0" err="1" smtClean="0"/>
              <a:t>Hobsbawm</a:t>
            </a:r>
            <a:r>
              <a:rPr lang="en-US" dirty="0" smtClean="0"/>
              <a:t>, </a:t>
            </a:r>
            <a:r>
              <a:rPr lang="en-US" i="1" dirty="0" smtClean="0"/>
              <a:t>The Age of Revolution, 1789-1848 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84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873</Words>
  <Application>Microsoft Macintosh PowerPoint</Application>
  <PresentationFormat>On-screen Show (4:3)</PresentationFormat>
  <Paragraphs>110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Goethe, Faust Part I</vt:lpstr>
      <vt:lpstr>Johann Wolfgang von Goethe  (born Frankfurt, 1749 – died Weimar, 1832)</vt:lpstr>
      <vt:lpstr> Why Faust?</vt:lpstr>
      <vt:lpstr>PowerPoint Presentation</vt:lpstr>
      <vt:lpstr>PowerPoint Presentation</vt:lpstr>
      <vt:lpstr>PowerPoint Presentation</vt:lpstr>
      <vt:lpstr>PowerPoint Presentation</vt:lpstr>
      <vt:lpstr> The dual revolution</vt:lpstr>
      <vt:lpstr>PowerPoint Presentation</vt:lpstr>
      <vt:lpstr> Problems in reading Faust as a pioneering work of modernity </vt:lpstr>
      <vt:lpstr>Some claims</vt:lpstr>
      <vt:lpstr>The unevenness of Faust</vt:lpstr>
      <vt:lpstr>‘Deutschland, wo bist du?’</vt:lpstr>
      <vt:lpstr>‘Germany’ in 1789</vt:lpstr>
      <vt:lpstr> </vt:lpstr>
      <vt:lpstr>  Five features of modernity</vt:lpstr>
      <vt:lpstr>PowerPoint Presentation</vt:lpstr>
      <vt:lpstr>Science vs. magic</vt:lpstr>
      <vt:lpstr>PowerPoint Presentation</vt:lpstr>
      <vt:lpstr>Walpurgisnacht</vt:lpstr>
      <vt:lpstr>What does ‘magic’ look like in modernity?</vt:lpstr>
      <vt:lpstr>Disjointed time/ time-space compression</vt:lpstr>
      <vt:lpstr>Rise of the everyday</vt:lpstr>
      <vt:lpstr>Fragmentation </vt:lpstr>
      <vt:lpstr>PowerPoint Presentation</vt:lpstr>
      <vt:lpstr>PowerPoint Presentation</vt:lpstr>
      <vt:lpstr>PowerPoint Presentation</vt:lpstr>
      <vt:lpstr>PowerPoint Presentation</vt:lpstr>
      <vt:lpstr>Henry Fuseli, The Nightmare</vt:lpstr>
      <vt:lpstr>Francisco Goya, The Sleep of Reason Begets Monsters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Johann Wolfgang von Goethe, Faust Part I (1808)</dc:title>
  <dc:creator>Nick Lawrence</dc:creator>
  <cp:lastModifiedBy>nick lawrence</cp:lastModifiedBy>
  <cp:revision>40</cp:revision>
  <dcterms:created xsi:type="dcterms:W3CDTF">2011-10-10T02:41:15Z</dcterms:created>
  <dcterms:modified xsi:type="dcterms:W3CDTF">2018-10-09T20:05:17Z</dcterms:modified>
</cp:coreProperties>
</file>