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sldIdLst>
    <p:sldId id="256" r:id="rId2"/>
    <p:sldId id="284" r:id="rId3"/>
    <p:sldId id="265" r:id="rId4"/>
    <p:sldId id="280" r:id="rId5"/>
    <p:sldId id="281" r:id="rId6"/>
    <p:sldId id="257" r:id="rId7"/>
    <p:sldId id="283" r:id="rId8"/>
    <p:sldId id="285" r:id="rId9"/>
    <p:sldId id="279" r:id="rId10"/>
    <p:sldId id="287" r:id="rId11"/>
    <p:sldId id="273" r:id="rId12"/>
    <p:sldId id="271" r:id="rId13"/>
    <p:sldId id="288" r:id="rId14"/>
    <p:sldId id="289" r:id="rId15"/>
    <p:sldId id="290" r:id="rId16"/>
    <p:sldId id="259" r:id="rId17"/>
    <p:sldId id="282" r:id="rId18"/>
    <p:sldId id="272" r:id="rId19"/>
    <p:sldId id="276"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6" autoAdjust="0"/>
    <p:restoredTop sz="94660"/>
  </p:normalViewPr>
  <p:slideViewPr>
    <p:cSldViewPr>
      <p:cViewPr>
        <p:scale>
          <a:sx n="100" d="100"/>
          <a:sy n="100" d="100"/>
        </p:scale>
        <p:origin x="-240" y="6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9CA119-FFE6-404F-9C62-220C2953EF25}" type="datetimeFigureOut">
              <a:rPr lang="en-GB" smtClean="0"/>
              <a:t>29/10/19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B9C13E-48F6-4DFA-9100-E375C1065C96}" type="slidenum">
              <a:rPr lang="en-GB" smtClean="0"/>
              <a:t>‹#›</a:t>
            </a:fld>
            <a:endParaRPr lang="en-GB"/>
          </a:p>
        </p:txBody>
      </p:sp>
    </p:spTree>
    <p:extLst>
      <p:ext uri="{BB962C8B-B14F-4D97-AF65-F5344CB8AC3E}">
        <p14:creationId xmlns:p14="http://schemas.microsoft.com/office/powerpoint/2010/main" val="1042284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EE7C20-C2D6-4DC1-89EB-808CB83E6826}" type="datetime1">
              <a:rPr lang="en-GB" smtClean="0"/>
              <a:t>29/10/19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56915-F0DB-4821-A88A-00D0175143D6}"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A2079B-DE08-40A2-A43D-1BA1708D3D9F}" type="datetime1">
              <a:rPr lang="en-GB" smtClean="0"/>
              <a:t>29/10/19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F90717-8A83-437A-96AE-DA0275269144}" type="datetime1">
              <a:rPr lang="en-GB" smtClean="0"/>
              <a:t>29/10/19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0820-4A44-49A7-8F38-D8399E03B0AB}" type="datetime1">
              <a:rPr lang="en-GB" smtClean="0"/>
              <a:t>29/10/19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3D81C1-F5A0-4F76-BDD8-14BE8D73B313}" type="datetime1">
              <a:rPr lang="en-GB" smtClean="0"/>
              <a:t>29/10/19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56915-F0DB-4821-A88A-00D0175143D6}"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E9EB04-0FC6-4E61-B5F4-36B1FB555C10}" type="datetime1">
              <a:rPr lang="en-GB" smtClean="0"/>
              <a:t>29/10/19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841895-0268-4622-A7A1-12DA39A5D3AF}" type="datetime1">
              <a:rPr lang="en-GB" smtClean="0"/>
              <a:t>29/10/19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A456915-F0DB-4821-A88A-00D0175143D6}"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5837BF-20ED-44FB-8BB6-E4C54A88497D}" type="datetime1">
              <a:rPr lang="en-GB" smtClean="0"/>
              <a:t>29/10/19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BAF830-A2B7-42D2-9FD6-FC6B56D2A143}" type="datetime1">
              <a:rPr lang="en-GB" smtClean="0"/>
              <a:t>29/10/19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F39BDD-7DAA-473C-AF77-6E10F4FBDE1D}" type="datetime1">
              <a:rPr lang="en-GB" smtClean="0"/>
              <a:t>29/10/19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56915-F0DB-4821-A88A-00D0175143D6}"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BB9BB-3AFD-44A1-9F41-A13E3F525F8F}" type="datetime1">
              <a:rPr lang="en-GB" smtClean="0"/>
              <a:t>29/10/19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56915-F0DB-4821-A88A-00D0175143D6}"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CBF08F7-0956-4081-BD5D-1D1B5AF03B88}" type="datetime1">
              <a:rPr lang="en-GB" smtClean="0"/>
              <a:t>29/10/19</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A456915-F0DB-4821-A88A-00D0175143D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valon.law.yale.edu/18th_century/rightsof.as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valon.law.yale.edu/18th_century/rightsof.asp"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cap="none" dirty="0" smtClean="0"/>
              <a:t>Mary Shelley’s </a:t>
            </a:r>
            <a:r>
              <a:rPr lang="en-GB" sz="4000" i="1" dirty="0" smtClean="0"/>
              <a:t>F</a:t>
            </a:r>
            <a:r>
              <a:rPr lang="en-GB" sz="4000" i="1" cap="none" dirty="0" smtClean="0"/>
              <a:t>rankenstein</a:t>
            </a:r>
            <a:r>
              <a:rPr lang="en-GB" sz="4000" cap="none" dirty="0" smtClean="0"/>
              <a:t>: Gender and Revolution</a:t>
            </a:r>
            <a:endParaRPr lang="en-GB" sz="4000" dirty="0"/>
          </a:p>
        </p:txBody>
      </p:sp>
      <p:sp>
        <p:nvSpPr>
          <p:cNvPr id="3" name="Subtitle 2"/>
          <p:cNvSpPr>
            <a:spLocks noGrp="1"/>
          </p:cNvSpPr>
          <p:nvPr>
            <p:ph type="subTitle" idx="1"/>
          </p:nvPr>
        </p:nvSpPr>
        <p:spPr/>
        <p:txBody>
          <a:bodyPr>
            <a:normAutofit/>
          </a:bodyPr>
          <a:lstStyle/>
          <a:p>
            <a:r>
              <a:rPr lang="en-GB" sz="1800" dirty="0" smtClean="0"/>
              <a:t>EN123 Modern World </a:t>
            </a:r>
            <a:r>
              <a:rPr lang="en-GB" sz="1800" dirty="0" smtClean="0"/>
              <a:t>Literature</a:t>
            </a:r>
            <a:endParaRPr lang="en-GB" sz="1800" dirty="0" smtClean="0"/>
          </a:p>
        </p:txBody>
      </p:sp>
    </p:spTree>
    <p:extLst>
      <p:ext uri="{BB962C8B-B14F-4D97-AF65-F5344CB8AC3E}">
        <p14:creationId xmlns:p14="http://schemas.microsoft.com/office/powerpoint/2010/main" val="38596252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Revolution</a:t>
            </a:r>
            <a:endParaRPr lang="en-US" dirty="0"/>
          </a:p>
        </p:txBody>
      </p:sp>
      <p:sp>
        <p:nvSpPr>
          <p:cNvPr id="3" name="Content Placeholder 2"/>
          <p:cNvSpPr>
            <a:spLocks noGrp="1"/>
          </p:cNvSpPr>
          <p:nvPr>
            <p:ph idx="1"/>
          </p:nvPr>
        </p:nvSpPr>
        <p:spPr/>
        <p:txBody>
          <a:bodyPr/>
          <a:lstStyle/>
          <a:p>
            <a:pPr marL="0" indent="0">
              <a:buNone/>
            </a:pPr>
            <a:r>
              <a:rPr lang="en-GB" dirty="0"/>
              <a:t>“Perhaps no event so re-energised the discourse of monstrosity as did the French Revolution of </a:t>
            </a:r>
            <a:r>
              <a:rPr lang="en-GB" dirty="0" smtClean="0"/>
              <a:t>1789-99</a:t>
            </a:r>
            <a:r>
              <a:rPr lang="en-GB" dirty="0"/>
              <a:t>. Elite opinion in Britain was at first largely unperturbed by the French events, often seeing them as a replay of Britain’s ‘Glorious Revolution’ of 1688, in which monarchs had been changed without a popular upheaval. But, by 1792, ruling-class opinion had shifted, coming over to the virulently anti-revolutionary sentiment of Edmund Burke.” (David McNally, </a:t>
            </a:r>
            <a:r>
              <a:rPr lang="en-GB" i="1" dirty="0"/>
              <a:t>Monsters of the </a:t>
            </a:r>
            <a:r>
              <a:rPr lang="en-GB" i="1" dirty="0" smtClean="0"/>
              <a:t>Market</a:t>
            </a:r>
            <a:r>
              <a:rPr lang="en-GB" dirty="0" smtClean="0"/>
              <a:t>, </a:t>
            </a:r>
            <a:r>
              <a:rPr lang="en-GB" dirty="0" smtClean="0"/>
              <a:t>Leiden</a:t>
            </a:r>
            <a:r>
              <a:rPr lang="en-GB" dirty="0"/>
              <a:t>: Brill, 2011: 77)</a:t>
            </a:r>
          </a:p>
          <a:p>
            <a:pPr marL="0" indent="0">
              <a:buNone/>
            </a:pPr>
            <a:endParaRPr lang="en-US" dirty="0"/>
          </a:p>
        </p:txBody>
      </p:sp>
      <p:sp>
        <p:nvSpPr>
          <p:cNvPr id="4" name="Slide Number Placeholder 3"/>
          <p:cNvSpPr>
            <a:spLocks noGrp="1"/>
          </p:cNvSpPr>
          <p:nvPr>
            <p:ph type="sldNum" sz="quarter" idx="12"/>
          </p:nvPr>
        </p:nvSpPr>
        <p:spPr/>
        <p:txBody>
          <a:bodyPr/>
          <a:lstStyle/>
          <a:p>
            <a:fld id="{FA456915-F0DB-4821-A88A-00D0175143D6}" type="slidenum">
              <a:rPr lang="en-GB" smtClean="0"/>
              <a:t>10</a:t>
            </a:fld>
            <a:endParaRPr lang="en-GB"/>
          </a:p>
        </p:txBody>
      </p:sp>
    </p:spTree>
    <p:extLst>
      <p:ext uri="{BB962C8B-B14F-4D97-AF65-F5344CB8AC3E}">
        <p14:creationId xmlns:p14="http://schemas.microsoft.com/office/powerpoint/2010/main" val="2548498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712296"/>
          </a:xfrm>
        </p:spPr>
        <p:txBody>
          <a:bodyPr>
            <a:normAutofit/>
          </a:bodyPr>
          <a:lstStyle/>
          <a:p>
            <a:pPr marL="0" indent="0">
              <a:buNone/>
            </a:pPr>
            <a:r>
              <a:rPr lang="en-GB" dirty="0"/>
              <a:t>“Mary Shelley picks up a way of seeing – the populace as a destructive monster – provided by Tory journalism and tries to re-think it in her own radical-liberal terms. And so in the novel the monster remains a monster – alien, frightening, violent – but is drenched with middle-class sympathy and given central space in the text to exercise the primary liberal right of free speech which he uses to appeal for the reader’s pity and understanding. The caricatured people-monster that haunts the dominant ideology is reproduced through Mary Shelley’s politics and becomes a contradictory figure, still ugly, vengeful and terrifying but now also human and intelligent and abused.</a:t>
            </a:r>
            <a:r>
              <a:rPr lang="en-GB" dirty="0" smtClean="0"/>
              <a:t>” (Paul </a:t>
            </a:r>
            <a:r>
              <a:rPr lang="en-GB" dirty="0" err="1" smtClean="0"/>
              <a:t>O’Flinn</a:t>
            </a:r>
            <a:r>
              <a:rPr lang="en-GB" dirty="0"/>
              <a:t>, “Production and Reproduction: The Case of </a:t>
            </a:r>
            <a:r>
              <a:rPr lang="en-GB" i="1" dirty="0" smtClean="0"/>
              <a:t>Frankenstein,</a:t>
            </a:r>
            <a:r>
              <a:rPr lang="en-GB" dirty="0" smtClean="0"/>
              <a:t>” </a:t>
            </a:r>
            <a:r>
              <a:rPr lang="en-GB" i="1" dirty="0"/>
              <a:t>Literature and History</a:t>
            </a:r>
            <a:r>
              <a:rPr lang="en-GB" dirty="0"/>
              <a:t> </a:t>
            </a:r>
            <a:r>
              <a:rPr lang="en-GB" dirty="0" smtClean="0"/>
              <a:t>9, 1983</a:t>
            </a:r>
            <a:r>
              <a:rPr lang="en-GB" dirty="0" smtClean="0"/>
              <a:t>)</a:t>
            </a:r>
            <a:endParaRPr lang="en-GB" dirty="0"/>
          </a:p>
          <a:p>
            <a:pPr marL="0" indent="0">
              <a:buNone/>
            </a:pPr>
            <a:r>
              <a:rPr lang="en-GB" dirty="0"/>
              <a:t> </a:t>
            </a:r>
          </a:p>
          <a:p>
            <a:pPr marL="0" indent="0">
              <a:buNone/>
            </a:pPr>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11</a:t>
            </a:fld>
            <a:endParaRPr lang="en-GB"/>
          </a:p>
        </p:txBody>
      </p:sp>
    </p:spTree>
    <p:extLst>
      <p:ext uri="{BB962C8B-B14F-4D97-AF65-F5344CB8AC3E}">
        <p14:creationId xmlns:p14="http://schemas.microsoft.com/office/powerpoint/2010/main" val="16254405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456915-F0DB-4821-A88A-00D0175143D6}" type="slidenum">
              <a:rPr lang="en-GB" smtClean="0"/>
              <a:t>12</a:t>
            </a:fld>
            <a:endParaRPr lang="en-GB"/>
          </a:p>
        </p:txBody>
      </p:sp>
      <p:sp>
        <p:nvSpPr>
          <p:cNvPr id="5" name="Title 1"/>
          <p:cNvSpPr>
            <a:spLocks noGrp="1"/>
          </p:cNvSpPr>
          <p:nvPr>
            <p:ph idx="1"/>
          </p:nvPr>
        </p:nvSpPr>
        <p:spPr>
          <a:xfrm>
            <a:off x="457200" y="908720"/>
            <a:ext cx="8229600" cy="5568280"/>
          </a:xfrm>
        </p:spPr>
        <p:txBody>
          <a:bodyPr>
            <a:normAutofit/>
          </a:bodyPr>
          <a:lstStyle/>
          <a:p>
            <a:pPr marL="0" indent="0">
              <a:buNone/>
            </a:pPr>
            <a:r>
              <a:rPr lang="en-GB" sz="2000" dirty="0"/>
              <a:t>“The actions of the uneducated seem to me typified in those of Frankenstein, that monster of many human qualities, ungifted with a soul, a knowledge of the difference between good and evil. The people rise up to life; they irritate us, they terrify us, and we become their enemies. Then in the sorrowful moment of our triumphant power, their eyes gaze on us with mute reproach. Why have we made them what they are; a powerful monster, yet without the inner means for peace and happiness?”</a:t>
            </a:r>
          </a:p>
          <a:p>
            <a:pPr marL="0" indent="0">
              <a:buNone/>
            </a:pPr>
            <a:endParaRPr lang="en-GB" sz="1000" dirty="0"/>
          </a:p>
          <a:p>
            <a:pPr marL="0" indent="0">
              <a:buNone/>
            </a:pPr>
            <a:r>
              <a:rPr lang="en-GB" sz="1800" dirty="0" smtClean="0"/>
              <a:t>Mary </a:t>
            </a:r>
            <a:r>
              <a:rPr lang="en-GB" sz="1800" dirty="0"/>
              <a:t>Gaskell, </a:t>
            </a:r>
            <a:r>
              <a:rPr lang="en-GB" sz="1800" i="1" dirty="0"/>
              <a:t>Mary Barton</a:t>
            </a:r>
            <a:r>
              <a:rPr lang="en-GB" sz="1800" dirty="0"/>
              <a:t> (1848</a:t>
            </a:r>
            <a:r>
              <a:rPr lang="en-GB" sz="1800" dirty="0" smtClean="0"/>
              <a:t>)</a:t>
            </a:r>
          </a:p>
          <a:p>
            <a:pPr marL="0" indent="0">
              <a:buNone/>
            </a:pPr>
            <a:endParaRPr lang="en-GB" sz="2000" dirty="0"/>
          </a:p>
          <a:p>
            <a:pPr marL="0" indent="0">
              <a:buNone/>
            </a:pPr>
            <a:r>
              <a:rPr lang="en-GB" sz="2000" dirty="0"/>
              <a:t> </a:t>
            </a:r>
            <a:r>
              <a:rPr lang="en-GB" sz="2000" dirty="0" smtClean="0"/>
              <a:t>“[</a:t>
            </a:r>
            <a:r>
              <a:rPr lang="en-GB" sz="2000" dirty="0"/>
              <a:t>A] revolution in this country would not be bloodless if that man has any power in it ... He encourages in the multitude the worst possible human passion revenge or as he would probably give it that abominable Christian name retribution</a:t>
            </a:r>
            <a:r>
              <a:rPr lang="en-GB" sz="2000" dirty="0" smtClean="0"/>
              <a:t>.”</a:t>
            </a:r>
          </a:p>
          <a:p>
            <a:pPr marL="0" indent="0">
              <a:buNone/>
            </a:pPr>
            <a:endParaRPr lang="en-GB" sz="1000" dirty="0"/>
          </a:p>
          <a:p>
            <a:pPr marL="0" indent="0">
              <a:buNone/>
            </a:pPr>
            <a:r>
              <a:rPr lang="en-GB" sz="1800" dirty="0" smtClean="0"/>
              <a:t>Mary </a:t>
            </a:r>
            <a:r>
              <a:rPr lang="en-GB" sz="1800" dirty="0"/>
              <a:t>Shelley to P. B. Shelley, on </a:t>
            </a:r>
            <a:r>
              <a:rPr lang="en-GB" sz="1800" dirty="0" smtClean="0"/>
              <a:t>radical reformer William Cobbett</a:t>
            </a:r>
            <a:r>
              <a:rPr lang="en-GB" sz="1800" dirty="0"/>
              <a:t> </a:t>
            </a:r>
            <a:r>
              <a:rPr lang="en-GB" sz="1800" dirty="0" smtClean="0"/>
              <a:t>(</a:t>
            </a:r>
            <a:r>
              <a:rPr lang="en-GB" sz="1800" i="1" dirty="0" smtClean="0"/>
              <a:t>The </a:t>
            </a:r>
            <a:r>
              <a:rPr lang="en-GB" sz="1800" i="1" dirty="0"/>
              <a:t>Letters of Mary Wollstonecraft Shelley</a:t>
            </a:r>
            <a:r>
              <a:rPr lang="en-GB" sz="1800" dirty="0"/>
              <a:t>, ed. B. T. Bennett [1980], I: 49.)</a:t>
            </a:r>
          </a:p>
          <a:p>
            <a:pPr marL="0" indent="0">
              <a:buNone/>
            </a:pPr>
            <a:endParaRPr lang="en-GB" sz="2000" dirty="0"/>
          </a:p>
        </p:txBody>
      </p:sp>
    </p:spTree>
    <p:extLst>
      <p:ext uri="{BB962C8B-B14F-4D97-AF65-F5344CB8AC3E}">
        <p14:creationId xmlns:p14="http://schemas.microsoft.com/office/powerpoint/2010/main" val="9988303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GB" sz="2600" dirty="0"/>
              <a:t>“Like the proletariat, the monster is denied a name and an individuality. He is the Frankenstein monster; he belongs wholly to his creator (just as one can speak of ‘a Ford worker’). Like the proletariat, he is a collective and artificial creature. He is not found in nature, but built. Frankenstein is a productive inventor-scientist, in open conflict with Walton, the contemplative discoverer-scientist. … Reunited and brought back to life in the monster are the limbs of those—the ‘poor’—whom the breakdown of feudal relations has forced into brigandage, poverty and death. Only modern science—this metaphor for the ‘dark satanic mills’—can offer them a future. It sews them together again, moulds them according to its will and finally gives them life” (Franco </a:t>
            </a:r>
            <a:r>
              <a:rPr lang="en-GB" sz="2600" dirty="0" err="1"/>
              <a:t>Moretti</a:t>
            </a:r>
            <a:r>
              <a:rPr lang="en-GB" sz="2600" dirty="0"/>
              <a:t>, “The Dialectic of Fear,” </a:t>
            </a:r>
            <a:r>
              <a:rPr lang="en-GB" sz="2600" i="1" dirty="0"/>
              <a:t>New Left Review</a:t>
            </a:r>
            <a:r>
              <a:rPr lang="en-GB" sz="2600" dirty="0"/>
              <a:t> I:136, Nov-Dec 1982: 69</a:t>
            </a:r>
            <a:r>
              <a:rPr lang="en-GB" sz="2600" dirty="0" smtClean="0"/>
              <a:t>)</a:t>
            </a:r>
            <a:endParaRPr lang="en-GB" sz="2600" dirty="0"/>
          </a:p>
          <a:p>
            <a:endParaRPr lang="en-US" dirty="0"/>
          </a:p>
        </p:txBody>
      </p:sp>
      <p:sp>
        <p:nvSpPr>
          <p:cNvPr id="4" name="Slide Number Placeholder 3"/>
          <p:cNvSpPr>
            <a:spLocks noGrp="1"/>
          </p:cNvSpPr>
          <p:nvPr>
            <p:ph type="sldNum" sz="quarter" idx="12"/>
          </p:nvPr>
        </p:nvSpPr>
        <p:spPr/>
        <p:txBody>
          <a:bodyPr/>
          <a:lstStyle/>
          <a:p>
            <a:fld id="{FA456915-F0DB-4821-A88A-00D0175143D6}" type="slidenum">
              <a:rPr lang="en-GB" smtClean="0"/>
              <a:t>13</a:t>
            </a:fld>
            <a:endParaRPr lang="en-GB"/>
          </a:p>
        </p:txBody>
      </p:sp>
    </p:spTree>
    <p:extLst>
      <p:ext uri="{BB962C8B-B14F-4D97-AF65-F5344CB8AC3E}">
        <p14:creationId xmlns:p14="http://schemas.microsoft.com/office/powerpoint/2010/main" val="2835675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FA456915-F0DB-4821-A88A-00D0175143D6}" type="slidenum">
              <a:rPr lang="en-GB" smtClean="0"/>
              <a:t>14</a:t>
            </a:fld>
            <a:endParaRPr lang="en-GB"/>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483768" y="908720"/>
            <a:ext cx="3888432" cy="5112568"/>
          </a:xfrm>
          <a:prstGeom prst="rect">
            <a:avLst/>
          </a:prstGeom>
          <a:noFill/>
          <a:ln>
            <a:noFill/>
          </a:ln>
        </p:spPr>
      </p:pic>
    </p:spTree>
    <p:extLst>
      <p:ext uri="{BB962C8B-B14F-4D97-AF65-F5344CB8AC3E}">
        <p14:creationId xmlns:p14="http://schemas.microsoft.com/office/powerpoint/2010/main" val="1508901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GB" dirty="0"/>
              <a:t>“The transformation of the oppressed outcast into a grotesque being is [a] [</a:t>
            </a:r>
            <a:r>
              <a:rPr lang="en-GB" dirty="0" smtClean="0"/>
              <a:t>...</a:t>
            </a:r>
            <a:r>
              <a:rPr lang="en-GB" dirty="0"/>
              <a:t>] theme taken up and radicalised in </a:t>
            </a:r>
            <a:r>
              <a:rPr lang="en-GB" i="1" dirty="0"/>
              <a:t>Frankenstein</a:t>
            </a:r>
            <a:r>
              <a:rPr lang="en-GB" dirty="0"/>
              <a:t>. The </a:t>
            </a:r>
            <a:r>
              <a:rPr lang="en-GB" dirty="0" err="1"/>
              <a:t>monsterisation</a:t>
            </a:r>
            <a:r>
              <a:rPr lang="en-GB" dirty="0"/>
              <a:t> of the Irish [</a:t>
            </a:r>
            <a:r>
              <a:rPr lang="en-GB" dirty="0" smtClean="0"/>
              <a:t>...</a:t>
            </a:r>
            <a:r>
              <a:rPr lang="en-GB" dirty="0"/>
              <a:t>] was particularly significant in the era of </a:t>
            </a:r>
            <a:r>
              <a:rPr lang="en-GB" i="1" dirty="0"/>
              <a:t>Frankenstein</a:t>
            </a:r>
            <a:r>
              <a:rPr lang="en-GB" dirty="0"/>
              <a:t>. England’s first colony, Ireland had been subjected to the rigours of political anatomy, its lands expropriated, mapped and partitioned. As part of the legitimation-strategy entwined with this project, the Irish were </a:t>
            </a:r>
            <a:r>
              <a:rPr lang="en-GB" dirty="0" err="1"/>
              <a:t>racialised</a:t>
            </a:r>
            <a:r>
              <a:rPr lang="en-GB" dirty="0"/>
              <a:t>, depicted as a violent, disorderly and uncivilised breed. In fact, in his provocatively titled Political Anatomy of Ireland (1672), William Petty had described Ireland as ‘a Political Animal’ susceptible to anatomisation of the sort carried out on ‘common Animals’. The Irish were rebel-monsters in every </a:t>
            </a:r>
            <a:r>
              <a:rPr lang="en-GB" dirty="0" smtClean="0"/>
              <a:t>sense.” (</a:t>
            </a:r>
            <a:r>
              <a:rPr lang="en-GB" dirty="0"/>
              <a:t>David McNally, </a:t>
            </a:r>
            <a:r>
              <a:rPr lang="en-GB" i="1" dirty="0"/>
              <a:t>Monsters of the Market</a:t>
            </a:r>
            <a:r>
              <a:rPr lang="en-GB" dirty="0"/>
              <a:t>, Leiden: Brill, 2011: 84)</a:t>
            </a:r>
          </a:p>
          <a:p>
            <a:pPr marL="0" indent="0">
              <a:buNone/>
            </a:pPr>
            <a:endParaRPr lang="en-US" dirty="0"/>
          </a:p>
        </p:txBody>
      </p:sp>
      <p:sp>
        <p:nvSpPr>
          <p:cNvPr id="4" name="Slide Number Placeholder 3"/>
          <p:cNvSpPr>
            <a:spLocks noGrp="1"/>
          </p:cNvSpPr>
          <p:nvPr>
            <p:ph type="sldNum" sz="quarter" idx="12"/>
          </p:nvPr>
        </p:nvSpPr>
        <p:spPr/>
        <p:txBody>
          <a:bodyPr/>
          <a:lstStyle/>
          <a:p>
            <a:fld id="{FA456915-F0DB-4821-A88A-00D0175143D6}" type="slidenum">
              <a:rPr lang="en-GB" smtClean="0"/>
              <a:t>15</a:t>
            </a:fld>
            <a:endParaRPr lang="en-GB"/>
          </a:p>
        </p:txBody>
      </p:sp>
    </p:spTree>
    <p:extLst>
      <p:ext uri="{BB962C8B-B14F-4D97-AF65-F5344CB8AC3E}">
        <p14:creationId xmlns:p14="http://schemas.microsoft.com/office/powerpoint/2010/main" val="3074779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Timeline of the French Revolution (1789-1794)</a:t>
            </a:r>
            <a:endParaRPr lang="en-GB" dirty="0"/>
          </a:p>
        </p:txBody>
      </p:sp>
      <p:sp>
        <p:nvSpPr>
          <p:cNvPr id="3" name="Content Placeholder 2"/>
          <p:cNvSpPr>
            <a:spLocks noGrp="1"/>
          </p:cNvSpPr>
          <p:nvPr>
            <p:ph idx="1"/>
          </p:nvPr>
        </p:nvSpPr>
        <p:spPr/>
        <p:txBody>
          <a:bodyPr/>
          <a:lstStyle/>
          <a:p>
            <a:endParaRPr lang="en-GB" dirty="0" smtClean="0"/>
          </a:p>
          <a:p>
            <a:pPr marL="0" indent="0">
              <a:buNone/>
            </a:pPr>
            <a:r>
              <a:rPr lang="en-GB" sz="2000" dirty="0"/>
              <a:t>1789  </a:t>
            </a:r>
            <a:r>
              <a:rPr lang="en-GB" sz="2000" dirty="0" smtClean="0"/>
              <a:t>	14 July - Storming of the Bastille	 </a:t>
            </a:r>
          </a:p>
          <a:p>
            <a:pPr marL="0" indent="0">
              <a:buNone/>
            </a:pPr>
            <a:r>
              <a:rPr lang="en-GB" sz="2000" i="1" dirty="0"/>
              <a:t>	</a:t>
            </a:r>
            <a:r>
              <a:rPr lang="en-GB" sz="2000" dirty="0" smtClean="0"/>
              <a:t>26 August -</a:t>
            </a:r>
            <a:r>
              <a:rPr lang="en-GB" sz="2000" i="1" dirty="0" smtClean="0"/>
              <a:t> </a:t>
            </a:r>
            <a:r>
              <a:rPr lang="en-GB" sz="2000" i="1" dirty="0" smtClean="0">
                <a:hlinkClick r:id="rId2"/>
              </a:rPr>
              <a:t>Declaration </a:t>
            </a:r>
            <a:r>
              <a:rPr lang="en-GB" sz="2000" i="1" dirty="0">
                <a:hlinkClick r:id="rId2"/>
              </a:rPr>
              <a:t>of the Rights of Man and of the </a:t>
            </a:r>
            <a:r>
              <a:rPr lang="en-GB" sz="2000" i="1" dirty="0" smtClean="0">
                <a:hlinkClick r:id="rId2"/>
              </a:rPr>
              <a:t>Citizen</a:t>
            </a:r>
            <a:endParaRPr lang="en-GB" sz="2000" i="1" dirty="0" smtClean="0"/>
          </a:p>
          <a:p>
            <a:pPr marL="0" indent="0">
              <a:buNone/>
            </a:pPr>
            <a:r>
              <a:rPr lang="en-GB" sz="2000" dirty="0" smtClean="0"/>
              <a:t>1792	13 August – Royal family imprisoned</a:t>
            </a:r>
          </a:p>
          <a:p>
            <a:pPr marL="0" indent="0">
              <a:buNone/>
            </a:pPr>
            <a:r>
              <a:rPr lang="en-GB" sz="2000" dirty="0" smtClean="0"/>
              <a:t>	2-7 September – Massacres in Paris prisons </a:t>
            </a:r>
          </a:p>
          <a:p>
            <a:pPr marL="0" indent="0">
              <a:buNone/>
            </a:pPr>
            <a:r>
              <a:rPr lang="en-GB" sz="2000" dirty="0"/>
              <a:t>	</a:t>
            </a:r>
            <a:r>
              <a:rPr lang="en-GB" sz="2000" dirty="0" smtClean="0"/>
              <a:t>10 December – Start of trial against Louis XVI</a:t>
            </a:r>
          </a:p>
          <a:p>
            <a:pPr marL="0" indent="0">
              <a:buNone/>
            </a:pPr>
            <a:r>
              <a:rPr lang="en-GB" sz="2000" dirty="0" smtClean="0"/>
              <a:t>1793	21 January – Execution of Louis XVI</a:t>
            </a:r>
          </a:p>
          <a:p>
            <a:pPr marL="0" indent="0">
              <a:buNone/>
            </a:pPr>
            <a:r>
              <a:rPr lang="en-GB" sz="2000" dirty="0" smtClean="0"/>
              <a:t>	17 September – Start of the Reign of Terror </a:t>
            </a:r>
          </a:p>
          <a:p>
            <a:pPr marL="0" indent="0">
              <a:buNone/>
            </a:pPr>
            <a:r>
              <a:rPr lang="en-GB" sz="2000" dirty="0"/>
              <a:t>	</a:t>
            </a:r>
            <a:r>
              <a:rPr lang="en-GB" sz="2000" dirty="0" smtClean="0"/>
              <a:t>16 October – Execution of Marie-Antoinette</a:t>
            </a:r>
          </a:p>
          <a:p>
            <a:pPr marL="0" indent="0">
              <a:buNone/>
            </a:pPr>
            <a:r>
              <a:rPr lang="en-GB" sz="2000" dirty="0" smtClean="0"/>
              <a:t>1794	4 February – Decree to abolish slavery in France and French 	territories</a:t>
            </a:r>
          </a:p>
          <a:p>
            <a:pPr marL="0" indent="0">
              <a:buNone/>
            </a:pPr>
            <a:r>
              <a:rPr lang="en-GB" sz="2000" dirty="0"/>
              <a:t>	</a:t>
            </a:r>
            <a:r>
              <a:rPr lang="en-GB" sz="2000" dirty="0" smtClean="0"/>
              <a:t>28 July – Execution of Robespierre and end of the Terror</a:t>
            </a:r>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16</a:t>
            </a:fld>
            <a:endParaRPr lang="en-GB"/>
          </a:p>
        </p:txBody>
      </p:sp>
    </p:spTree>
    <p:extLst>
      <p:ext uri="{BB962C8B-B14F-4D97-AF65-F5344CB8AC3E}">
        <p14:creationId xmlns:p14="http://schemas.microsoft.com/office/powerpoint/2010/main" val="31159818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Timeline of the French Revolution (1789-1794)</a:t>
            </a:r>
            <a:endParaRPr lang="en-GB" dirty="0"/>
          </a:p>
        </p:txBody>
      </p:sp>
      <p:sp>
        <p:nvSpPr>
          <p:cNvPr id="3" name="Content Placeholder 2"/>
          <p:cNvSpPr>
            <a:spLocks noGrp="1"/>
          </p:cNvSpPr>
          <p:nvPr>
            <p:ph idx="1"/>
          </p:nvPr>
        </p:nvSpPr>
        <p:spPr/>
        <p:txBody>
          <a:bodyPr/>
          <a:lstStyle/>
          <a:p>
            <a:endParaRPr lang="en-GB" dirty="0" smtClean="0"/>
          </a:p>
          <a:p>
            <a:pPr marL="0" indent="0">
              <a:buNone/>
            </a:pPr>
            <a:r>
              <a:rPr lang="en-GB" sz="2000" dirty="0"/>
              <a:t>1789  </a:t>
            </a:r>
            <a:r>
              <a:rPr lang="en-GB" sz="2000" dirty="0" smtClean="0"/>
              <a:t>	14 July - Storming of the Bastille	 </a:t>
            </a:r>
          </a:p>
          <a:p>
            <a:pPr marL="0" indent="0">
              <a:buNone/>
            </a:pPr>
            <a:r>
              <a:rPr lang="en-GB" sz="2000" i="1" dirty="0"/>
              <a:t>	</a:t>
            </a:r>
            <a:r>
              <a:rPr lang="en-GB" sz="2000" dirty="0" smtClean="0"/>
              <a:t>26 August -</a:t>
            </a:r>
            <a:r>
              <a:rPr lang="en-GB" sz="2000" i="1" dirty="0" smtClean="0"/>
              <a:t> </a:t>
            </a:r>
            <a:r>
              <a:rPr lang="en-GB" sz="2000" i="1" dirty="0" smtClean="0">
                <a:hlinkClick r:id="rId2"/>
              </a:rPr>
              <a:t>Declaration </a:t>
            </a:r>
            <a:r>
              <a:rPr lang="en-GB" sz="2000" i="1" dirty="0">
                <a:hlinkClick r:id="rId2"/>
              </a:rPr>
              <a:t>of the Rights of Man and of the </a:t>
            </a:r>
            <a:r>
              <a:rPr lang="en-GB" sz="2000" i="1" dirty="0" smtClean="0">
                <a:hlinkClick r:id="rId2"/>
              </a:rPr>
              <a:t>Citizen</a:t>
            </a:r>
            <a:endParaRPr lang="en-GB" sz="2000" i="1" dirty="0" smtClean="0"/>
          </a:p>
          <a:p>
            <a:pPr marL="0" indent="0">
              <a:buNone/>
            </a:pPr>
            <a:r>
              <a:rPr lang="en-GB" sz="2000" dirty="0" smtClean="0"/>
              <a:t>1792	13 August – Royal family imprisoned</a:t>
            </a:r>
          </a:p>
          <a:p>
            <a:pPr marL="0" indent="0">
              <a:buNone/>
            </a:pPr>
            <a:r>
              <a:rPr lang="en-GB" sz="2000" dirty="0" smtClean="0"/>
              <a:t>	2-7 September – Massacres in Paris prisons </a:t>
            </a:r>
          </a:p>
          <a:p>
            <a:pPr marL="0" indent="0">
              <a:buNone/>
            </a:pPr>
            <a:r>
              <a:rPr lang="en-GB" sz="2000" dirty="0"/>
              <a:t>	</a:t>
            </a:r>
            <a:r>
              <a:rPr lang="en-GB" sz="2000" dirty="0" smtClean="0"/>
              <a:t>10 December – Start of trial against Louis XVI</a:t>
            </a:r>
          </a:p>
          <a:p>
            <a:pPr marL="0" indent="0">
              <a:buNone/>
            </a:pPr>
            <a:r>
              <a:rPr lang="en-GB" sz="2000" dirty="0" smtClean="0"/>
              <a:t>1793	21 January – Execution of Louis XVI</a:t>
            </a:r>
          </a:p>
          <a:p>
            <a:pPr marL="0" indent="0">
              <a:buNone/>
            </a:pPr>
            <a:r>
              <a:rPr lang="en-GB" sz="2000" dirty="0" smtClean="0"/>
              <a:t>	17 September – Start of the Reign of Terror </a:t>
            </a:r>
          </a:p>
          <a:p>
            <a:pPr marL="0" indent="0">
              <a:buNone/>
            </a:pPr>
            <a:r>
              <a:rPr lang="en-GB" sz="2000" dirty="0"/>
              <a:t>	</a:t>
            </a:r>
            <a:r>
              <a:rPr lang="en-GB" sz="2000" dirty="0" smtClean="0"/>
              <a:t>16 October – Execution of Marie-Antoinette</a:t>
            </a:r>
          </a:p>
          <a:p>
            <a:pPr marL="0" indent="0">
              <a:buNone/>
            </a:pPr>
            <a:r>
              <a:rPr lang="en-GB" sz="2000" dirty="0" smtClean="0"/>
              <a:t>1794	4 February – Decree to abolish slavery in France and French 	territories</a:t>
            </a:r>
          </a:p>
          <a:p>
            <a:pPr marL="0" indent="0">
              <a:buNone/>
            </a:pPr>
            <a:r>
              <a:rPr lang="en-GB" sz="2000" dirty="0"/>
              <a:t>	</a:t>
            </a:r>
            <a:r>
              <a:rPr lang="en-GB" sz="2000" dirty="0" smtClean="0"/>
              <a:t>28 July – Execution of Robespierre and end of the Terror</a:t>
            </a:r>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17</a:t>
            </a:fld>
            <a:endParaRPr lang="en-GB"/>
          </a:p>
        </p:txBody>
      </p:sp>
    </p:spTree>
    <p:extLst>
      <p:ext uri="{BB962C8B-B14F-4D97-AF65-F5344CB8AC3E}">
        <p14:creationId xmlns:p14="http://schemas.microsoft.com/office/powerpoint/2010/main" val="10811802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836712"/>
            <a:ext cx="4038600" cy="5554944"/>
          </a:xfrm>
        </p:spPr>
        <p:txBody>
          <a:bodyPr>
            <a:noAutofit/>
          </a:bodyPr>
          <a:lstStyle/>
          <a:p>
            <a:pPr marL="0" indent="0">
              <a:buNone/>
            </a:pPr>
            <a:r>
              <a:rPr lang="en-GB" sz="1800" dirty="0">
                <a:latin typeface="Sabon-Roman"/>
              </a:rPr>
              <a:t>The men </a:t>
            </a:r>
            <a:r>
              <a:rPr lang="en-GB" sz="1800" dirty="0" smtClean="0">
                <a:latin typeface="Sabon-Roman"/>
              </a:rPr>
              <a:t>… who </a:t>
            </a:r>
            <a:r>
              <a:rPr lang="en-GB" sz="1800" dirty="0">
                <a:latin typeface="Sabon-Roman"/>
              </a:rPr>
              <a:t>exist when the earth shall refuse itself to a more </a:t>
            </a:r>
            <a:r>
              <a:rPr lang="en-GB" sz="1800" dirty="0" smtClean="0">
                <a:latin typeface="Sabon-Roman"/>
              </a:rPr>
              <a:t>extended population</a:t>
            </a:r>
            <a:r>
              <a:rPr lang="en-GB" sz="1800" dirty="0">
                <a:latin typeface="Sabon-Roman"/>
              </a:rPr>
              <a:t>, will cease to propagate, for they will no longer have any </a:t>
            </a:r>
            <a:r>
              <a:rPr lang="en-GB" sz="1800" dirty="0" smtClean="0">
                <a:latin typeface="Sabon-Roman"/>
              </a:rPr>
              <a:t>motive, either </a:t>
            </a:r>
            <a:r>
              <a:rPr lang="en-GB" sz="1800" dirty="0">
                <a:latin typeface="Sabon-Roman"/>
              </a:rPr>
              <a:t>of error or duty, to induce them. In addition to this they will perhaps </a:t>
            </a:r>
            <a:r>
              <a:rPr lang="en-GB" sz="1800" dirty="0" smtClean="0">
                <a:latin typeface="Sabon-Roman"/>
              </a:rPr>
              <a:t>be immortal</a:t>
            </a:r>
            <a:r>
              <a:rPr lang="en-GB" sz="1800" dirty="0">
                <a:latin typeface="Sabon-Roman"/>
              </a:rPr>
              <a:t>. </a:t>
            </a:r>
            <a:r>
              <a:rPr lang="en-GB" sz="1800" dirty="0" smtClean="0">
                <a:latin typeface="Sabon-Roman"/>
              </a:rPr>
              <a:t>The whole will </a:t>
            </a:r>
            <a:r>
              <a:rPr lang="en-GB" sz="1800" dirty="0">
                <a:latin typeface="Sabon-Roman"/>
              </a:rPr>
              <a:t>be a race </a:t>
            </a:r>
            <a:r>
              <a:rPr lang="en-GB" sz="1800" dirty="0" smtClean="0">
                <a:latin typeface="Sabon-Roman"/>
              </a:rPr>
              <a:t>of men</a:t>
            </a:r>
            <a:r>
              <a:rPr lang="en-GB" sz="1800" dirty="0">
                <a:latin typeface="Sabon-Roman"/>
              </a:rPr>
              <a:t>, and not of children. Generation </a:t>
            </a:r>
            <a:r>
              <a:rPr lang="en-GB" sz="1800" dirty="0" smtClean="0">
                <a:latin typeface="Sabon-Roman"/>
              </a:rPr>
              <a:t>will not </a:t>
            </a:r>
            <a:r>
              <a:rPr lang="en-GB" sz="1800" dirty="0">
                <a:latin typeface="Sabon-Roman"/>
              </a:rPr>
              <a:t>succeed generation, nor will truth have in a certain degree to </a:t>
            </a:r>
            <a:r>
              <a:rPr lang="en-GB" sz="1800" dirty="0" smtClean="0">
                <a:latin typeface="Sabon-Roman"/>
              </a:rPr>
              <a:t>recommence her </a:t>
            </a:r>
            <a:r>
              <a:rPr lang="en-GB" sz="1800" dirty="0">
                <a:latin typeface="Sabon-Roman"/>
              </a:rPr>
              <a:t>career at the end of every thirty years. There will be no war, no </a:t>
            </a:r>
            <a:r>
              <a:rPr lang="en-GB" sz="1800" dirty="0" smtClean="0">
                <a:latin typeface="Sabon-Roman"/>
              </a:rPr>
              <a:t>crimes, no </a:t>
            </a:r>
            <a:r>
              <a:rPr lang="en-GB" sz="1800" dirty="0">
                <a:latin typeface="Sabon-Roman"/>
              </a:rPr>
              <a:t>administration of justice as it is called, and no government . . . Beside </a:t>
            </a:r>
            <a:r>
              <a:rPr lang="en-GB" sz="1800" dirty="0" smtClean="0">
                <a:latin typeface="Sabon-Roman"/>
              </a:rPr>
              <a:t>this, there </a:t>
            </a:r>
            <a:r>
              <a:rPr lang="en-GB" sz="1800" dirty="0">
                <a:latin typeface="Sabon-Roman"/>
              </a:rPr>
              <a:t>will be neither disease, anguish, melancholy, nor resentment</a:t>
            </a:r>
            <a:r>
              <a:rPr lang="en-GB" sz="1800" dirty="0" smtClean="0">
                <a:latin typeface="Sabon-Roman"/>
              </a:rPr>
              <a:t>.</a:t>
            </a:r>
          </a:p>
          <a:p>
            <a:pPr marL="0" indent="0">
              <a:buNone/>
            </a:pPr>
            <a:endParaRPr lang="en-GB" sz="1800" dirty="0">
              <a:latin typeface="Sabon-Roman"/>
            </a:endParaRPr>
          </a:p>
          <a:p>
            <a:pPr marL="0" indent="0">
              <a:buNone/>
            </a:pPr>
            <a:r>
              <a:rPr lang="en-GB" sz="1600" dirty="0">
                <a:latin typeface="Sabon-Roman"/>
              </a:rPr>
              <a:t>William Godwin, </a:t>
            </a:r>
            <a:r>
              <a:rPr lang="en-GB" sz="1600" i="1" dirty="0">
                <a:latin typeface="Sabon-Roman"/>
              </a:rPr>
              <a:t>Enquiry Concerning Political </a:t>
            </a:r>
            <a:r>
              <a:rPr lang="en-GB" sz="1600" i="1" dirty="0" smtClean="0">
                <a:latin typeface="Sabon-Roman"/>
              </a:rPr>
              <a:t>Justice</a:t>
            </a:r>
            <a:r>
              <a:rPr lang="en-GB" sz="1600" dirty="0" smtClean="0">
                <a:latin typeface="Sabon-Roman"/>
              </a:rPr>
              <a:t> (1793</a:t>
            </a:r>
            <a:r>
              <a:rPr lang="en-GB" sz="1600" dirty="0">
                <a:latin typeface="Sabon-Roman"/>
              </a:rPr>
              <a:t>), Vol. II, pp. </a:t>
            </a:r>
            <a:r>
              <a:rPr lang="en-GB" sz="1600" dirty="0" smtClean="0">
                <a:latin typeface="Sabon-Roman"/>
              </a:rPr>
              <a:t>872-3</a:t>
            </a:r>
            <a:r>
              <a:rPr lang="en-GB" sz="1600" dirty="0">
                <a:latin typeface="Sabon-Roman"/>
              </a:rPr>
              <a:t>.</a:t>
            </a:r>
            <a:endParaRPr lang="en-GB" sz="1600"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0032" y="1196752"/>
            <a:ext cx="3907135" cy="4718050"/>
          </a:xfrm>
        </p:spPr>
      </p:pic>
      <p:sp>
        <p:nvSpPr>
          <p:cNvPr id="4" name="Slide Number Placeholder 3"/>
          <p:cNvSpPr>
            <a:spLocks noGrp="1"/>
          </p:cNvSpPr>
          <p:nvPr>
            <p:ph type="sldNum" sz="quarter" idx="12"/>
          </p:nvPr>
        </p:nvSpPr>
        <p:spPr/>
        <p:txBody>
          <a:bodyPr/>
          <a:lstStyle/>
          <a:p>
            <a:fld id="{FA456915-F0DB-4821-A88A-00D0175143D6}" type="slidenum">
              <a:rPr lang="en-GB" smtClean="0"/>
              <a:t>18</a:t>
            </a:fld>
            <a:endParaRPr lang="en-GB"/>
          </a:p>
        </p:txBody>
      </p:sp>
    </p:spTree>
    <p:extLst>
      <p:ext uri="{BB962C8B-B14F-4D97-AF65-F5344CB8AC3E}">
        <p14:creationId xmlns:p14="http://schemas.microsoft.com/office/powerpoint/2010/main" val="153452834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Godwin and the Monstrous</a:t>
            </a:r>
            <a:endParaRPr lang="en-GB" dirty="0"/>
          </a:p>
        </p:txBody>
      </p:sp>
      <p:sp>
        <p:nvSpPr>
          <p:cNvPr id="7" name="Content Placeholder 6"/>
          <p:cNvSpPr>
            <a:spLocks noGrp="1"/>
          </p:cNvSpPr>
          <p:nvPr>
            <p:ph idx="1"/>
          </p:nvPr>
        </p:nvSpPr>
        <p:spPr/>
        <p:txBody>
          <a:bodyPr>
            <a:noAutofit/>
          </a:bodyPr>
          <a:lstStyle/>
          <a:p>
            <a:pPr marL="0" indent="0">
              <a:buNone/>
            </a:pPr>
            <a:r>
              <a:rPr lang="en-GB" dirty="0"/>
              <a:t>Burke called </a:t>
            </a:r>
            <a:r>
              <a:rPr lang="en-GB" dirty="0" smtClean="0"/>
              <a:t>Godwin’s </a:t>
            </a:r>
            <a:r>
              <a:rPr lang="en-GB" dirty="0"/>
              <a:t>opinions </a:t>
            </a:r>
            <a:r>
              <a:rPr lang="en-GB" dirty="0" smtClean="0"/>
              <a:t>“pure </a:t>
            </a:r>
            <a:r>
              <a:rPr lang="en-GB" dirty="0"/>
              <a:t>defecated </a:t>
            </a:r>
            <a:r>
              <a:rPr lang="en-GB" dirty="0" smtClean="0"/>
              <a:t>atheism </a:t>
            </a:r>
            <a:r>
              <a:rPr lang="mr-IN" dirty="0" smtClean="0"/>
              <a:t>…</a:t>
            </a:r>
            <a:r>
              <a:rPr lang="en-GB" dirty="0" smtClean="0"/>
              <a:t> the </a:t>
            </a:r>
            <a:r>
              <a:rPr lang="en-GB" dirty="0"/>
              <a:t>brood of that putrid carcase the French Revolution</a:t>
            </a:r>
            <a:r>
              <a:rPr lang="en-GB" dirty="0" smtClean="0"/>
              <a:t>.”</a:t>
            </a:r>
            <a:r>
              <a:rPr lang="en-GB" dirty="0"/>
              <a:t> </a:t>
            </a:r>
            <a:r>
              <a:rPr lang="en-GB" dirty="0" smtClean="0"/>
              <a:t>[…] The</a:t>
            </a:r>
            <a:r>
              <a:rPr lang="en-GB" dirty="0"/>
              <a:t> </a:t>
            </a:r>
            <a:r>
              <a:rPr lang="en-GB" i="1" dirty="0" smtClean="0"/>
              <a:t>Anti-Jacobin </a:t>
            </a:r>
            <a:r>
              <a:rPr lang="en-GB" i="1" dirty="0"/>
              <a:t>Review</a:t>
            </a:r>
            <a:r>
              <a:rPr lang="en-GB" dirty="0"/>
              <a:t>, which championed the attack </a:t>
            </a:r>
            <a:r>
              <a:rPr lang="en-GB" dirty="0" smtClean="0"/>
              <a:t>upon </a:t>
            </a:r>
            <a:r>
              <a:rPr lang="en-GB" dirty="0"/>
              <a:t>William Godwin and Mary Wollstonecraft, denounced the </a:t>
            </a:r>
            <a:r>
              <a:rPr lang="en-GB" dirty="0" smtClean="0"/>
              <a:t>couple’s </a:t>
            </a:r>
            <a:r>
              <a:rPr lang="en-GB" dirty="0"/>
              <a:t>disciples in 1800 as </a:t>
            </a:r>
            <a:r>
              <a:rPr lang="en-GB" dirty="0" smtClean="0"/>
              <a:t>“the </a:t>
            </a:r>
            <a:r>
              <a:rPr lang="en-GB" dirty="0"/>
              <a:t>spawn of the monster</a:t>
            </a:r>
            <a:r>
              <a:rPr lang="en-GB" dirty="0" smtClean="0"/>
              <a:t>.”</a:t>
            </a:r>
            <a:r>
              <a:rPr lang="en-GB" dirty="0"/>
              <a:t> </a:t>
            </a:r>
            <a:r>
              <a:rPr lang="en-GB" dirty="0" smtClean="0"/>
              <a:t>(Lee </a:t>
            </a:r>
            <a:r>
              <a:rPr lang="en-GB" dirty="0" err="1" smtClean="0"/>
              <a:t>Sterrenburg</a:t>
            </a:r>
            <a:r>
              <a:rPr lang="en-GB" dirty="0" smtClean="0"/>
              <a:t>, “Mary </a:t>
            </a:r>
            <a:r>
              <a:rPr lang="en-GB" dirty="0"/>
              <a:t>Shelley's Monster: Politics and Psyche in </a:t>
            </a:r>
            <a:r>
              <a:rPr lang="en-GB" i="1" dirty="0" smtClean="0"/>
              <a:t>Frankenstein,</a:t>
            </a:r>
            <a:r>
              <a:rPr lang="en-GB" dirty="0" smtClean="0"/>
              <a:t>” 1979: </a:t>
            </a:r>
            <a:r>
              <a:rPr lang="en-GB" dirty="0" smtClean="0"/>
              <a:t>146-</a:t>
            </a:r>
            <a:r>
              <a:rPr lang="en-GB" dirty="0" smtClean="0"/>
              <a:t>7)</a:t>
            </a:r>
            <a:endParaRPr lang="en-GB" dirty="0"/>
          </a:p>
          <a:p>
            <a:pPr marL="0" indent="0">
              <a:buNone/>
            </a:pPr>
            <a:endParaRPr lang="en-GB" dirty="0"/>
          </a:p>
          <a:p>
            <a:pPr marL="0" indent="0">
              <a:buNone/>
            </a:pPr>
            <a:r>
              <a:rPr lang="en-GB" dirty="0" smtClean="0"/>
              <a:t>“[M]</a:t>
            </a:r>
            <a:r>
              <a:rPr lang="en-GB" dirty="0" err="1" smtClean="0"/>
              <a:t>ost</a:t>
            </a:r>
            <a:r>
              <a:rPr lang="en-GB" dirty="0" smtClean="0"/>
              <a:t> </a:t>
            </a:r>
            <a:r>
              <a:rPr lang="en-GB" dirty="0"/>
              <a:t>people felt of Mr. Godwin with the same alienation and horror as of a ghoul, or a bloodless </a:t>
            </a:r>
            <a:r>
              <a:rPr lang="en-GB" dirty="0" err="1"/>
              <a:t>vampyre</a:t>
            </a:r>
            <a:r>
              <a:rPr lang="en-GB" dirty="0"/>
              <a:t>, or the monster created by </a:t>
            </a:r>
            <a:r>
              <a:rPr lang="en-GB" dirty="0" smtClean="0"/>
              <a:t>Frankenstein.” (Thomas </a:t>
            </a:r>
            <a:r>
              <a:rPr lang="en-GB" dirty="0"/>
              <a:t>de </a:t>
            </a:r>
            <a:r>
              <a:rPr lang="en-GB" dirty="0" smtClean="0"/>
              <a:t>Quincey, </a:t>
            </a:r>
            <a:r>
              <a:rPr lang="en-GB" i="1" dirty="0" err="1" smtClean="0"/>
              <a:t>Tait’s</a:t>
            </a:r>
            <a:r>
              <a:rPr lang="en-GB" i="1" dirty="0" smtClean="0"/>
              <a:t> </a:t>
            </a:r>
            <a:r>
              <a:rPr lang="en-GB" i="1" dirty="0" smtClean="0"/>
              <a:t>Magazine</a:t>
            </a:r>
            <a:r>
              <a:rPr lang="en-GB" dirty="0" smtClean="0"/>
              <a:t>, </a:t>
            </a:r>
            <a:r>
              <a:rPr lang="en-GB" dirty="0" smtClean="0"/>
              <a:t>March </a:t>
            </a:r>
            <a:r>
              <a:rPr lang="en-GB" dirty="0"/>
              <a:t>1837)</a:t>
            </a:r>
          </a:p>
        </p:txBody>
      </p:sp>
      <p:sp>
        <p:nvSpPr>
          <p:cNvPr id="5" name="Slide Number Placeholder 4"/>
          <p:cNvSpPr>
            <a:spLocks noGrp="1"/>
          </p:cNvSpPr>
          <p:nvPr>
            <p:ph type="sldNum" sz="quarter" idx="12"/>
          </p:nvPr>
        </p:nvSpPr>
        <p:spPr/>
        <p:txBody>
          <a:bodyPr/>
          <a:lstStyle/>
          <a:p>
            <a:fld id="{FA456915-F0DB-4821-A88A-00D0175143D6}" type="slidenum">
              <a:rPr lang="en-GB" smtClean="0"/>
              <a:t>19</a:t>
            </a:fld>
            <a:endParaRPr lang="en-GB"/>
          </a:p>
        </p:txBody>
      </p:sp>
    </p:spTree>
    <p:extLst>
      <p:ext uri="{BB962C8B-B14F-4D97-AF65-F5344CB8AC3E}">
        <p14:creationId xmlns:p14="http://schemas.microsoft.com/office/powerpoint/2010/main" val="11617477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259632" y="1628800"/>
            <a:ext cx="8229600" cy="4876800"/>
          </a:xfrm>
        </p:spPr>
        <p:txBody>
          <a:bodyPr/>
          <a:lstStyle/>
          <a:p>
            <a:pPr marL="0" indent="0">
              <a:buNone/>
            </a:pPr>
            <a:r>
              <a:rPr lang="en-US" dirty="0"/>
              <a:t>s</a:t>
            </a:r>
            <a:r>
              <a:rPr lang="en-US" dirty="0" smtClean="0"/>
              <a:t>cience and discovery</a:t>
            </a:r>
          </a:p>
          <a:p>
            <a:pPr marL="0" indent="0">
              <a:buNone/>
            </a:pPr>
            <a:r>
              <a:rPr lang="en-US" dirty="0" smtClean="0"/>
              <a:t>				</a:t>
            </a:r>
            <a:r>
              <a:rPr lang="en-US" dirty="0" smtClean="0"/>
              <a:t>‘the principle of life’</a:t>
            </a:r>
            <a:endParaRPr lang="en-US" dirty="0" smtClean="0"/>
          </a:p>
          <a:p>
            <a:pPr marL="0" indent="0">
              <a:buNone/>
            </a:pPr>
            <a:r>
              <a:rPr lang="en-US" dirty="0" smtClean="0"/>
              <a:t>	monstrosity</a:t>
            </a:r>
          </a:p>
          <a:p>
            <a:pPr marL="0" indent="0">
              <a:buNone/>
            </a:pPr>
            <a:r>
              <a:rPr lang="en-US" dirty="0" smtClean="0"/>
              <a:t>			</a:t>
            </a:r>
            <a:r>
              <a:rPr lang="en-US" dirty="0"/>
              <a:t> </a:t>
            </a:r>
            <a:r>
              <a:rPr lang="en-US" dirty="0" smtClean="0"/>
              <a:t>     </a:t>
            </a:r>
            <a:r>
              <a:rPr lang="en-US" dirty="0" smtClean="0"/>
              <a:t>gender</a:t>
            </a:r>
            <a:endParaRPr lang="en-US" dirty="0" smtClean="0"/>
          </a:p>
          <a:p>
            <a:pPr marL="0" indent="0">
              <a:buNone/>
            </a:pPr>
            <a:r>
              <a:rPr lang="en-US" dirty="0" smtClean="0"/>
              <a:t>   sex		</a:t>
            </a:r>
            <a:r>
              <a:rPr lang="en-US" dirty="0" smtClean="0"/>
              <a:t>       class</a:t>
            </a:r>
            <a:endParaRPr lang="en-US" dirty="0" smtClean="0"/>
          </a:p>
          <a:p>
            <a:pPr marL="0" indent="0">
              <a:buNone/>
            </a:pPr>
            <a:r>
              <a:rPr lang="en-US" dirty="0"/>
              <a:t> </a:t>
            </a:r>
            <a:r>
              <a:rPr lang="en-US" dirty="0" smtClean="0"/>
              <a:t>            reproduction                 civilization</a:t>
            </a:r>
          </a:p>
          <a:p>
            <a:pPr marL="0" indent="0">
              <a:buNone/>
            </a:pPr>
            <a:endParaRPr lang="en-US" dirty="0" smtClean="0"/>
          </a:p>
          <a:p>
            <a:pPr marL="0" indent="0">
              <a:buNone/>
            </a:pPr>
            <a:r>
              <a:rPr lang="en-US" dirty="0"/>
              <a:t> </a:t>
            </a:r>
            <a:r>
              <a:rPr lang="en-US" dirty="0" smtClean="0"/>
              <a:t>   </a:t>
            </a:r>
            <a:r>
              <a:rPr lang="en-US" dirty="0" smtClean="0"/>
              <a:t>   Enlightenment</a:t>
            </a:r>
            <a:endParaRPr lang="en-US" dirty="0" smtClean="0"/>
          </a:p>
          <a:p>
            <a:pPr marL="0" indent="0">
              <a:buNone/>
            </a:pPr>
            <a:endParaRPr lang="en-US" dirty="0" smtClean="0"/>
          </a:p>
          <a:p>
            <a:pPr marL="0" indent="0">
              <a:buNone/>
            </a:pPr>
            <a:r>
              <a:rPr lang="en-US" dirty="0"/>
              <a:t> </a:t>
            </a:r>
            <a:r>
              <a:rPr lang="en-US" dirty="0" smtClean="0"/>
              <a:t>                              revolution</a:t>
            </a:r>
          </a:p>
          <a:p>
            <a:pPr marL="0" indent="0">
              <a:buNone/>
            </a:pPr>
            <a:endParaRPr lang="en-US" dirty="0"/>
          </a:p>
        </p:txBody>
      </p:sp>
      <p:sp>
        <p:nvSpPr>
          <p:cNvPr id="4" name="Slide Number Placeholder 3"/>
          <p:cNvSpPr>
            <a:spLocks noGrp="1"/>
          </p:cNvSpPr>
          <p:nvPr>
            <p:ph type="sldNum" sz="quarter" idx="12"/>
          </p:nvPr>
        </p:nvSpPr>
        <p:spPr/>
        <p:txBody>
          <a:bodyPr/>
          <a:lstStyle/>
          <a:p>
            <a:fld id="{FA456915-F0DB-4821-A88A-00D0175143D6}" type="slidenum">
              <a:rPr lang="en-GB" smtClean="0"/>
              <a:t>2</a:t>
            </a:fld>
            <a:endParaRPr lang="en-GB"/>
          </a:p>
        </p:txBody>
      </p:sp>
    </p:spTree>
    <p:extLst>
      <p:ext uri="{BB962C8B-B14F-4D97-AF65-F5344CB8AC3E}">
        <p14:creationId xmlns:p14="http://schemas.microsoft.com/office/powerpoint/2010/main" val="2663372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i="1" dirty="0" smtClean="0"/>
              <a:t>The Nightmare</a:t>
            </a:r>
            <a:endParaRPr lang="en-GB" i="1" dirty="0"/>
          </a:p>
        </p:txBody>
      </p:sp>
      <p:pic>
        <p:nvPicPr>
          <p:cNvPr id="8" name="Content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6531" r="6531"/>
          <a:stretch>
            <a:fillRect/>
          </a:stretch>
        </p:blipFill>
        <p:spPr/>
      </p:pic>
      <p:sp>
        <p:nvSpPr>
          <p:cNvPr id="10" name="Text Placeholder 9"/>
          <p:cNvSpPr>
            <a:spLocks noGrp="1"/>
          </p:cNvSpPr>
          <p:nvPr>
            <p:ph type="body" sz="half" idx="2"/>
          </p:nvPr>
        </p:nvSpPr>
        <p:spPr/>
        <p:txBody>
          <a:bodyPr/>
          <a:lstStyle/>
          <a:p>
            <a:r>
              <a:rPr lang="en-GB" b="1" dirty="0" smtClean="0"/>
              <a:t>Henry Fuseli</a:t>
            </a:r>
          </a:p>
          <a:p>
            <a:r>
              <a:rPr lang="en-GB" b="1" dirty="0" smtClean="0"/>
              <a:t>1781</a:t>
            </a:r>
            <a:endParaRPr lang="en-GB" b="1" dirty="0"/>
          </a:p>
        </p:txBody>
      </p:sp>
      <p:sp>
        <p:nvSpPr>
          <p:cNvPr id="5" name="Slide Number Placeholder 4"/>
          <p:cNvSpPr>
            <a:spLocks noGrp="1"/>
          </p:cNvSpPr>
          <p:nvPr>
            <p:ph type="sldNum" sz="quarter" idx="12"/>
          </p:nvPr>
        </p:nvSpPr>
        <p:spPr/>
        <p:txBody>
          <a:bodyPr/>
          <a:lstStyle/>
          <a:p>
            <a:fld id="{FA456915-F0DB-4821-A88A-00D0175143D6}" type="slidenum">
              <a:rPr lang="en-GB" smtClean="0"/>
              <a:t>20</a:t>
            </a:fld>
            <a:endParaRPr lang="en-GB"/>
          </a:p>
        </p:txBody>
      </p:sp>
    </p:spTree>
    <p:extLst>
      <p:ext uri="{BB962C8B-B14F-4D97-AF65-F5344CB8AC3E}">
        <p14:creationId xmlns:p14="http://schemas.microsoft.com/office/powerpoint/2010/main" val="204447281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92480"/>
            <a:ext cx="2348360" cy="1264920"/>
          </a:xfrm>
        </p:spPr>
        <p:txBody>
          <a:bodyPr/>
          <a:lstStyle/>
          <a:p>
            <a:r>
              <a:rPr lang="en-GB" dirty="0" smtClean="0"/>
              <a:t>“The Night Mare”</a:t>
            </a:r>
            <a:endParaRPr lang="en-GB"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7426" r="7426"/>
          <a:stretch>
            <a:fillRect/>
          </a:stretch>
        </p:blipFill>
        <p:spPr/>
      </p:pic>
      <p:sp>
        <p:nvSpPr>
          <p:cNvPr id="4" name="Text Placeholder 3"/>
          <p:cNvSpPr>
            <a:spLocks noGrp="1"/>
          </p:cNvSpPr>
          <p:nvPr>
            <p:ph type="body" sz="half" idx="2"/>
          </p:nvPr>
        </p:nvSpPr>
        <p:spPr/>
        <p:txBody>
          <a:bodyPr/>
          <a:lstStyle/>
          <a:p>
            <a:r>
              <a:rPr lang="en-GB" b="1" i="1" dirty="0" smtClean="0"/>
              <a:t>The Anti-Jacobin Review </a:t>
            </a:r>
            <a:r>
              <a:rPr lang="en-GB" b="1" dirty="0" smtClean="0"/>
              <a:t>(1799)</a:t>
            </a:r>
          </a:p>
          <a:p>
            <a:endParaRPr lang="en-GB" b="1" dirty="0"/>
          </a:p>
          <a:p>
            <a:r>
              <a:rPr lang="en-GB" dirty="0" smtClean="0"/>
              <a:t>“[S]</a:t>
            </a:r>
            <a:r>
              <a:rPr lang="en-GB" dirty="0" err="1" smtClean="0"/>
              <a:t>ince</a:t>
            </a:r>
            <a:r>
              <a:rPr lang="en-GB" dirty="0" smtClean="0"/>
              <a:t> </a:t>
            </a:r>
            <a:r>
              <a:rPr lang="en-GB" dirty="0"/>
              <a:t>I lost Shelley I have no wish to ally myself to the Radicals –</a:t>
            </a:r>
            <a:r>
              <a:rPr lang="en-GB" dirty="0" smtClean="0"/>
              <a:t>they </a:t>
            </a:r>
            <a:r>
              <a:rPr lang="en-GB" dirty="0"/>
              <a:t>are full of repulsion to me </a:t>
            </a:r>
            <a:r>
              <a:rPr lang="en-GB" dirty="0" smtClean="0"/>
              <a:t>–violent </a:t>
            </a:r>
            <a:r>
              <a:rPr lang="en-GB" dirty="0"/>
              <a:t>without any sense of Justice </a:t>
            </a:r>
            <a:r>
              <a:rPr lang="en-GB" dirty="0" smtClean="0"/>
              <a:t>–selfish </a:t>
            </a:r>
            <a:r>
              <a:rPr lang="en-GB" dirty="0"/>
              <a:t>in the extreme </a:t>
            </a:r>
            <a:r>
              <a:rPr lang="en-GB" dirty="0" smtClean="0"/>
              <a:t>–talking </a:t>
            </a:r>
            <a:r>
              <a:rPr lang="en-GB" dirty="0"/>
              <a:t>without knowledge </a:t>
            </a:r>
            <a:r>
              <a:rPr lang="en-GB" dirty="0" smtClean="0"/>
              <a:t>– rude</a:t>
            </a:r>
            <a:r>
              <a:rPr lang="en-GB" dirty="0"/>
              <a:t>, envious, and insolent </a:t>
            </a:r>
            <a:r>
              <a:rPr lang="en-GB" dirty="0" smtClean="0"/>
              <a:t>– I </a:t>
            </a:r>
            <a:r>
              <a:rPr lang="en-GB" dirty="0"/>
              <a:t>wish to have nothing to do with them</a:t>
            </a:r>
            <a:r>
              <a:rPr lang="en-GB" dirty="0" smtClean="0"/>
              <a:t>.”</a:t>
            </a:r>
          </a:p>
          <a:p>
            <a:r>
              <a:rPr lang="en-GB" dirty="0" smtClean="0"/>
              <a:t>Mary Shelley’s journal, October 1838</a:t>
            </a:r>
            <a:endParaRPr lang="en-GB" dirty="0"/>
          </a:p>
        </p:txBody>
      </p:sp>
      <p:sp>
        <p:nvSpPr>
          <p:cNvPr id="5" name="Slide Number Placeholder 4"/>
          <p:cNvSpPr>
            <a:spLocks noGrp="1"/>
          </p:cNvSpPr>
          <p:nvPr>
            <p:ph type="sldNum" sz="quarter" idx="12"/>
          </p:nvPr>
        </p:nvSpPr>
        <p:spPr/>
        <p:txBody>
          <a:bodyPr/>
          <a:lstStyle/>
          <a:p>
            <a:fld id="{FA456915-F0DB-4821-A88A-00D0175143D6}" type="slidenum">
              <a:rPr lang="en-GB" smtClean="0"/>
              <a:t>21</a:t>
            </a:fld>
            <a:endParaRPr lang="en-GB"/>
          </a:p>
        </p:txBody>
      </p:sp>
    </p:spTree>
    <p:extLst>
      <p:ext uri="{BB962C8B-B14F-4D97-AF65-F5344CB8AC3E}">
        <p14:creationId xmlns:p14="http://schemas.microsoft.com/office/powerpoint/2010/main" val="3157586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548680"/>
            <a:ext cx="8812204" cy="5496272"/>
          </a:xfrm>
        </p:spPr>
      </p:pic>
      <p:sp>
        <p:nvSpPr>
          <p:cNvPr id="4" name="Slide Number Placeholder 3"/>
          <p:cNvSpPr>
            <a:spLocks noGrp="1"/>
          </p:cNvSpPr>
          <p:nvPr>
            <p:ph type="sldNum" sz="quarter" idx="12"/>
          </p:nvPr>
        </p:nvSpPr>
        <p:spPr/>
        <p:txBody>
          <a:bodyPr/>
          <a:lstStyle/>
          <a:p>
            <a:fld id="{FA456915-F0DB-4821-A88A-00D0175143D6}" type="slidenum">
              <a:rPr lang="en-GB" smtClean="0"/>
              <a:t>3</a:t>
            </a:fld>
            <a:endParaRPr lang="en-GB"/>
          </a:p>
        </p:txBody>
      </p:sp>
    </p:spTree>
    <p:extLst>
      <p:ext uri="{BB962C8B-B14F-4D97-AF65-F5344CB8AC3E}">
        <p14:creationId xmlns:p14="http://schemas.microsoft.com/office/powerpoint/2010/main" val="27057165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Critical perspectives </a:t>
            </a:r>
            <a:endParaRPr lang="en-GB" dirty="0"/>
          </a:p>
        </p:txBody>
      </p:sp>
      <p:sp>
        <p:nvSpPr>
          <p:cNvPr id="4" name="Content Placeholder 3"/>
          <p:cNvSpPr>
            <a:spLocks noGrp="1"/>
          </p:cNvSpPr>
          <p:nvPr>
            <p:ph idx="1"/>
          </p:nvPr>
        </p:nvSpPr>
        <p:spPr/>
        <p:txBody>
          <a:bodyPr>
            <a:noAutofit/>
          </a:bodyPr>
          <a:lstStyle/>
          <a:p>
            <a:r>
              <a:rPr lang="en-GB" sz="2000" dirty="0" smtClean="0"/>
              <a:t>Balfour</a:t>
            </a:r>
            <a:r>
              <a:rPr lang="en-GB" sz="2000" dirty="0"/>
              <a:t>, Ian. “Allegories of Origins: </a:t>
            </a:r>
            <a:r>
              <a:rPr lang="en-GB" sz="2000" i="1" dirty="0"/>
              <a:t>Frankenstein</a:t>
            </a:r>
            <a:r>
              <a:rPr lang="en-GB" sz="2000" dirty="0"/>
              <a:t> after the Enlightenment”. </a:t>
            </a:r>
            <a:r>
              <a:rPr lang="en-GB" sz="2000" i="1" dirty="0"/>
              <a:t>SEL Studies in English Literature 1500-1900</a:t>
            </a:r>
            <a:r>
              <a:rPr lang="en-GB" sz="2000" dirty="0"/>
              <a:t>, </a:t>
            </a:r>
            <a:r>
              <a:rPr lang="en-GB" sz="2000" dirty="0" smtClean="0"/>
              <a:t>56.4 (Autumn 2016): </a:t>
            </a:r>
            <a:r>
              <a:rPr lang="en-GB" sz="2000" dirty="0"/>
              <a:t>777-</a:t>
            </a:r>
            <a:r>
              <a:rPr lang="en-GB" sz="2000" dirty="0" smtClean="0"/>
              <a:t>798.</a:t>
            </a:r>
            <a:endParaRPr lang="en-GB" sz="2000" dirty="0"/>
          </a:p>
          <a:p>
            <a:r>
              <a:rPr lang="en-GB" sz="2000" dirty="0" err="1" smtClean="0"/>
              <a:t>Benford</a:t>
            </a:r>
            <a:r>
              <a:rPr lang="en-GB" sz="2000" dirty="0"/>
              <a:t>, </a:t>
            </a:r>
            <a:r>
              <a:rPr lang="en-GB" sz="2000" dirty="0" err="1"/>
              <a:t>Criscillia</a:t>
            </a:r>
            <a:r>
              <a:rPr lang="en-GB" sz="2000" dirty="0"/>
              <a:t>. “‘Listen to my tale’: Multilevel Structure, Narrative Sense Making, and the Inassimilable in Mary Shelley's </a:t>
            </a:r>
            <a:r>
              <a:rPr lang="en-GB" sz="2000" i="1" dirty="0"/>
              <a:t>Frankenstein</a:t>
            </a:r>
            <a:r>
              <a:rPr lang="en-GB" sz="2000" dirty="0"/>
              <a:t>”. </a:t>
            </a:r>
            <a:r>
              <a:rPr lang="en-GB" sz="2000" i="1" dirty="0" smtClean="0"/>
              <a:t>Narrative</a:t>
            </a:r>
            <a:r>
              <a:rPr lang="en-GB" sz="2000" dirty="0"/>
              <a:t> </a:t>
            </a:r>
            <a:r>
              <a:rPr lang="en-GB" sz="2000" dirty="0" smtClean="0"/>
              <a:t>18.3 (October 2010): 324</a:t>
            </a:r>
            <a:r>
              <a:rPr lang="en-GB" sz="2000" dirty="0"/>
              <a:t>-</a:t>
            </a:r>
            <a:r>
              <a:rPr lang="en-GB" sz="2000" dirty="0" smtClean="0"/>
              <a:t>346.</a:t>
            </a:r>
            <a:endParaRPr lang="en-GB" sz="2000" dirty="0"/>
          </a:p>
          <a:p>
            <a:r>
              <a:rPr lang="en-GB" sz="2000" dirty="0" smtClean="0"/>
              <a:t>Burgess</a:t>
            </a:r>
            <a:r>
              <a:rPr lang="en-GB" sz="2000" dirty="0"/>
              <a:t>, Miranda. “Transporting </a:t>
            </a:r>
            <a:r>
              <a:rPr lang="en-GB" sz="2000" i="1" dirty="0"/>
              <a:t>Frankenstein</a:t>
            </a:r>
            <a:r>
              <a:rPr lang="en-GB" sz="2000" dirty="0"/>
              <a:t>: Mary Shelley's Mobile Figures”. </a:t>
            </a:r>
            <a:r>
              <a:rPr lang="en-GB" sz="2000" i="1" dirty="0"/>
              <a:t>European Romantic </a:t>
            </a:r>
            <a:r>
              <a:rPr lang="en-GB" sz="2000" i="1" dirty="0" smtClean="0"/>
              <a:t>Review</a:t>
            </a:r>
            <a:r>
              <a:rPr lang="en-GB" sz="2000" dirty="0" smtClean="0"/>
              <a:t> 25.3 (May 2014): 247</a:t>
            </a:r>
            <a:r>
              <a:rPr lang="en-GB" sz="2000" dirty="0"/>
              <a:t>-</a:t>
            </a:r>
            <a:r>
              <a:rPr lang="en-GB" sz="2000" dirty="0" smtClean="0"/>
              <a:t>265.</a:t>
            </a:r>
            <a:endParaRPr lang="en-GB" sz="2000" dirty="0"/>
          </a:p>
          <a:p>
            <a:r>
              <a:rPr lang="en-GB" sz="2000" dirty="0" smtClean="0"/>
              <a:t>Clark</a:t>
            </a:r>
            <a:r>
              <a:rPr lang="en-GB" sz="2000" dirty="0"/>
              <a:t>, Anna E. "</a:t>
            </a:r>
            <a:r>
              <a:rPr lang="en-GB" sz="2000" i="1" dirty="0"/>
              <a:t>Frankenstein</a:t>
            </a:r>
            <a:r>
              <a:rPr lang="en-GB" sz="2000" dirty="0"/>
              <a:t>; Or, the Modern Protagonist." </a:t>
            </a:r>
            <a:r>
              <a:rPr lang="en-GB" sz="2000" i="1" dirty="0" smtClean="0"/>
              <a:t>ELH</a:t>
            </a:r>
            <a:r>
              <a:rPr lang="en-GB" sz="2000" dirty="0"/>
              <a:t> </a:t>
            </a:r>
            <a:r>
              <a:rPr lang="en-GB" sz="2000" dirty="0" smtClean="0"/>
              <a:t>81.1 (Spring 2014): 245</a:t>
            </a:r>
            <a:r>
              <a:rPr lang="en-GB" sz="2000" dirty="0"/>
              <a:t>-</a:t>
            </a:r>
            <a:r>
              <a:rPr lang="en-GB" sz="2000" dirty="0" smtClean="0"/>
              <a:t>268.</a:t>
            </a:r>
            <a:endParaRPr lang="en-GB" sz="2000" dirty="0"/>
          </a:p>
          <a:p>
            <a:r>
              <a:rPr lang="en-GB" sz="2000" dirty="0" err="1" smtClean="0"/>
              <a:t>Cracuin</a:t>
            </a:r>
            <a:r>
              <a:rPr lang="en-GB" sz="2000" dirty="0"/>
              <a:t>, Adriana. “Writing the Disaster: Franklin and </a:t>
            </a:r>
            <a:r>
              <a:rPr lang="en-GB" sz="2000" i="1" dirty="0"/>
              <a:t>Frankenstein</a:t>
            </a:r>
            <a:r>
              <a:rPr lang="en-GB" sz="2000" dirty="0"/>
              <a:t>”. </a:t>
            </a:r>
            <a:r>
              <a:rPr lang="en-GB" sz="2000" i="1" dirty="0"/>
              <a:t>Nineteenth-Century </a:t>
            </a:r>
            <a:r>
              <a:rPr lang="en-GB" sz="2000" i="1" dirty="0" smtClean="0"/>
              <a:t>Literature</a:t>
            </a:r>
            <a:r>
              <a:rPr lang="en-GB" sz="2000" dirty="0"/>
              <a:t> </a:t>
            </a:r>
            <a:r>
              <a:rPr lang="en-GB" sz="2000" dirty="0" smtClean="0"/>
              <a:t>65.4 (2011): 433</a:t>
            </a:r>
            <a:r>
              <a:rPr lang="en-GB" sz="2000" dirty="0"/>
              <a:t>-</a:t>
            </a:r>
            <a:r>
              <a:rPr lang="en-GB" sz="2000" dirty="0" smtClean="0"/>
              <a:t>480.</a:t>
            </a:r>
            <a:endParaRPr lang="en-GB" sz="2000" dirty="0"/>
          </a:p>
          <a:p>
            <a:endParaRPr lang="en-GB" sz="1800" dirty="0"/>
          </a:p>
        </p:txBody>
      </p:sp>
      <p:sp>
        <p:nvSpPr>
          <p:cNvPr id="2" name="Slide Number Placeholder 1"/>
          <p:cNvSpPr>
            <a:spLocks noGrp="1"/>
          </p:cNvSpPr>
          <p:nvPr>
            <p:ph type="sldNum" sz="quarter" idx="12"/>
          </p:nvPr>
        </p:nvSpPr>
        <p:spPr/>
        <p:txBody>
          <a:bodyPr/>
          <a:lstStyle/>
          <a:p>
            <a:fld id="{FA456915-F0DB-4821-A88A-00D0175143D6}" type="slidenum">
              <a:rPr lang="en-GB" smtClean="0"/>
              <a:t>4</a:t>
            </a:fld>
            <a:endParaRPr lang="en-GB"/>
          </a:p>
        </p:txBody>
      </p:sp>
    </p:spTree>
    <p:extLst>
      <p:ext uri="{BB962C8B-B14F-4D97-AF65-F5344CB8AC3E}">
        <p14:creationId xmlns:p14="http://schemas.microsoft.com/office/powerpoint/2010/main" val="2268277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Critical perspectives</a:t>
            </a:r>
            <a:endParaRPr lang="en-GB" dirty="0"/>
          </a:p>
        </p:txBody>
      </p:sp>
      <p:sp>
        <p:nvSpPr>
          <p:cNvPr id="3" name="Content Placeholder 2"/>
          <p:cNvSpPr>
            <a:spLocks noGrp="1"/>
          </p:cNvSpPr>
          <p:nvPr>
            <p:ph idx="1"/>
          </p:nvPr>
        </p:nvSpPr>
        <p:spPr/>
        <p:txBody>
          <a:bodyPr>
            <a:normAutofit/>
          </a:bodyPr>
          <a:lstStyle/>
          <a:p>
            <a:r>
              <a:rPr lang="en-GB" sz="2000" dirty="0" err="1"/>
              <a:t>Douthwaite</a:t>
            </a:r>
            <a:r>
              <a:rPr lang="en-GB" sz="2000" dirty="0"/>
              <a:t>, Julia V. and Daniel </a:t>
            </a:r>
            <a:r>
              <a:rPr lang="en-GB" sz="2000" dirty="0" smtClean="0"/>
              <a:t>Richter. </a:t>
            </a:r>
            <a:r>
              <a:rPr lang="en-GB" sz="2000" dirty="0"/>
              <a:t>“The </a:t>
            </a:r>
            <a:r>
              <a:rPr lang="en-GB" sz="2000" i="1" dirty="0"/>
              <a:t>Frankenstein</a:t>
            </a:r>
            <a:r>
              <a:rPr lang="en-GB" sz="2000" dirty="0"/>
              <a:t> of the French Revolution: </a:t>
            </a:r>
            <a:r>
              <a:rPr lang="en-GB" sz="2000" dirty="0" err="1"/>
              <a:t>Nogaret’s</a:t>
            </a:r>
            <a:r>
              <a:rPr lang="en-GB" sz="2000" dirty="0"/>
              <a:t> </a:t>
            </a:r>
            <a:r>
              <a:rPr lang="en-GB" sz="2000" dirty="0" smtClean="0"/>
              <a:t>Automaton </a:t>
            </a:r>
            <a:r>
              <a:rPr lang="en-GB" sz="2000" dirty="0"/>
              <a:t>T</a:t>
            </a:r>
            <a:r>
              <a:rPr lang="en-GB" sz="2000" dirty="0" smtClean="0"/>
              <a:t>ale </a:t>
            </a:r>
            <a:r>
              <a:rPr lang="en-GB" sz="2000" dirty="0"/>
              <a:t>of </a:t>
            </a:r>
            <a:r>
              <a:rPr lang="en-GB" sz="2000" dirty="0" smtClean="0"/>
              <a:t>1790.” </a:t>
            </a:r>
            <a:r>
              <a:rPr lang="en-GB" sz="2000" i="1" dirty="0"/>
              <a:t>European Romantic </a:t>
            </a:r>
            <a:r>
              <a:rPr lang="en-GB" sz="2000" i="1" dirty="0" smtClean="0"/>
              <a:t>Review </a:t>
            </a:r>
            <a:r>
              <a:rPr lang="en-GB" sz="2000" dirty="0" smtClean="0"/>
              <a:t>20.3 (July 2009): 381</a:t>
            </a:r>
            <a:r>
              <a:rPr lang="en-GB" sz="2000" dirty="0"/>
              <a:t>-</a:t>
            </a:r>
            <a:r>
              <a:rPr lang="en-GB" sz="2000" dirty="0" smtClean="0"/>
              <a:t>411.</a:t>
            </a:r>
            <a:endParaRPr lang="en-GB" sz="2000" dirty="0"/>
          </a:p>
          <a:p>
            <a:r>
              <a:rPr lang="en-GB" sz="2000" dirty="0" smtClean="0"/>
              <a:t>Hatch</a:t>
            </a:r>
            <a:r>
              <a:rPr lang="en-GB" sz="2000" dirty="0"/>
              <a:t>, James C. </a:t>
            </a:r>
            <a:r>
              <a:rPr lang="en-GB" sz="2000" dirty="0" smtClean="0"/>
              <a:t>“Disruptive </a:t>
            </a:r>
            <a:r>
              <a:rPr lang="en-GB" sz="2000" dirty="0"/>
              <a:t>Affects: Shame, Disgust, and Sympathy in </a:t>
            </a:r>
            <a:r>
              <a:rPr lang="en-GB" sz="2000" i="1" dirty="0"/>
              <a:t>Frankenstein</a:t>
            </a:r>
            <a:r>
              <a:rPr lang="en-GB" sz="2000" dirty="0" smtClean="0"/>
              <a:t>.” </a:t>
            </a:r>
            <a:r>
              <a:rPr lang="en-GB" sz="2000" i="1" dirty="0"/>
              <a:t>European Romantic </a:t>
            </a:r>
            <a:r>
              <a:rPr lang="en-GB" sz="2000" i="1" dirty="0" smtClean="0"/>
              <a:t>Review </a:t>
            </a:r>
            <a:r>
              <a:rPr lang="en-GB" sz="2000" dirty="0" smtClean="0"/>
              <a:t>19.1 (January 2008): 33</a:t>
            </a:r>
            <a:r>
              <a:rPr lang="en-GB" sz="2000" dirty="0"/>
              <a:t>-</a:t>
            </a:r>
            <a:r>
              <a:rPr lang="en-GB" sz="2000" dirty="0" smtClean="0"/>
              <a:t>49.</a:t>
            </a:r>
            <a:endParaRPr lang="en-GB" sz="2000" dirty="0"/>
          </a:p>
          <a:p>
            <a:r>
              <a:rPr lang="en-GB" sz="2000" dirty="0" err="1" smtClean="0"/>
              <a:t>Houe</a:t>
            </a:r>
            <a:r>
              <a:rPr lang="en-GB" sz="2000" dirty="0"/>
              <a:t>, Ulf. </a:t>
            </a:r>
            <a:r>
              <a:rPr lang="en-GB" sz="2000" dirty="0" smtClean="0"/>
              <a:t>“</a:t>
            </a:r>
            <a:r>
              <a:rPr lang="en-GB" sz="2000" i="1" dirty="0" smtClean="0"/>
              <a:t>Frankenstein</a:t>
            </a:r>
            <a:r>
              <a:rPr lang="en-GB" sz="2000" dirty="0" smtClean="0"/>
              <a:t> </a:t>
            </a:r>
            <a:r>
              <a:rPr lang="en-GB" sz="2000" dirty="0"/>
              <a:t>without Electricity: Contextualizing </a:t>
            </a:r>
            <a:r>
              <a:rPr lang="en-GB" sz="2000" dirty="0" smtClean="0"/>
              <a:t>Shelley’s </a:t>
            </a:r>
            <a:r>
              <a:rPr lang="en-GB" sz="2000" dirty="0"/>
              <a:t>Novel</a:t>
            </a:r>
            <a:r>
              <a:rPr lang="en-GB" sz="2000" dirty="0" smtClean="0"/>
              <a:t>.” </a:t>
            </a:r>
            <a:r>
              <a:rPr lang="en-GB" sz="2000" i="1" dirty="0"/>
              <a:t>Studies in </a:t>
            </a:r>
            <a:r>
              <a:rPr lang="en-GB" sz="2000" i="1" dirty="0" smtClean="0"/>
              <a:t>Romanticism</a:t>
            </a:r>
            <a:r>
              <a:rPr lang="en-GB" sz="2000" dirty="0" smtClean="0"/>
              <a:t> 55.1 (Spring 2016): 95</a:t>
            </a:r>
            <a:r>
              <a:rPr lang="en-GB" sz="2000" dirty="0"/>
              <a:t>-</a:t>
            </a:r>
            <a:r>
              <a:rPr lang="en-GB" sz="2000" dirty="0" smtClean="0"/>
              <a:t>117.</a:t>
            </a:r>
            <a:endParaRPr lang="en-GB" sz="2000" dirty="0"/>
          </a:p>
          <a:p>
            <a:r>
              <a:rPr lang="en-GB" sz="2000" dirty="0" err="1" smtClean="0"/>
              <a:t>Bernatchez</a:t>
            </a:r>
            <a:r>
              <a:rPr lang="en-GB" sz="2000" dirty="0"/>
              <a:t>, Josh. "Monstrosity, Suffering, Subjectivity, and Sympathetic Community in </a:t>
            </a:r>
            <a:r>
              <a:rPr lang="en-GB" sz="2000" i="1" dirty="0"/>
              <a:t>Frankenstein</a:t>
            </a:r>
            <a:r>
              <a:rPr lang="en-GB" sz="2000" dirty="0"/>
              <a:t> and </a:t>
            </a:r>
            <a:r>
              <a:rPr lang="en-GB" sz="2000" dirty="0" smtClean="0"/>
              <a:t>‘The </a:t>
            </a:r>
            <a:r>
              <a:rPr lang="en-GB" sz="2000" dirty="0"/>
              <a:t>Structure of Torture</a:t>
            </a:r>
            <a:r>
              <a:rPr lang="en-GB" sz="2000" dirty="0" smtClean="0"/>
              <a:t>.’” </a:t>
            </a:r>
            <a:r>
              <a:rPr lang="en-GB" sz="2000" i="1" dirty="0"/>
              <a:t>Science Fiction </a:t>
            </a:r>
            <a:r>
              <a:rPr lang="en-GB" sz="2000" i="1" dirty="0" smtClean="0"/>
              <a:t>Studies </a:t>
            </a:r>
            <a:r>
              <a:rPr lang="en-GB" sz="2000" dirty="0" smtClean="0"/>
              <a:t>2 (2009): 205</a:t>
            </a:r>
            <a:r>
              <a:rPr lang="en-GB" sz="2000" dirty="0"/>
              <a:t>-</a:t>
            </a:r>
            <a:r>
              <a:rPr lang="en-GB" sz="2000" dirty="0" smtClean="0"/>
              <a:t>216.</a:t>
            </a:r>
            <a:endParaRPr lang="en-GB" sz="2000" dirty="0"/>
          </a:p>
          <a:p>
            <a:r>
              <a:rPr lang="en-GB" sz="2000" dirty="0" smtClean="0"/>
              <a:t>Scobie</a:t>
            </a:r>
            <a:r>
              <a:rPr lang="en-GB" sz="2000" dirty="0"/>
              <a:t>, Ruth. </a:t>
            </a:r>
            <a:r>
              <a:rPr lang="en-GB" sz="2000" dirty="0" smtClean="0"/>
              <a:t>“Mary Shelley’s </a:t>
            </a:r>
            <a:r>
              <a:rPr lang="en-GB" sz="2000" dirty="0"/>
              <a:t>Monstrous Explorers: James Cook, James King, and a Sledge in Kamchatka</a:t>
            </a:r>
            <a:r>
              <a:rPr lang="en-GB" sz="2000" dirty="0" smtClean="0"/>
              <a:t>.” </a:t>
            </a:r>
            <a:r>
              <a:rPr lang="en-GB" sz="2000" i="1" dirty="0"/>
              <a:t>Keats-Shelley </a:t>
            </a:r>
            <a:r>
              <a:rPr lang="en-GB" sz="2000" i="1" dirty="0" smtClean="0"/>
              <a:t>Review</a:t>
            </a:r>
            <a:r>
              <a:rPr lang="en-GB" sz="2000" dirty="0"/>
              <a:t> </a:t>
            </a:r>
            <a:r>
              <a:rPr lang="en-GB" sz="2000" dirty="0" smtClean="0"/>
              <a:t>27.1 (April 2013): 8</a:t>
            </a:r>
            <a:r>
              <a:rPr lang="en-GB" sz="2000" dirty="0"/>
              <a:t>-</a:t>
            </a:r>
            <a:r>
              <a:rPr lang="en-GB" sz="2000" dirty="0" smtClean="0"/>
              <a:t>14.</a:t>
            </a:r>
            <a:endParaRPr lang="en-GB" sz="2000" dirty="0"/>
          </a:p>
          <a:p>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5</a:t>
            </a:fld>
            <a:endParaRPr lang="en-GB"/>
          </a:p>
        </p:txBody>
      </p:sp>
    </p:spTree>
    <p:extLst>
      <p:ext uri="{BB962C8B-B14F-4D97-AF65-F5344CB8AC3E}">
        <p14:creationId xmlns:p14="http://schemas.microsoft.com/office/powerpoint/2010/main" val="330265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questions</a:t>
            </a:r>
            <a:endParaRPr lang="en-GB" dirty="0"/>
          </a:p>
        </p:txBody>
      </p:sp>
      <p:sp>
        <p:nvSpPr>
          <p:cNvPr id="3" name="Content Placeholder 2"/>
          <p:cNvSpPr>
            <a:spLocks noGrp="1"/>
          </p:cNvSpPr>
          <p:nvPr>
            <p:ph idx="1"/>
          </p:nvPr>
        </p:nvSpPr>
        <p:spPr/>
        <p:txBody>
          <a:bodyPr>
            <a:normAutofit/>
          </a:bodyPr>
          <a:lstStyle/>
          <a:p>
            <a:pPr marL="0" indent="0">
              <a:buNone/>
            </a:pPr>
            <a:endParaRPr lang="en-GB" dirty="0" smtClean="0"/>
          </a:p>
          <a:p>
            <a:r>
              <a:rPr lang="en-GB" dirty="0" smtClean="0"/>
              <a:t>How does Shelley’s </a:t>
            </a:r>
            <a:r>
              <a:rPr lang="en-GB" i="1" dirty="0" smtClean="0"/>
              <a:t>Frankenstein</a:t>
            </a:r>
            <a:r>
              <a:rPr lang="en-GB" dirty="0" smtClean="0"/>
              <a:t> respond to the French Revolution and the contemporary political climate in Britain?</a:t>
            </a:r>
          </a:p>
          <a:p>
            <a:r>
              <a:rPr lang="en-GB" dirty="0" smtClean="0"/>
              <a:t>How does the novel position the rising status of scientific experimentation, the ‘voyage of discovery,’ the debates and technologies associated with life and death?</a:t>
            </a:r>
          </a:p>
          <a:p>
            <a:r>
              <a:rPr lang="en-GB" dirty="0" smtClean="0"/>
              <a:t>What does the novel have to say about conflicts over gender, class, ‘civilization’ and Enlightenment?</a:t>
            </a:r>
          </a:p>
          <a:p>
            <a:r>
              <a:rPr lang="en-GB" dirty="0" smtClean="0"/>
              <a:t>What underlying contradictions of </a:t>
            </a:r>
            <a:r>
              <a:rPr lang="en-GB" dirty="0"/>
              <a:t>modernity </a:t>
            </a:r>
            <a:r>
              <a:rPr lang="en-GB" dirty="0" smtClean="0"/>
              <a:t>inform the novel?</a:t>
            </a:r>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6</a:t>
            </a:fld>
            <a:endParaRPr lang="en-GB"/>
          </a:p>
        </p:txBody>
      </p:sp>
    </p:spTree>
    <p:extLst>
      <p:ext uri="{BB962C8B-B14F-4D97-AF65-F5344CB8AC3E}">
        <p14:creationId xmlns:p14="http://schemas.microsoft.com/office/powerpoint/2010/main" val="28200317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76672"/>
            <a:ext cx="7200800" cy="735360"/>
          </a:xfrm>
        </p:spPr>
        <p:txBody>
          <a:bodyPr>
            <a:noAutofit/>
          </a:bodyPr>
          <a:lstStyle/>
          <a:p>
            <a:r>
              <a:rPr lang="en-US" sz="2000" dirty="0" smtClean="0"/>
              <a:t>Francisco Goya</a:t>
            </a:r>
            <a:r>
              <a:rPr lang="en-US" sz="2000" dirty="0" smtClean="0"/>
              <a:t>,</a:t>
            </a:r>
            <a:r>
              <a:rPr lang="en-US" sz="2000" i="1" dirty="0" smtClean="0"/>
              <a:t> The </a:t>
            </a:r>
            <a:r>
              <a:rPr lang="en-US" sz="2000" i="1" dirty="0" smtClean="0"/>
              <a:t>Sleep</a:t>
            </a:r>
            <a:r>
              <a:rPr lang="en-US" sz="2000" i="1" dirty="0"/>
              <a:t> </a:t>
            </a:r>
            <a:r>
              <a:rPr lang="en-US" sz="2000" i="1" dirty="0" smtClean="0"/>
              <a:t>of</a:t>
            </a:r>
            <a:r>
              <a:rPr lang="en-US" sz="2000" i="1" dirty="0"/>
              <a:t> </a:t>
            </a:r>
            <a:r>
              <a:rPr lang="en-US" sz="2000" i="1" dirty="0" smtClean="0"/>
              <a:t>Reason</a:t>
            </a:r>
            <a:r>
              <a:rPr lang="en-US" sz="2000" i="1" dirty="0"/>
              <a:t> </a:t>
            </a:r>
            <a:r>
              <a:rPr lang="en-US" sz="2000" i="1" dirty="0" smtClean="0"/>
              <a:t>Produces</a:t>
            </a:r>
            <a:r>
              <a:rPr lang="en-US" sz="2000" i="1" dirty="0"/>
              <a:t> </a:t>
            </a:r>
            <a:r>
              <a:rPr lang="en-US" sz="2000" i="1" dirty="0" smtClean="0"/>
              <a:t>Monsters </a:t>
            </a:r>
            <a:r>
              <a:rPr lang="mr-IN" sz="2000" dirty="0" smtClean="0"/>
              <a:t>(</a:t>
            </a:r>
            <a:r>
              <a:rPr lang="mr-IN" sz="2000" dirty="0"/>
              <a:t>c</a:t>
            </a:r>
            <a:r>
              <a:rPr lang="mr-IN" sz="2000" dirty="0" smtClean="0"/>
              <a:t>.</a:t>
            </a:r>
            <a:r>
              <a:rPr lang="en-GB" sz="2000" dirty="0" smtClean="0"/>
              <a:t> </a:t>
            </a:r>
            <a:r>
              <a:rPr lang="is-IS" sz="2000" dirty="0" smtClean="0"/>
              <a:t>1797</a:t>
            </a:r>
            <a:r>
              <a:rPr lang="is-IS" sz="2000" dirty="0"/>
              <a:t>)</a:t>
            </a:r>
            <a:endParaRPr lang="en-US" sz="2000" dirty="0"/>
          </a:p>
        </p:txBody>
      </p:sp>
      <p:sp>
        <p:nvSpPr>
          <p:cNvPr id="4" name="Slide Number Placeholder 3"/>
          <p:cNvSpPr>
            <a:spLocks noGrp="1"/>
          </p:cNvSpPr>
          <p:nvPr>
            <p:ph type="sldNum" sz="quarter" idx="12"/>
          </p:nvPr>
        </p:nvSpPr>
        <p:spPr/>
        <p:txBody>
          <a:bodyPr/>
          <a:lstStyle/>
          <a:p>
            <a:fld id="{FA456915-F0DB-4821-A88A-00D0175143D6}" type="slidenum">
              <a:rPr lang="en-GB" smtClean="0"/>
              <a:t>7</a:t>
            </a:fld>
            <a:endParaRPr lang="en-GB"/>
          </a:p>
        </p:txBody>
      </p:sp>
      <p:pic>
        <p:nvPicPr>
          <p:cNvPr id="9" name="Content Placeholder 8" descr="Francisco_José_de_Goya_y_Lucientes_-_The_sleep_of_reason_produces_monsters_(No._43),_from_Los_Caprichos_-_Google_Art_Project.jpg"/>
          <p:cNvPicPr>
            <a:picLocks noGrp="1" noChangeAspect="1"/>
          </p:cNvPicPr>
          <p:nvPr>
            <p:ph idx="1"/>
          </p:nvPr>
        </p:nvPicPr>
        <p:blipFill>
          <a:blip r:embed="rId2" cstate="print">
            <a:extLst>
              <a:ext uri="{28A0092B-C50C-407E-A947-70E740481C1C}">
                <a14:useLocalDpi xmlns:a14="http://schemas.microsoft.com/office/drawing/2010/main" val="0"/>
              </a:ext>
            </a:extLst>
          </a:blip>
          <a:srcRect l="-77607" r="-77607"/>
          <a:stretch>
            <a:fillRect/>
          </a:stretch>
        </p:blipFill>
        <p:spPr>
          <a:xfrm>
            <a:off x="683568" y="1268760"/>
            <a:ext cx="7412324" cy="4392488"/>
          </a:xfrm>
        </p:spPr>
      </p:pic>
      <p:sp>
        <p:nvSpPr>
          <p:cNvPr id="11" name="TextBox 10"/>
          <p:cNvSpPr txBox="1"/>
          <p:nvPr/>
        </p:nvSpPr>
        <p:spPr>
          <a:xfrm>
            <a:off x="971600" y="5805264"/>
            <a:ext cx="7772380" cy="584776"/>
          </a:xfrm>
          <a:prstGeom prst="rect">
            <a:avLst/>
          </a:prstGeom>
          <a:noFill/>
        </p:spPr>
        <p:txBody>
          <a:bodyPr wrap="none" rtlCol="0">
            <a:spAutoFit/>
          </a:bodyPr>
          <a:lstStyle/>
          <a:p>
            <a:r>
              <a:rPr lang="en-US" sz="1600" dirty="0" smtClean="0"/>
              <a:t>Q. In </a:t>
            </a:r>
            <a:r>
              <a:rPr lang="en-US" sz="1600" dirty="0"/>
              <a:t>what ways might </a:t>
            </a:r>
            <a:r>
              <a:rPr lang="en-US" sz="1600" dirty="0" smtClean="0"/>
              <a:t>‘monstrosity’ </a:t>
            </a:r>
            <a:r>
              <a:rPr lang="en-US" sz="1600" dirty="0" smtClean="0"/>
              <a:t>be not a pre-modern relic, but instead </a:t>
            </a:r>
            <a:r>
              <a:rPr lang="en-US" sz="1600" dirty="0"/>
              <a:t>a </a:t>
            </a:r>
            <a:r>
              <a:rPr lang="en-US" sz="1600" i="1" dirty="0"/>
              <a:t>product</a:t>
            </a:r>
            <a:r>
              <a:rPr lang="en-US" sz="1600" dirty="0"/>
              <a:t> </a:t>
            </a:r>
            <a:r>
              <a:rPr lang="en-US" sz="1600" dirty="0" smtClean="0"/>
              <a:t/>
            </a:r>
            <a:br>
              <a:rPr lang="en-US" sz="1600" dirty="0" smtClean="0"/>
            </a:br>
            <a:r>
              <a:rPr lang="en-US" sz="1600" dirty="0" smtClean="0"/>
              <a:t>of </a:t>
            </a:r>
            <a:r>
              <a:rPr lang="en-US" sz="1600" dirty="0"/>
              <a:t>the modern, post-Enlightenment world?</a:t>
            </a:r>
          </a:p>
        </p:txBody>
      </p:sp>
    </p:spTree>
    <p:extLst>
      <p:ext uri="{BB962C8B-B14F-4D97-AF65-F5344CB8AC3E}">
        <p14:creationId xmlns:p14="http://schemas.microsoft.com/office/powerpoint/2010/main" val="1183204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a:t>“Confronting the overlap between medical and sexual conceptualizations of the dead body, Mary Shelley’s novel </a:t>
            </a:r>
            <a:r>
              <a:rPr lang="en-GB" i="1" dirty="0"/>
              <a:t>Frankenstein</a:t>
            </a:r>
            <a:r>
              <a:rPr lang="en-GB" dirty="0"/>
              <a:t> explores the social dangers of the gendered relationship between male surgeons and female patients, as female sexuality doubles as the ultimate object of scientific enquiry. [. . .] The novel draws on contemporary debates about surgery and medical practice in its analysis of the anatomist’s privileging of his medical research over his sexual desire for women, implying that the medical control and violation of women facilitates the rise of the male professional and a narrative of medical progress” (Emma </a:t>
            </a:r>
            <a:r>
              <a:rPr lang="en-GB" dirty="0" err="1"/>
              <a:t>Liggins</a:t>
            </a:r>
            <a:r>
              <a:rPr lang="en-GB" dirty="0"/>
              <a:t>, “The Medical Gaze And The Female Corpse: Looking at Bodies in Mary Shelley’s </a:t>
            </a:r>
            <a:r>
              <a:rPr lang="en-GB" i="1" dirty="0"/>
              <a:t>Frankenstein</a:t>
            </a:r>
            <a:r>
              <a:rPr lang="en-GB" dirty="0"/>
              <a:t>.” </a:t>
            </a:r>
            <a:r>
              <a:rPr lang="en-GB" i="1" dirty="0"/>
              <a:t>Studies in the Novel</a:t>
            </a:r>
            <a:r>
              <a:rPr lang="en-GB" dirty="0"/>
              <a:t> 32.2, 2000: 130)</a:t>
            </a:r>
          </a:p>
          <a:p>
            <a:pPr marL="0" indent="0">
              <a:buNone/>
            </a:pPr>
            <a:endParaRPr lang="en-US" dirty="0"/>
          </a:p>
        </p:txBody>
      </p:sp>
      <p:sp>
        <p:nvSpPr>
          <p:cNvPr id="4" name="Slide Number Placeholder 3"/>
          <p:cNvSpPr>
            <a:spLocks noGrp="1"/>
          </p:cNvSpPr>
          <p:nvPr>
            <p:ph type="sldNum" sz="quarter" idx="12"/>
          </p:nvPr>
        </p:nvSpPr>
        <p:spPr/>
        <p:txBody>
          <a:bodyPr/>
          <a:lstStyle/>
          <a:p>
            <a:fld id="{FA456915-F0DB-4821-A88A-00D0175143D6}" type="slidenum">
              <a:rPr lang="en-GB" smtClean="0"/>
              <a:t>8</a:t>
            </a:fld>
            <a:endParaRPr lang="en-GB"/>
          </a:p>
        </p:txBody>
      </p:sp>
    </p:spTree>
    <p:extLst>
      <p:ext uri="{BB962C8B-B14F-4D97-AF65-F5344CB8AC3E}">
        <p14:creationId xmlns:p14="http://schemas.microsoft.com/office/powerpoint/2010/main" val="3525380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424264"/>
          </a:xfrm>
        </p:spPr>
        <p:txBody>
          <a:bodyPr>
            <a:noAutofit/>
          </a:bodyPr>
          <a:lstStyle/>
          <a:p>
            <a:pPr marL="0" indent="0">
              <a:buNone/>
            </a:pPr>
            <a:r>
              <a:rPr lang="en-GB" dirty="0" smtClean="0"/>
              <a:t>“In </a:t>
            </a:r>
            <a:r>
              <a:rPr lang="en-GB" dirty="0"/>
              <a:t>the shared desires and similar barriers to belonging of </a:t>
            </a:r>
            <a:r>
              <a:rPr lang="en-GB" dirty="0" err="1"/>
              <a:t>Safie</a:t>
            </a:r>
            <a:r>
              <a:rPr lang="en-GB" dirty="0"/>
              <a:t> and </a:t>
            </a:r>
            <a:r>
              <a:rPr lang="en-GB" dirty="0" smtClean="0"/>
              <a:t>the creature</a:t>
            </a:r>
            <a:r>
              <a:rPr lang="en-GB" dirty="0"/>
              <a:t>, Shelley connects political claims across racial, sexual and </a:t>
            </a:r>
            <a:r>
              <a:rPr lang="en-GB" dirty="0" smtClean="0"/>
              <a:t>class differences [...] in </a:t>
            </a:r>
            <a:r>
              <a:rPr lang="en-GB" dirty="0"/>
              <a:t>placing this dramatic </a:t>
            </a:r>
            <a:r>
              <a:rPr lang="en-GB" dirty="0" smtClean="0"/>
              <a:t>example of </a:t>
            </a:r>
            <a:r>
              <a:rPr lang="en-GB" dirty="0"/>
              <a:t>feminist cultural rebellion at the heart of this novel littered with the </a:t>
            </a:r>
            <a:r>
              <a:rPr lang="en-GB" dirty="0" smtClean="0"/>
              <a:t>bodies of </a:t>
            </a:r>
            <a:r>
              <a:rPr lang="en-GB" dirty="0"/>
              <a:t>ineffectual, passive or self-sacrificing women, Shelley expands the </a:t>
            </a:r>
            <a:r>
              <a:rPr lang="en-GB" dirty="0" smtClean="0"/>
              <a:t>revolutionary political </a:t>
            </a:r>
            <a:r>
              <a:rPr lang="en-GB" dirty="0"/>
              <a:t>critique of her time, reviving a radical case for the rights </a:t>
            </a:r>
            <a:r>
              <a:rPr lang="en-GB" dirty="0" smtClean="0"/>
              <a:t>of woman </a:t>
            </a:r>
            <a:r>
              <a:rPr lang="en-GB" dirty="0"/>
              <a:t>that had been vilified along with Wollstonecraft’s </a:t>
            </a:r>
            <a:r>
              <a:rPr lang="en-GB" dirty="0" smtClean="0"/>
              <a:t>reputation.” (Adriana </a:t>
            </a:r>
            <a:r>
              <a:rPr lang="en-GB" dirty="0" err="1" smtClean="0"/>
              <a:t>Craciun</a:t>
            </a:r>
            <a:r>
              <a:rPr lang="en-GB" dirty="0" smtClean="0"/>
              <a:t>, “</a:t>
            </a:r>
            <a:r>
              <a:rPr lang="en-GB" i="1" dirty="0" smtClean="0"/>
              <a:t>Frankenstein</a:t>
            </a:r>
            <a:r>
              <a:rPr lang="en-GB" dirty="0" smtClean="0"/>
              <a:t>’s Politics,” in </a:t>
            </a:r>
            <a:r>
              <a:rPr lang="en-GB" i="1" dirty="0" smtClean="0"/>
              <a:t>The Cambridge Companion to Frankenstein</a:t>
            </a:r>
            <a:r>
              <a:rPr lang="en-GB" dirty="0" smtClean="0"/>
              <a:t>: </a:t>
            </a:r>
            <a:r>
              <a:rPr lang="en-GB" dirty="0" smtClean="0"/>
              <a:t>95)</a:t>
            </a:r>
            <a:endParaRPr lang="en-GB" dirty="0"/>
          </a:p>
        </p:txBody>
      </p:sp>
      <p:sp>
        <p:nvSpPr>
          <p:cNvPr id="4" name="Slide Number Placeholder 3"/>
          <p:cNvSpPr>
            <a:spLocks noGrp="1"/>
          </p:cNvSpPr>
          <p:nvPr>
            <p:ph type="sldNum" sz="quarter" idx="12"/>
          </p:nvPr>
        </p:nvSpPr>
        <p:spPr/>
        <p:txBody>
          <a:bodyPr/>
          <a:lstStyle/>
          <a:p>
            <a:fld id="{FA456915-F0DB-4821-A88A-00D0175143D6}" type="slidenum">
              <a:rPr lang="en-GB" smtClean="0"/>
              <a:t>9</a:t>
            </a:fld>
            <a:endParaRPr lang="en-GB"/>
          </a:p>
        </p:txBody>
      </p:sp>
    </p:spTree>
    <p:extLst>
      <p:ext uri="{BB962C8B-B14F-4D97-AF65-F5344CB8AC3E}">
        <p14:creationId xmlns:p14="http://schemas.microsoft.com/office/powerpoint/2010/main" val="367296942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914</TotalTime>
  <Words>1700</Words>
  <Application>Microsoft Macintosh PowerPoint</Application>
  <PresentationFormat>On-screen Show (4:3)</PresentationFormat>
  <Paragraphs>107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Clarity</vt:lpstr>
      <vt:lpstr>Mary Shelley’s Frankenstein: Gender and Revolution</vt:lpstr>
      <vt:lpstr>PowerPoint Presentation</vt:lpstr>
      <vt:lpstr>PowerPoint Presentation</vt:lpstr>
      <vt:lpstr>Critical perspectives </vt:lpstr>
      <vt:lpstr>Critical perspectives</vt:lpstr>
      <vt:lpstr>Some questions</vt:lpstr>
      <vt:lpstr>Francisco Goya, The Sleep of Reason Produces Monsters (c. 1797)</vt:lpstr>
      <vt:lpstr>Gender</vt:lpstr>
      <vt:lpstr>PowerPoint Presentation</vt:lpstr>
      <vt:lpstr>Revolution</vt:lpstr>
      <vt:lpstr>PowerPoint Presentation</vt:lpstr>
      <vt:lpstr>PowerPoint Presentation</vt:lpstr>
      <vt:lpstr>PowerPoint Presentation</vt:lpstr>
      <vt:lpstr>PowerPoint Presentation</vt:lpstr>
      <vt:lpstr>PowerPoint Presentation</vt:lpstr>
      <vt:lpstr>Timeline of the French Revolution (1789-1794)</vt:lpstr>
      <vt:lpstr>Timeline of the French Revolution (1789-1794)</vt:lpstr>
      <vt:lpstr>PowerPoint Presentation</vt:lpstr>
      <vt:lpstr>Godwin and the Monstrous</vt:lpstr>
      <vt:lpstr>The Nightmare</vt:lpstr>
      <vt:lpstr>“The Night Mare”</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Frankenstein: Revolution, Change and resistance</dc:title>
  <dc:creator>Rochelle</dc:creator>
  <cp:lastModifiedBy>nick lawrence</cp:lastModifiedBy>
  <cp:revision>59</cp:revision>
  <dcterms:created xsi:type="dcterms:W3CDTF">2017-10-27T10:23:04Z</dcterms:created>
  <dcterms:modified xsi:type="dcterms:W3CDTF">2019-10-29T10:17:48Z</dcterms:modified>
</cp:coreProperties>
</file>