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7" r:id="rId3"/>
    <p:sldId id="257" r:id="rId4"/>
    <p:sldId id="259" r:id="rId5"/>
    <p:sldId id="261" r:id="rId6"/>
    <p:sldId id="260" r:id="rId7"/>
    <p:sldId id="262" r:id="rId8"/>
    <p:sldId id="268" r:id="rId9"/>
    <p:sldId id="269" r:id="rId10"/>
    <p:sldId id="275" r:id="rId11"/>
    <p:sldId id="272" r:id="rId12"/>
    <p:sldId id="266" r:id="rId13"/>
    <p:sldId id="263" r:id="rId14"/>
    <p:sldId id="273" r:id="rId15"/>
    <p:sldId id="270" r:id="rId16"/>
    <p:sldId id="271" r:id="rId17"/>
    <p:sldId id="258" r:id="rId18"/>
    <p:sldId id="264" r:id="rId19"/>
    <p:sldId id="274"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8" autoAdjust="0"/>
    <p:restoredTop sz="94660"/>
  </p:normalViewPr>
  <p:slideViewPr>
    <p:cSldViewPr snapToGrid="0">
      <p:cViewPr>
        <p:scale>
          <a:sx n="83" d="100"/>
          <a:sy n="83" d="100"/>
        </p:scale>
        <p:origin x="45" y="1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11/21/2019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11/21/2019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11/21/2019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11/21/2019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11/21/2019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11/21/2019</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11/21/2019</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11/21/2019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11/21/2019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11/21/2019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11/21/2019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509A250-FF31-4206-8172-F9D3106AACB1}" type="datetimeFigureOut">
              <a:rPr lang="en-US" dirty="0"/>
              <a:t>11/21/2019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509A250-FF31-4206-8172-F9D3106AACB1}" type="datetimeFigureOut">
              <a:rPr lang="en-US" dirty="0"/>
              <a:t>11/21/2019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11/21/2019</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11/21/2019</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t>11/21/2019</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11/21/2019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509A250-FF31-4206-8172-F9D3106AACB1}" type="datetimeFigureOut">
              <a:rPr lang="en-US" dirty="0"/>
              <a:t>11/21/2019</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ww.thelondonmagazine.org/ibsen-by-stephen-unwin/"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Henrik Ibsen, </a:t>
            </a:r>
            <a:r>
              <a:rPr lang="en-GB" i="1" dirty="0"/>
              <a:t>A Doll’s House</a:t>
            </a:r>
            <a:r>
              <a:rPr lang="en-GB" dirty="0"/>
              <a:t> (1879)</a:t>
            </a:r>
          </a:p>
        </p:txBody>
      </p:sp>
      <p:sp>
        <p:nvSpPr>
          <p:cNvPr id="3" name="Subtitle 2"/>
          <p:cNvSpPr>
            <a:spLocks noGrp="1"/>
          </p:cNvSpPr>
          <p:nvPr>
            <p:ph type="subTitle" idx="1"/>
          </p:nvPr>
        </p:nvSpPr>
        <p:spPr/>
        <p:txBody>
          <a:bodyPr/>
          <a:lstStyle/>
          <a:p>
            <a:r>
              <a:rPr lang="en-GB" dirty="0"/>
              <a:t>Elizabeth Barry</a:t>
            </a:r>
          </a:p>
        </p:txBody>
      </p:sp>
    </p:spTree>
    <p:extLst>
      <p:ext uri="{BB962C8B-B14F-4D97-AF65-F5344CB8AC3E}">
        <p14:creationId xmlns:p14="http://schemas.microsoft.com/office/powerpoint/2010/main" val="27580598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648638"/>
            <a:ext cx="8946541" cy="5599761"/>
          </a:xfrm>
        </p:spPr>
        <p:txBody>
          <a:bodyPr/>
          <a:lstStyle/>
          <a:p>
            <a:pPr marL="0" indent="0">
              <a:buNone/>
            </a:pPr>
            <a:r>
              <a:rPr lang="en-GB" dirty="0"/>
              <a:t>Fuchs, ‘Some Questions to Ask A Play’</a:t>
            </a:r>
          </a:p>
          <a:p>
            <a:r>
              <a:rPr lang="en-GB" dirty="0"/>
              <a:t>We must make the assumption that in the world of the play there are no accidents. Nothing occurs “by chance,” </a:t>
            </a:r>
            <a:r>
              <a:rPr lang="en-GB" b="1" i="1" dirty="0"/>
              <a:t>not even chance</a:t>
            </a:r>
            <a:r>
              <a:rPr lang="en-GB" dirty="0"/>
              <a:t>. In that case, nothing in the play is without signiﬁcance. Correspondingly, the play asks us to focus upon it a total awareness, to bring our attention and curiosity without the censorship of selective interpretation […]   (6; my emphasis) </a:t>
            </a:r>
          </a:p>
          <a:p>
            <a:endParaRPr lang="en-GB" dirty="0"/>
          </a:p>
          <a:p>
            <a:pPr marL="0" indent="0">
              <a:buNone/>
            </a:pPr>
            <a:r>
              <a:rPr lang="en-GB" dirty="0"/>
              <a:t>CF. ‘Chekhov’s gun’ </a:t>
            </a:r>
          </a:p>
          <a:p>
            <a:r>
              <a:rPr lang="en-GB" dirty="0"/>
              <a:t>One must never place a loaded rifle on the stage if it isn't going to go off. It's wrong to make promises you don't mean to keep." Chekhov, letter to </a:t>
            </a:r>
            <a:r>
              <a:rPr lang="en-GB" dirty="0" err="1"/>
              <a:t>Aleksandr</a:t>
            </a:r>
            <a:r>
              <a:rPr lang="en-GB" dirty="0"/>
              <a:t> </a:t>
            </a:r>
            <a:r>
              <a:rPr lang="en-GB" dirty="0" err="1"/>
              <a:t>Semenovich</a:t>
            </a:r>
            <a:r>
              <a:rPr lang="en-GB" dirty="0"/>
              <a:t> </a:t>
            </a:r>
            <a:r>
              <a:rPr lang="en-GB" dirty="0" err="1"/>
              <a:t>Lazarev</a:t>
            </a:r>
            <a:r>
              <a:rPr lang="en-GB" dirty="0"/>
              <a:t> (pseudonym of A. S. </a:t>
            </a:r>
            <a:r>
              <a:rPr lang="en-GB" dirty="0" err="1"/>
              <a:t>Gruzinsky</a:t>
            </a:r>
            <a:r>
              <a:rPr lang="en-GB" dirty="0"/>
              <a:t>), 1 November 1889. </a:t>
            </a:r>
          </a:p>
        </p:txBody>
      </p:sp>
    </p:spTree>
    <p:extLst>
      <p:ext uri="{BB962C8B-B14F-4D97-AF65-F5344CB8AC3E}">
        <p14:creationId xmlns:p14="http://schemas.microsoft.com/office/powerpoint/2010/main" val="29732584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956442"/>
            <a:ext cx="8946541" cy="5291958"/>
          </a:xfrm>
        </p:spPr>
        <p:txBody>
          <a:bodyPr>
            <a:normAutofit/>
          </a:bodyPr>
          <a:lstStyle/>
          <a:p>
            <a:pPr marL="457200" lvl="1" indent="0">
              <a:buNone/>
            </a:pPr>
            <a:r>
              <a:rPr lang="en-GB" sz="2000" b="1" dirty="0"/>
              <a:t>Fuchs: How do people dress?  [1973 film, dir. Patrick Garland]</a:t>
            </a:r>
          </a:p>
          <a:p>
            <a:pPr marL="457200" lvl="1" indent="0">
              <a:buNone/>
            </a:pPr>
            <a:r>
              <a:rPr lang="en-GB" sz="2000" b="1" dirty="0"/>
              <a:t>https://www.youtube.com/watch?v=TMa0ZARfZBM</a:t>
            </a:r>
          </a:p>
          <a:p>
            <a:r>
              <a:rPr lang="en-GB" dirty="0"/>
              <a:t>Helmer learns he is spared (by the second letter of Krogstad’s) – emollient speech about forgiveness. Idealism reinstated. </a:t>
            </a:r>
          </a:p>
          <a:p>
            <a:r>
              <a:rPr lang="en-GB" dirty="0"/>
              <a:t>Nora comes back in – </a:t>
            </a:r>
            <a:r>
              <a:rPr lang="en-GB" b="1" i="1" dirty="0"/>
              <a:t>in everyday clothes</a:t>
            </a:r>
            <a:r>
              <a:rPr lang="en-GB" b="1" dirty="0"/>
              <a:t>. </a:t>
            </a:r>
          </a:p>
          <a:p>
            <a:r>
              <a:rPr lang="en-GB" dirty="0"/>
              <a:t>Helmer still in his formal finery. </a:t>
            </a:r>
          </a:p>
          <a:p>
            <a:r>
              <a:rPr lang="en-GB" dirty="0"/>
              <a:t>One of them = under/overdressed. </a:t>
            </a:r>
          </a:p>
          <a:p>
            <a:r>
              <a:rPr lang="en-GB" dirty="0"/>
              <a:t>Hugely significant detail. </a:t>
            </a:r>
          </a:p>
          <a:p>
            <a:endParaRPr lang="en-GB" dirty="0"/>
          </a:p>
          <a:p>
            <a:r>
              <a:rPr lang="en-GB" dirty="0"/>
              <a:t>2004 Gothenburg production – Norwegian dir. </a:t>
            </a:r>
            <a:r>
              <a:rPr lang="en-GB" dirty="0" err="1"/>
              <a:t>Terje</a:t>
            </a:r>
            <a:r>
              <a:rPr lang="en-GB" dirty="0"/>
              <a:t> </a:t>
            </a:r>
          </a:p>
          <a:p>
            <a:pPr marL="0" indent="0">
              <a:buNone/>
            </a:pPr>
            <a:r>
              <a:rPr lang="en-GB" dirty="0" err="1"/>
              <a:t>Maerli</a:t>
            </a:r>
            <a:r>
              <a:rPr lang="en-GB" dirty="0"/>
              <a:t> – production short -- busy middle-class family, phones, laptops – Nora in red miniskirt – then dressed appropriately at end to go out into </a:t>
            </a:r>
            <a:r>
              <a:rPr lang="en-GB" dirty="0" err="1"/>
              <a:t>Scandiavian</a:t>
            </a:r>
            <a:r>
              <a:rPr lang="en-GB" dirty="0"/>
              <a:t> winter (boots and warm coat, ready to take on world).</a:t>
            </a:r>
          </a:p>
          <a:p>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05385" y="2302258"/>
            <a:ext cx="2574579" cy="2600325"/>
          </a:xfrm>
          <a:prstGeom prst="rect">
            <a:avLst/>
          </a:prstGeom>
        </p:spPr>
      </p:pic>
    </p:spTree>
    <p:extLst>
      <p:ext uri="{BB962C8B-B14F-4D97-AF65-F5344CB8AC3E}">
        <p14:creationId xmlns:p14="http://schemas.microsoft.com/office/powerpoint/2010/main" val="18740821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798013"/>
          </a:xfrm>
        </p:spPr>
        <p:txBody>
          <a:bodyPr/>
          <a:lstStyle/>
          <a:p>
            <a:r>
              <a:rPr lang="en-GB" dirty="0"/>
              <a:t>Social World (Fuchs, cont.)</a:t>
            </a:r>
          </a:p>
        </p:txBody>
      </p:sp>
      <p:sp>
        <p:nvSpPr>
          <p:cNvPr id="3" name="Content Placeholder 2"/>
          <p:cNvSpPr>
            <a:spLocks noGrp="1"/>
          </p:cNvSpPr>
          <p:nvPr>
            <p:ph idx="1"/>
          </p:nvPr>
        </p:nvSpPr>
        <p:spPr>
          <a:xfrm>
            <a:off x="756471" y="1250731"/>
            <a:ext cx="8946541" cy="4818992"/>
          </a:xfrm>
        </p:spPr>
        <p:txBody>
          <a:bodyPr>
            <a:normAutofit/>
          </a:bodyPr>
          <a:lstStyle/>
          <a:p>
            <a:pPr lvl="1"/>
            <a:r>
              <a:rPr lang="en-GB" dirty="0"/>
              <a:t>Patterns – do you see people in groups? Isolated? In pairs? </a:t>
            </a:r>
          </a:p>
          <a:p>
            <a:pPr lvl="2"/>
            <a:r>
              <a:rPr lang="en-GB" dirty="0"/>
              <a:t>Pairs: relationship Nora – Linde. Linde – Krogstad.  Nora – Helmer.  Allegiances or conflicts? Allegiances that conflict? Talking about a third person. </a:t>
            </a:r>
          </a:p>
          <a:p>
            <a:pPr lvl="2"/>
            <a:r>
              <a:rPr lang="en-GB" i="1" dirty="0"/>
              <a:t>ADH</a:t>
            </a:r>
            <a:r>
              <a:rPr lang="en-GB" dirty="0"/>
              <a:t>: threes. </a:t>
            </a:r>
          </a:p>
          <a:p>
            <a:pPr lvl="3"/>
            <a:r>
              <a:rPr lang="en-GB" dirty="0"/>
              <a:t>Helmer, Nora, Rank.</a:t>
            </a:r>
          </a:p>
          <a:p>
            <a:pPr lvl="3"/>
            <a:r>
              <a:rPr lang="en-GB" dirty="0"/>
              <a:t>Nora, Helmer, Krogstad. </a:t>
            </a:r>
          </a:p>
          <a:p>
            <a:pPr lvl="3"/>
            <a:r>
              <a:rPr lang="en-GB" dirty="0"/>
              <a:t>Nora, Krogstad, Linde. </a:t>
            </a:r>
          </a:p>
          <a:p>
            <a:pPr marL="914400" lvl="2" indent="0">
              <a:buNone/>
            </a:pPr>
            <a:r>
              <a:rPr lang="en-GB" b="1" dirty="0"/>
              <a:t>But</a:t>
            </a:r>
            <a:r>
              <a:rPr lang="en-GB" dirty="0"/>
              <a:t> -- </a:t>
            </a:r>
            <a:r>
              <a:rPr lang="en-GB" dirty="0" err="1"/>
              <a:t>Tiina</a:t>
            </a:r>
            <a:r>
              <a:rPr lang="en-GB" dirty="0"/>
              <a:t> Rosenberg: Unique thing about </a:t>
            </a:r>
            <a:r>
              <a:rPr lang="en-GB" i="1" dirty="0"/>
              <a:t>Doll’s House</a:t>
            </a:r>
            <a:r>
              <a:rPr lang="en-GB" dirty="0"/>
              <a:t> that it is about a husband-wife relationship without also being about a love triangle. Women’s role at centre of play/ discussion. </a:t>
            </a:r>
          </a:p>
          <a:p>
            <a:pPr lvl="2"/>
            <a:r>
              <a:rPr lang="en-GB" dirty="0"/>
              <a:t>The tension of interlocking triangles?</a:t>
            </a:r>
          </a:p>
          <a:p>
            <a:pPr lvl="1"/>
            <a:r>
              <a:rPr lang="en-GB" dirty="0"/>
              <a:t>How do people interact? Do they shout? Do they laugh? Do they play?</a:t>
            </a:r>
          </a:p>
          <a:p>
            <a:pPr lvl="2"/>
            <a:r>
              <a:rPr lang="en-GB" dirty="0"/>
              <a:t>Mode of interacting important in this play. Playing. Serious conversation. Krogstad arguably the only person who treats Nora as an equal. </a:t>
            </a:r>
          </a:p>
          <a:p>
            <a:pPr marL="914400" lvl="2" indent="0">
              <a:buNone/>
            </a:pPr>
            <a:endParaRPr lang="en-GB" dirty="0"/>
          </a:p>
        </p:txBody>
      </p:sp>
    </p:spTree>
    <p:extLst>
      <p:ext uri="{BB962C8B-B14F-4D97-AF65-F5344CB8AC3E}">
        <p14:creationId xmlns:p14="http://schemas.microsoft.com/office/powerpoint/2010/main" val="1953078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III. What changes? </a:t>
            </a:r>
          </a:p>
        </p:txBody>
      </p:sp>
      <p:sp>
        <p:nvSpPr>
          <p:cNvPr id="3" name="Content Placeholder 2"/>
          <p:cNvSpPr>
            <a:spLocks noGrp="1"/>
          </p:cNvSpPr>
          <p:nvPr>
            <p:ph idx="1"/>
          </p:nvPr>
        </p:nvSpPr>
        <p:spPr>
          <a:xfrm>
            <a:off x="1103312" y="1434662"/>
            <a:ext cx="8946541" cy="4813737"/>
          </a:xfrm>
        </p:spPr>
        <p:txBody>
          <a:bodyPr>
            <a:normAutofit/>
          </a:bodyPr>
          <a:lstStyle/>
          <a:p>
            <a:r>
              <a:rPr lang="en-GB" dirty="0"/>
              <a:t>First image. Last. Some striking image in middle. What has changed? How do we need to pass through the middle image to get from first to last?</a:t>
            </a:r>
          </a:p>
          <a:p>
            <a:r>
              <a:rPr lang="en-GB" dirty="0"/>
              <a:t>Table:</a:t>
            </a:r>
          </a:p>
          <a:p>
            <a:pPr lvl="1"/>
            <a:r>
              <a:rPr lang="en-GB" dirty="0"/>
              <a:t>Beginning Act I:  Putting parcels on it.</a:t>
            </a:r>
          </a:p>
          <a:p>
            <a:pPr lvl="1"/>
            <a:r>
              <a:rPr lang="en-GB" dirty="0"/>
              <a:t>¾ way through Act I: Hiding under the table – hide and seek with the children (but they can hear her laughter, find her). Just before she talks to Krogstad and he threatens her.</a:t>
            </a:r>
          </a:p>
          <a:p>
            <a:pPr lvl="1"/>
            <a:r>
              <a:rPr lang="en-GB" dirty="0"/>
              <a:t>End of Act II: Nora </a:t>
            </a:r>
            <a:r>
              <a:rPr lang="en-GB" i="1" dirty="0"/>
              <a:t>on top </a:t>
            </a:r>
            <a:r>
              <a:rPr lang="en-GB" dirty="0"/>
              <a:t>of the table, dancing the tarantella to shocked (and aroused?) Helmer.</a:t>
            </a:r>
          </a:p>
          <a:p>
            <a:pPr lvl="1"/>
            <a:r>
              <a:rPr lang="en-GB" dirty="0"/>
              <a:t>Act III: Nora sitting across the table, wanting to talk. </a:t>
            </a:r>
          </a:p>
          <a:p>
            <a:pPr lvl="1"/>
            <a:endParaRPr lang="en-GB" dirty="0"/>
          </a:p>
        </p:txBody>
      </p:sp>
    </p:spTree>
    <p:extLst>
      <p:ext uri="{BB962C8B-B14F-4D97-AF65-F5344CB8AC3E}">
        <p14:creationId xmlns:p14="http://schemas.microsoft.com/office/powerpoint/2010/main" val="3970279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735724"/>
            <a:ext cx="8946541" cy="5512675"/>
          </a:xfrm>
        </p:spPr>
        <p:txBody>
          <a:bodyPr/>
          <a:lstStyle/>
          <a:p>
            <a:r>
              <a:rPr lang="en-GB" dirty="0"/>
              <a:t>VI. The Character Fits the Pattern </a:t>
            </a:r>
          </a:p>
          <a:p>
            <a:pPr lvl="1"/>
            <a:r>
              <a:rPr lang="en-GB" dirty="0"/>
              <a:t>Only now, for Fuchs, are you ready to analyse the characters. </a:t>
            </a:r>
          </a:p>
          <a:p>
            <a:pPr lvl="1"/>
            <a:r>
              <a:rPr lang="en-GB" dirty="0"/>
              <a:t>Every assumption you make about the character must reflect the conditions of its world.</a:t>
            </a:r>
          </a:p>
          <a:p>
            <a:pPr lvl="1"/>
            <a:r>
              <a:rPr lang="en-GB" dirty="0"/>
              <a:t>Characters – identity fixed or changing? Nora – changes character? Krogstad – not ‘villain’ (desperate, angry, bitter). Rank – funny kind of lothario… How far character emerges in relation to </a:t>
            </a:r>
            <a:r>
              <a:rPr lang="en-GB" i="1" dirty="0"/>
              <a:t>circumstances</a:t>
            </a:r>
            <a:r>
              <a:rPr lang="en-GB" dirty="0"/>
              <a:t>. </a:t>
            </a:r>
          </a:p>
          <a:p>
            <a:endParaRPr lang="en-GB" dirty="0"/>
          </a:p>
        </p:txBody>
      </p:sp>
    </p:spTree>
    <p:extLst>
      <p:ext uri="{BB962C8B-B14F-4D97-AF65-F5344CB8AC3E}">
        <p14:creationId xmlns:p14="http://schemas.microsoft.com/office/powerpoint/2010/main" val="40627136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Nora’s tarantella scene </a:t>
            </a:r>
          </a:p>
        </p:txBody>
      </p:sp>
      <p:sp>
        <p:nvSpPr>
          <p:cNvPr id="3" name="Content Placeholder 2"/>
          <p:cNvSpPr>
            <a:spLocks noGrp="1"/>
          </p:cNvSpPr>
          <p:nvPr>
            <p:ph idx="1"/>
          </p:nvPr>
        </p:nvSpPr>
        <p:spPr/>
        <p:txBody>
          <a:bodyPr/>
          <a:lstStyle/>
          <a:p>
            <a:r>
              <a:rPr lang="en-GB" dirty="0"/>
              <a:t>Nora is dancing the tarantella in Act II, fast and wildly. How deliberate/ strategic is this?</a:t>
            </a:r>
          </a:p>
          <a:p>
            <a:pPr marL="457200" lvl="1" indent="0">
              <a:buNone/>
            </a:pPr>
            <a:r>
              <a:rPr lang="en-GB" dirty="0"/>
              <a:t>A) to distract Helmer from the mailbox and the letter that might be her undoing. </a:t>
            </a:r>
          </a:p>
          <a:p>
            <a:pPr marL="457200" lvl="1" indent="0">
              <a:buNone/>
            </a:pPr>
            <a:r>
              <a:rPr lang="en-GB" dirty="0"/>
              <a:t>B) To postpone her own inevitable death (she has determined (and told Krogstad) that she will commit suicide when Helmer learns the truth) </a:t>
            </a:r>
          </a:p>
          <a:p>
            <a:pPr marL="457200" lvl="1" indent="0">
              <a:buNone/>
            </a:pPr>
            <a:r>
              <a:rPr lang="en-GB" dirty="0"/>
              <a:t>C) without premeditation, or at least becoming less conscious of what she is doing -- as a hysterical expression of her inner turmoil. (Freudian interpretation)</a:t>
            </a:r>
          </a:p>
          <a:p>
            <a:pPr marL="457200" lvl="1" indent="0">
              <a:buNone/>
            </a:pPr>
            <a:r>
              <a:rPr lang="en-GB"/>
              <a:t>D) An </a:t>
            </a:r>
            <a:r>
              <a:rPr lang="en-GB" dirty="0"/>
              <a:t>erotic performance – at odds with her image as pure, submissive wife -- exposing men’s hypocrisy – asks Mrs Linde to watch the fun (watch men watching as well as her dancing)</a:t>
            </a:r>
          </a:p>
        </p:txBody>
      </p:sp>
    </p:spTree>
    <p:extLst>
      <p:ext uri="{BB962C8B-B14F-4D97-AF65-F5344CB8AC3E}">
        <p14:creationId xmlns:p14="http://schemas.microsoft.com/office/powerpoint/2010/main" val="3350863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Toril</a:t>
            </a:r>
            <a:r>
              <a:rPr lang="en-GB" dirty="0"/>
              <a:t> </a:t>
            </a:r>
            <a:r>
              <a:rPr lang="en-GB" dirty="0" err="1"/>
              <a:t>Moi</a:t>
            </a:r>
            <a:r>
              <a:rPr lang="en-GB" dirty="0"/>
              <a:t>, </a:t>
            </a:r>
            <a:r>
              <a:rPr lang="en-GB" i="1" dirty="0"/>
              <a:t>Henrik Ibsen and the Birth of Modernism </a:t>
            </a:r>
            <a:endParaRPr lang="en-GB" dirty="0"/>
          </a:p>
        </p:txBody>
      </p:sp>
      <p:sp>
        <p:nvSpPr>
          <p:cNvPr id="3" name="Content Placeholder 2"/>
          <p:cNvSpPr>
            <a:spLocks noGrp="1"/>
          </p:cNvSpPr>
          <p:nvPr>
            <p:ph idx="1"/>
          </p:nvPr>
        </p:nvSpPr>
        <p:spPr/>
        <p:txBody>
          <a:bodyPr>
            <a:normAutofit lnSpcReduction="10000"/>
          </a:bodyPr>
          <a:lstStyle/>
          <a:p>
            <a:endParaRPr lang="en-GB" dirty="0"/>
          </a:p>
          <a:p>
            <a:r>
              <a:rPr lang="en-GB" dirty="0"/>
              <a:t>The scene [of the tarantella] invites the audience to see Nora both as she is seen by Helmer and Dr Rank, and as she is seen by Mrs Linde.</a:t>
            </a:r>
          </a:p>
          <a:p>
            <a:r>
              <a:rPr lang="en-GB" dirty="0"/>
              <a:t>Former: theatricalizes her.</a:t>
            </a:r>
          </a:p>
          <a:p>
            <a:r>
              <a:rPr lang="en-GB" dirty="0"/>
              <a:t>Latter: sees a soul in pain. </a:t>
            </a:r>
          </a:p>
          <a:p>
            <a:pPr marL="0" indent="0">
              <a:buNone/>
            </a:pPr>
            <a:endParaRPr lang="en-GB" dirty="0"/>
          </a:p>
          <a:p>
            <a:pPr marL="0" indent="0">
              <a:buNone/>
            </a:pPr>
            <a:r>
              <a:rPr lang="en-GB" dirty="0"/>
              <a:t>Can we, should we, choose between these perspectives? </a:t>
            </a:r>
          </a:p>
          <a:p>
            <a:pPr marL="0" indent="0">
              <a:buNone/>
            </a:pPr>
            <a:r>
              <a:rPr lang="en-GB" dirty="0"/>
              <a:t>Ibsen’s double perspective, his </a:t>
            </a:r>
            <a:r>
              <a:rPr lang="en-GB" b="1" dirty="0"/>
              <a:t>awareness of the impossibility of either choosing or not choosing between theatricality and authenticity</a:t>
            </a:r>
            <a:r>
              <a:rPr lang="en-GB" dirty="0"/>
              <a:t>, stands at the </a:t>
            </a:r>
            <a:r>
              <a:rPr lang="en-GB" dirty="0" err="1"/>
              <a:t>center</a:t>
            </a:r>
            <a:r>
              <a:rPr lang="en-GB" dirty="0"/>
              <a:t> of Ibsen’s modernism. </a:t>
            </a:r>
          </a:p>
        </p:txBody>
      </p:sp>
    </p:spTree>
    <p:extLst>
      <p:ext uri="{BB962C8B-B14F-4D97-AF65-F5344CB8AC3E}">
        <p14:creationId xmlns:p14="http://schemas.microsoft.com/office/powerpoint/2010/main" val="39684374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Modernity of Ibsen’s play</a:t>
            </a:r>
          </a:p>
        </p:txBody>
      </p:sp>
      <p:sp>
        <p:nvSpPr>
          <p:cNvPr id="3" name="Content Placeholder 2"/>
          <p:cNvSpPr>
            <a:spLocks noGrp="1"/>
          </p:cNvSpPr>
          <p:nvPr>
            <p:ph idx="1"/>
          </p:nvPr>
        </p:nvSpPr>
        <p:spPr/>
        <p:txBody>
          <a:bodyPr/>
          <a:lstStyle/>
          <a:p>
            <a:pPr marL="0" indent="0">
              <a:buNone/>
            </a:pPr>
            <a:r>
              <a:rPr lang="en-GB" dirty="0" err="1"/>
              <a:t>Unni</a:t>
            </a:r>
            <a:r>
              <a:rPr lang="en-GB" dirty="0"/>
              <a:t> </a:t>
            </a:r>
            <a:r>
              <a:rPr lang="en-GB" dirty="0" err="1"/>
              <a:t>Langas</a:t>
            </a:r>
            <a:r>
              <a:rPr lang="en-GB" dirty="0"/>
              <a:t>, ‘What Did Nora Do: Thinking Gender with </a:t>
            </a:r>
            <a:r>
              <a:rPr lang="en-GB" i="1" dirty="0"/>
              <a:t>A Doll’s House</a:t>
            </a:r>
            <a:r>
              <a:rPr lang="en-GB" dirty="0"/>
              <a:t>’, </a:t>
            </a:r>
            <a:r>
              <a:rPr lang="en-GB" i="1" dirty="0"/>
              <a:t>Ibsen Studies</a:t>
            </a:r>
            <a:r>
              <a:rPr lang="en-GB" dirty="0"/>
              <a:t>, vol. 5 (2005)</a:t>
            </a:r>
          </a:p>
          <a:p>
            <a:pPr marL="0" indent="0">
              <a:buNone/>
            </a:pPr>
            <a:endParaRPr lang="en-GB" dirty="0"/>
          </a:p>
          <a:p>
            <a:r>
              <a:rPr lang="en-GB" dirty="0"/>
              <a:t>nature to culture</a:t>
            </a:r>
          </a:p>
          <a:p>
            <a:r>
              <a:rPr lang="en-GB" dirty="0"/>
              <a:t>being to acting</a:t>
            </a:r>
          </a:p>
          <a:p>
            <a:r>
              <a:rPr lang="en-GB" dirty="0"/>
              <a:t>how gender operates on the level of spoken and performed acts. </a:t>
            </a:r>
          </a:p>
        </p:txBody>
      </p:sp>
    </p:spTree>
    <p:extLst>
      <p:ext uri="{BB962C8B-B14F-4D97-AF65-F5344CB8AC3E}">
        <p14:creationId xmlns:p14="http://schemas.microsoft.com/office/powerpoint/2010/main" val="24825502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825062"/>
            <a:ext cx="8946541" cy="5423337"/>
          </a:xfrm>
        </p:spPr>
        <p:txBody>
          <a:bodyPr>
            <a:normAutofit lnSpcReduction="10000"/>
          </a:bodyPr>
          <a:lstStyle/>
          <a:p>
            <a:pPr marL="0" indent="0">
              <a:buNone/>
            </a:pPr>
            <a:r>
              <a:rPr lang="en-GB"/>
              <a:t>Fuchs…</a:t>
            </a:r>
            <a:endParaRPr lang="en-GB" dirty="0"/>
          </a:p>
          <a:p>
            <a:r>
              <a:rPr lang="en-GB" dirty="0"/>
              <a:t>IV. Don’t forget yourself.</a:t>
            </a:r>
          </a:p>
          <a:p>
            <a:r>
              <a:rPr lang="en-GB" dirty="0"/>
              <a:t>V. Theatrical Mirrors  -- other plays.  </a:t>
            </a:r>
          </a:p>
          <a:p>
            <a:pPr marL="0" indent="0">
              <a:buNone/>
            </a:pPr>
            <a:endParaRPr lang="en-GB" dirty="0"/>
          </a:p>
          <a:p>
            <a:pPr marL="0" indent="0">
              <a:buNone/>
            </a:pPr>
            <a:endParaRPr lang="en-GB" dirty="0"/>
          </a:p>
          <a:p>
            <a:pPr marL="0" indent="0">
              <a:buNone/>
            </a:pPr>
            <a:r>
              <a:rPr lang="en-GB" dirty="0" err="1"/>
              <a:t>Elfrede</a:t>
            </a:r>
            <a:r>
              <a:rPr lang="en-GB" dirty="0"/>
              <a:t> </a:t>
            </a:r>
            <a:r>
              <a:rPr lang="en-GB" dirty="0" err="1"/>
              <a:t>Jelinek</a:t>
            </a:r>
            <a:r>
              <a:rPr lang="en-GB" dirty="0"/>
              <a:t>, </a:t>
            </a:r>
            <a:r>
              <a:rPr lang="en-GB" i="1" dirty="0"/>
              <a:t>What Happened After Nora Left Her Husband</a:t>
            </a:r>
            <a:r>
              <a:rPr lang="en-GB" dirty="0"/>
              <a:t> (1979)</a:t>
            </a:r>
          </a:p>
          <a:p>
            <a:pPr marL="0" indent="0">
              <a:buNone/>
            </a:pPr>
            <a:r>
              <a:rPr lang="en-GB" dirty="0"/>
              <a:t>Playing a sequence of roles -- male projections/phantasms of women in the role of a wife, mother, labourer, artist, lover, prostitute, concubine, dominatrix and ultimately a business woman. Scenes: C19 and 1970s. </a:t>
            </a:r>
          </a:p>
          <a:p>
            <a:pPr marL="0" indent="0">
              <a:buNone/>
            </a:pPr>
            <a:r>
              <a:rPr lang="en-GB" dirty="0"/>
              <a:t>Fassbinder film, </a:t>
            </a:r>
            <a:r>
              <a:rPr lang="en-GB" i="1" dirty="0"/>
              <a:t>Nora Helmer </a:t>
            </a:r>
            <a:r>
              <a:rPr lang="en-GB" dirty="0"/>
              <a:t>(1974) – she stays – careerist – seizes power in it. </a:t>
            </a:r>
          </a:p>
          <a:p>
            <a:pPr marL="0" indent="0">
              <a:buNone/>
            </a:pPr>
            <a:r>
              <a:rPr lang="en-GB" dirty="0"/>
              <a:t>Lukas </a:t>
            </a:r>
            <a:r>
              <a:rPr lang="en-GB" dirty="0" err="1"/>
              <a:t>Hnath</a:t>
            </a:r>
            <a:r>
              <a:rPr lang="en-GB" dirty="0"/>
              <a:t>, </a:t>
            </a:r>
            <a:r>
              <a:rPr lang="en-GB" i="1" dirty="0"/>
              <a:t>Doll’s House Part 2 </a:t>
            </a:r>
            <a:r>
              <a:rPr lang="en-GB" dirty="0"/>
              <a:t>(2017): she has come back, 15 </a:t>
            </a:r>
            <a:r>
              <a:rPr lang="en-GB" dirty="0" err="1"/>
              <a:t>yrs</a:t>
            </a:r>
            <a:r>
              <a:rPr lang="en-GB" dirty="0"/>
              <a:t> later (play starts with a knock on the door) – a successful feminist novelist; comes back for a divorce. Recriminations from the family.  </a:t>
            </a:r>
          </a:p>
          <a:p>
            <a:pPr lvl="1"/>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88893" y="223838"/>
            <a:ext cx="3436145" cy="2290763"/>
          </a:xfrm>
          <a:prstGeom prst="rect">
            <a:avLst/>
          </a:prstGeom>
        </p:spPr>
      </p:pic>
    </p:spTree>
    <p:extLst>
      <p:ext uri="{BB962C8B-B14F-4D97-AF65-F5344CB8AC3E}">
        <p14:creationId xmlns:p14="http://schemas.microsoft.com/office/powerpoint/2010/main" val="20954771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756746"/>
            <a:ext cx="8946541" cy="5491654"/>
          </a:xfrm>
        </p:spPr>
        <p:txBody>
          <a:bodyPr/>
          <a:lstStyle/>
          <a:p>
            <a:r>
              <a:rPr lang="en-GB" dirty="0"/>
              <a:t>Adaptations: </a:t>
            </a:r>
            <a:r>
              <a:rPr lang="en-GB" b="1" dirty="0" err="1"/>
              <a:t>Mabou</a:t>
            </a:r>
            <a:r>
              <a:rPr lang="en-GB" b="1" dirty="0"/>
              <a:t> Mines Dollhouse (2003)</a:t>
            </a:r>
            <a:r>
              <a:rPr lang="en-GB" dirty="0"/>
              <a:t>– male characters played by people of restricted growth.</a:t>
            </a:r>
          </a:p>
          <a:p>
            <a:r>
              <a:rPr lang="en-GB" dirty="0"/>
              <a:t>Mark </a:t>
            </a:r>
            <a:r>
              <a:rPr lang="en-GB" dirty="0" err="1"/>
              <a:t>Povinelli</a:t>
            </a:r>
            <a:r>
              <a:rPr lang="en-GB" dirty="0"/>
              <a:t> (played Helmer):</a:t>
            </a:r>
          </a:p>
          <a:p>
            <a:pPr marL="0" indent="0">
              <a:spcBef>
                <a:spcPts val="0"/>
              </a:spcBef>
              <a:buNone/>
            </a:pPr>
            <a:endParaRPr lang="en-GB" dirty="0"/>
          </a:p>
          <a:p>
            <a:pPr marL="0" indent="0">
              <a:spcBef>
                <a:spcPts val="0"/>
              </a:spcBef>
              <a:buNone/>
            </a:pPr>
            <a:r>
              <a:rPr lang="en-GB" dirty="0"/>
              <a:t>We have all seen </a:t>
            </a:r>
            <a:r>
              <a:rPr lang="en-GB" dirty="0" err="1"/>
              <a:t>Torvald</a:t>
            </a:r>
            <a:r>
              <a:rPr lang="en-GB" dirty="0"/>
              <a:t>, </a:t>
            </a:r>
          </a:p>
          <a:p>
            <a:pPr marL="0" indent="0">
              <a:spcBef>
                <a:spcPts val="0"/>
              </a:spcBef>
              <a:buNone/>
            </a:pPr>
            <a:r>
              <a:rPr lang="en-GB" dirty="0"/>
              <a:t>time and again, and to see one </a:t>
            </a:r>
          </a:p>
          <a:p>
            <a:pPr marL="0" indent="0">
              <a:spcBef>
                <a:spcPts val="0"/>
              </a:spcBef>
              <a:buNone/>
            </a:pPr>
            <a:r>
              <a:rPr lang="en-GB" dirty="0"/>
              <a:t>that's so different, even at first look,</a:t>
            </a:r>
          </a:p>
          <a:p>
            <a:pPr marL="0" indent="0">
              <a:spcBef>
                <a:spcPts val="0"/>
              </a:spcBef>
              <a:buNone/>
            </a:pPr>
            <a:r>
              <a:rPr lang="en-GB" dirty="0"/>
              <a:t>suddenly opens your eyes</a:t>
            </a:r>
          </a:p>
          <a:p>
            <a:pPr marL="0" indent="0">
              <a:buNone/>
            </a:pPr>
            <a:endParaRPr lang="en-GB" dirty="0"/>
          </a:p>
          <a:p>
            <a:r>
              <a:rPr lang="en-GB" dirty="0"/>
              <a:t>Lee Breuer, director: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25636" y="1403436"/>
            <a:ext cx="4459744" cy="2907753"/>
          </a:xfrm>
          <a:prstGeom prst="rect">
            <a:avLst/>
          </a:prstGeom>
        </p:spPr>
      </p:pic>
      <p:sp>
        <p:nvSpPr>
          <p:cNvPr id="5" name="Rectangle 4"/>
          <p:cNvSpPr/>
          <p:nvPr/>
        </p:nvSpPr>
        <p:spPr>
          <a:xfrm>
            <a:off x="1033462" y="4446926"/>
            <a:ext cx="6096000" cy="2031325"/>
          </a:xfrm>
          <a:prstGeom prst="rect">
            <a:avLst/>
          </a:prstGeom>
        </p:spPr>
        <p:txBody>
          <a:bodyPr>
            <a:spAutoFit/>
          </a:bodyPr>
          <a:lstStyle/>
          <a:p>
            <a:r>
              <a:rPr lang="en-GB" dirty="0"/>
              <a:t>We've really upset men, especially in areas that are tremendously patriarchal, such as South Carolina, where half the upper middle-class couples were like </a:t>
            </a:r>
            <a:r>
              <a:rPr lang="en-GB" dirty="0" err="1"/>
              <a:t>Torvald</a:t>
            </a:r>
            <a:r>
              <a:rPr lang="en-GB" dirty="0"/>
              <a:t> and Nora. They don't like to be accused of doing what they're doing. I remember one senator who was there saying, 'I'm a liberal, I think there's some good acting. But this play - I'm not that liberal.</a:t>
            </a:r>
          </a:p>
        </p:txBody>
      </p:sp>
    </p:spTree>
    <p:extLst>
      <p:ext uri="{BB962C8B-B14F-4D97-AF65-F5344CB8AC3E}">
        <p14:creationId xmlns:p14="http://schemas.microsoft.com/office/powerpoint/2010/main" val="25538324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Kate Millett, </a:t>
            </a:r>
            <a:r>
              <a:rPr lang="en-GB" i="1" dirty="0"/>
              <a:t>Sexual Politics</a:t>
            </a:r>
            <a:r>
              <a:rPr lang="en-GB" dirty="0"/>
              <a:t> (1970), p. 115 </a:t>
            </a:r>
          </a:p>
        </p:txBody>
      </p:sp>
      <p:sp>
        <p:nvSpPr>
          <p:cNvPr id="3" name="Content Placeholder 2"/>
          <p:cNvSpPr>
            <a:spLocks noGrp="1"/>
          </p:cNvSpPr>
          <p:nvPr>
            <p:ph idx="1"/>
          </p:nvPr>
        </p:nvSpPr>
        <p:spPr/>
        <p:txBody>
          <a:bodyPr/>
          <a:lstStyle/>
          <a:p>
            <a:endParaRPr lang="en-GB" dirty="0"/>
          </a:p>
          <a:p>
            <a:r>
              <a:rPr lang="en-GB" sz="2400" dirty="0"/>
              <a:t>In Aeschylus’ dramatization of the [Orestes] myth, one is permitted to see patriarchy confront matriarchy, confound it through the knowledge of paternity, and come off triumphant. Until Nora slammed the door announcing the sexual revolution, this triumph went nearly uncontested. </a:t>
            </a:r>
          </a:p>
        </p:txBody>
      </p:sp>
    </p:spTree>
    <p:extLst>
      <p:ext uri="{BB962C8B-B14F-4D97-AF65-F5344CB8AC3E}">
        <p14:creationId xmlns:p14="http://schemas.microsoft.com/office/powerpoint/2010/main" val="31468479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a:t>Herbert </a:t>
            </a:r>
            <a:r>
              <a:rPr lang="en-GB" sz="3600" dirty="0" err="1"/>
              <a:t>Blau</a:t>
            </a:r>
            <a:r>
              <a:rPr lang="en-GB" sz="3600" dirty="0"/>
              <a:t>, </a:t>
            </a:r>
            <a:r>
              <a:rPr lang="en-GB" sz="3600" i="1" dirty="0"/>
              <a:t>The Dubious Spectacle: Extremities of </a:t>
            </a:r>
            <a:r>
              <a:rPr lang="en-GB" sz="3600" i="1" dirty="0" err="1"/>
              <a:t>Theater</a:t>
            </a:r>
            <a:r>
              <a:rPr lang="en-GB" sz="3600" i="1" dirty="0"/>
              <a:t>, 1976-2000</a:t>
            </a:r>
            <a:endParaRPr lang="en-GB" sz="3600" dirty="0"/>
          </a:p>
        </p:txBody>
      </p:sp>
      <p:sp>
        <p:nvSpPr>
          <p:cNvPr id="3" name="Content Placeholder 2"/>
          <p:cNvSpPr>
            <a:spLocks noGrp="1"/>
          </p:cNvSpPr>
          <p:nvPr>
            <p:ph idx="1"/>
          </p:nvPr>
        </p:nvSpPr>
        <p:spPr/>
        <p:txBody>
          <a:bodyPr/>
          <a:lstStyle/>
          <a:p>
            <a:endParaRPr lang="en-GB" dirty="0"/>
          </a:p>
          <a:p>
            <a:pPr marL="0" indent="0">
              <a:buNone/>
            </a:pPr>
            <a:endParaRPr lang="en-GB" dirty="0"/>
          </a:p>
          <a:p>
            <a:r>
              <a:rPr lang="en-GB" sz="2400" dirty="0"/>
              <a:t>The bourgeois audience that, according to now standard analysis, was ready to support a theatre reproducing its own image, even when that image, as in Ibsen or Strindberg or Pirandello, was next to appalling and in no way edifying at all. (11)</a:t>
            </a:r>
          </a:p>
        </p:txBody>
      </p:sp>
    </p:spTree>
    <p:extLst>
      <p:ext uri="{BB962C8B-B14F-4D97-AF65-F5344CB8AC3E}">
        <p14:creationId xmlns:p14="http://schemas.microsoft.com/office/powerpoint/2010/main" val="9367241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Some Questions to Ask a Play (after Elinor Fuchs)</a:t>
            </a:r>
          </a:p>
        </p:txBody>
      </p:sp>
      <p:sp>
        <p:nvSpPr>
          <p:cNvPr id="3" name="Content Placeholder 2"/>
          <p:cNvSpPr>
            <a:spLocks noGrp="1"/>
          </p:cNvSpPr>
          <p:nvPr>
            <p:ph idx="1"/>
          </p:nvPr>
        </p:nvSpPr>
        <p:spPr/>
        <p:txBody>
          <a:bodyPr>
            <a:normAutofit fontScale="92500" lnSpcReduction="10000"/>
          </a:bodyPr>
          <a:lstStyle/>
          <a:p>
            <a:endParaRPr lang="en-GB" b="1" dirty="0"/>
          </a:p>
          <a:p>
            <a:endParaRPr lang="en-GB" sz="2400" b="1" dirty="0"/>
          </a:p>
          <a:p>
            <a:r>
              <a:rPr lang="en-GB" sz="2400" b="1" dirty="0"/>
              <a:t>I. The World of the Play: First Things First </a:t>
            </a:r>
          </a:p>
          <a:p>
            <a:r>
              <a:rPr lang="en-GB" sz="2400" dirty="0"/>
              <a:t>A play is not a flat work of literature, not a description in poetry of another world, but is in itself another world passing before you in time and space. Language is only one part of this world. Those who think too exclusively in terms of language find it hard to read plays. When you "see" this other world, when you experience its space-time dynamics, its architectonics, then you can figure out the role of language in it. (Fuchs, ‘EF’s Visit to a Small Planet: Some Questions to Ask a Play’, </a:t>
            </a:r>
            <a:r>
              <a:rPr lang="en-GB" sz="2400" i="1" dirty="0" err="1"/>
              <a:t>Theater</a:t>
            </a:r>
            <a:r>
              <a:rPr lang="en-GB" sz="2400" dirty="0"/>
              <a:t>, 34: 2 (2004), 4-9</a:t>
            </a:r>
            <a:r>
              <a:rPr lang="en-GB" dirty="0"/>
              <a:t>) </a:t>
            </a:r>
          </a:p>
          <a:p>
            <a:endParaRPr lang="en-GB" dirty="0"/>
          </a:p>
        </p:txBody>
      </p:sp>
    </p:spTree>
    <p:extLst>
      <p:ext uri="{BB962C8B-B14F-4D97-AF65-F5344CB8AC3E}">
        <p14:creationId xmlns:p14="http://schemas.microsoft.com/office/powerpoint/2010/main" val="37837065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993228"/>
            <a:ext cx="8946541" cy="5255171"/>
          </a:xfrm>
        </p:spPr>
        <p:txBody>
          <a:bodyPr>
            <a:normAutofit/>
          </a:bodyPr>
          <a:lstStyle/>
          <a:p>
            <a:r>
              <a:rPr lang="en-GB" dirty="0"/>
              <a:t>What is </a:t>
            </a:r>
            <a:r>
              <a:rPr lang="en-GB" b="1" dirty="0"/>
              <a:t>space</a:t>
            </a:r>
            <a:r>
              <a:rPr lang="en-GB" dirty="0"/>
              <a:t> like in this world?</a:t>
            </a:r>
          </a:p>
          <a:p>
            <a:pPr lvl="1"/>
            <a:r>
              <a:rPr lang="en-GB" b="1" dirty="0"/>
              <a:t>Interior or exterior? Built or natural? Confined or open wide?</a:t>
            </a:r>
          </a:p>
          <a:p>
            <a:r>
              <a:rPr lang="en-GB" dirty="0"/>
              <a:t>Act I: SCENE.--A room furnished comfortably and tastefully, but not extravagantly. […] a stove, two easy chairs and a rocking-chair; between the stove and the door, a small table. Engravings on the walls; a cabinet with china and other small objects; a small book-case with well-bound books. The floors are carpeted, and a fire burns in the stove. </a:t>
            </a:r>
          </a:p>
          <a:p>
            <a:r>
              <a:rPr lang="en-GB" dirty="0"/>
              <a:t>It is winter. A bell rings in the hall; shortly afterwards the door is heard to open. Enter NORA, humming a tune and in high spirits. She is in outdoor dress and carries a number of parcels […] She leaves the outer door open after her, and through it is seen a PORTER who is carrying a Christmas Tree and a basket, which he gives to the MAID who has opened the door.  [Hidden spaces?] </a:t>
            </a:r>
          </a:p>
        </p:txBody>
      </p:sp>
    </p:spTree>
    <p:extLst>
      <p:ext uri="{BB962C8B-B14F-4D97-AF65-F5344CB8AC3E}">
        <p14:creationId xmlns:p14="http://schemas.microsoft.com/office/powerpoint/2010/main" val="21265126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515008"/>
            <a:ext cx="8946541" cy="5733392"/>
          </a:xfrm>
        </p:spPr>
        <p:txBody>
          <a:bodyPr>
            <a:normAutofit fontScale="92500" lnSpcReduction="10000"/>
          </a:bodyPr>
          <a:lstStyle/>
          <a:p>
            <a:r>
              <a:rPr lang="en-GB" dirty="0"/>
              <a:t>How does time behave in this world?</a:t>
            </a:r>
          </a:p>
          <a:p>
            <a:pPr lvl="1"/>
            <a:r>
              <a:rPr lang="en-GB" sz="1900" dirty="0"/>
              <a:t>What is the rhythm of Nora’s day? How far does it differ from </a:t>
            </a:r>
            <a:r>
              <a:rPr lang="en-GB" sz="1900" dirty="0" err="1"/>
              <a:t>Torvald’s</a:t>
            </a:r>
            <a:r>
              <a:rPr lang="en-GB" sz="1900" dirty="0"/>
              <a:t>? Does it change over the course of the play? What kind of relationships do the characters have to past and future? </a:t>
            </a:r>
          </a:p>
          <a:p>
            <a:pPr lvl="1"/>
            <a:r>
              <a:rPr lang="en-GB" sz="1900" dirty="0"/>
              <a:t>The time frame that opens up at the beginning of the play: </a:t>
            </a:r>
          </a:p>
          <a:p>
            <a:pPr lvl="2"/>
            <a:r>
              <a:rPr lang="en-GB" sz="1900" dirty="0"/>
              <a:t>Helmer: There can be no freedom or beauty about a home life that depends on borrowing and debt. We two have kept bravely on the straight road so far, and we will go on the same way for the short time longer that there need be any struggle.</a:t>
            </a:r>
          </a:p>
          <a:p>
            <a:pPr lvl="1"/>
            <a:r>
              <a:rPr lang="en-GB" sz="1900" dirty="0"/>
              <a:t>How Nora sees the future</a:t>
            </a:r>
          </a:p>
          <a:p>
            <a:pPr lvl="2"/>
            <a:r>
              <a:rPr lang="en-GB" sz="1900" dirty="0"/>
              <a:t>Mrs Linde. Do you mean never to tell him about it? </a:t>
            </a:r>
          </a:p>
          <a:p>
            <a:pPr marL="914400" lvl="2" indent="0">
              <a:buNone/>
            </a:pPr>
            <a:r>
              <a:rPr lang="en-GB" sz="1900" dirty="0"/>
              <a:t>Nora [</a:t>
            </a:r>
            <a:r>
              <a:rPr lang="en-GB" sz="1900" i="1" dirty="0"/>
              <a:t>meditatively, and with a half smile</a:t>
            </a:r>
            <a:r>
              <a:rPr lang="en-GB" sz="1900" dirty="0"/>
              <a:t>]: Yes--someday, perhaps, after many years, when I am no longer as nice-looking as I am now. Don't laugh at me! I mean, of course, when </a:t>
            </a:r>
            <a:r>
              <a:rPr lang="en-GB" sz="1900" dirty="0" err="1"/>
              <a:t>Torvald</a:t>
            </a:r>
            <a:r>
              <a:rPr lang="en-GB" sz="1900" dirty="0"/>
              <a:t> is no longer as devoted to me as he is now; when my dancing and dressing-up and reciting have palled on him; then it may be a good thing to have something in reserve--[</a:t>
            </a:r>
            <a:r>
              <a:rPr lang="en-GB" sz="1900" i="1" dirty="0"/>
              <a:t>Breaking off</a:t>
            </a:r>
            <a:r>
              <a:rPr lang="en-GB" sz="1900" dirty="0"/>
              <a:t>.] What nonsense! That time will never come. </a:t>
            </a:r>
            <a:endParaRPr lang="en-GB" dirty="0"/>
          </a:p>
          <a:p>
            <a:pPr lvl="2"/>
            <a:endParaRPr lang="en-GB" dirty="0"/>
          </a:p>
        </p:txBody>
      </p:sp>
    </p:spTree>
    <p:extLst>
      <p:ext uri="{BB962C8B-B14F-4D97-AF65-F5344CB8AC3E}">
        <p14:creationId xmlns:p14="http://schemas.microsoft.com/office/powerpoint/2010/main" val="3668553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499242"/>
            <a:ext cx="8946541" cy="5749158"/>
          </a:xfrm>
        </p:spPr>
        <p:txBody>
          <a:bodyPr>
            <a:normAutofit/>
          </a:bodyPr>
          <a:lstStyle/>
          <a:p>
            <a:r>
              <a:rPr lang="en-GB" dirty="0"/>
              <a:t>II. The Social World of the Play. A Closer Look.</a:t>
            </a:r>
          </a:p>
          <a:p>
            <a:pPr lvl="1"/>
            <a:r>
              <a:rPr lang="en-GB" dirty="0"/>
              <a:t>Public or private world? </a:t>
            </a:r>
          </a:p>
          <a:p>
            <a:pPr lvl="2"/>
            <a:r>
              <a:rPr lang="en-GB" dirty="0"/>
              <a:t>Christiania is present-day Oslo, but at this point a provincial capital of a marginalized region of </a:t>
            </a:r>
            <a:r>
              <a:rPr lang="en-GB" i="1" dirty="0"/>
              <a:t>Sweden</a:t>
            </a:r>
            <a:r>
              <a:rPr lang="en-GB" dirty="0"/>
              <a:t>. [Before Norwegian independence.]* </a:t>
            </a:r>
          </a:p>
          <a:p>
            <a:pPr lvl="2"/>
            <a:r>
              <a:rPr lang="en-GB" dirty="0"/>
              <a:t>Late C19. Beginnings of industrialization and nationalism (but also mass emigration away to the USA). Cut off from European culture. </a:t>
            </a:r>
          </a:p>
          <a:p>
            <a:pPr lvl="2"/>
            <a:r>
              <a:rPr lang="en-GB" dirty="0"/>
              <a:t>Everyone from governing and professional classes knew each other. </a:t>
            </a:r>
          </a:p>
          <a:p>
            <a:pPr lvl="2"/>
            <a:r>
              <a:rPr lang="en-GB" dirty="0"/>
              <a:t>Family and duty to family paramount. Men – unlimited power over their wives. </a:t>
            </a:r>
          </a:p>
          <a:p>
            <a:pPr lvl="2"/>
            <a:r>
              <a:rPr lang="en-GB" dirty="0"/>
              <a:t>Lutheran world – so people judged not by family background, but actions and deeds. </a:t>
            </a:r>
          </a:p>
          <a:p>
            <a:pPr lvl="2"/>
            <a:r>
              <a:rPr lang="en-GB" dirty="0"/>
              <a:t>So you could make it to the top by hard work, but a mistake could cast you out forever.</a:t>
            </a:r>
          </a:p>
          <a:p>
            <a:pPr lvl="1"/>
            <a:r>
              <a:rPr lang="en-GB" dirty="0"/>
              <a:t>Class rules? Social status? Economic status? </a:t>
            </a:r>
          </a:p>
          <a:p>
            <a:pPr marL="457200" lvl="1" indent="0">
              <a:buNone/>
            </a:pPr>
            <a:endParaRPr lang="en-GB" dirty="0"/>
          </a:p>
          <a:p>
            <a:pPr marL="457200" lvl="1" indent="0">
              <a:buNone/>
            </a:pPr>
            <a:r>
              <a:rPr lang="en-GB" dirty="0"/>
              <a:t>* See Stephen Unwin (director), ‘Ibsen’, </a:t>
            </a:r>
            <a:r>
              <a:rPr lang="en-GB" i="1" dirty="0"/>
              <a:t>The London Magazine, </a:t>
            </a:r>
            <a:r>
              <a:rPr lang="en-GB" dirty="0"/>
              <a:t>Oct 10, </a:t>
            </a:r>
            <a:r>
              <a:rPr lang="en-GB"/>
              <a:t>2013 </a:t>
            </a:r>
            <a:r>
              <a:rPr lang="en-GB">
                <a:hlinkClick r:id="rId2"/>
              </a:rPr>
              <a:t>https://www.thelondonmagazine.org/ibsen-by-stephen-unwin/</a:t>
            </a:r>
            <a:endParaRPr lang="en-GB" dirty="0"/>
          </a:p>
        </p:txBody>
      </p:sp>
    </p:spTree>
    <p:extLst>
      <p:ext uri="{BB962C8B-B14F-4D97-AF65-F5344CB8AC3E}">
        <p14:creationId xmlns:p14="http://schemas.microsoft.com/office/powerpoint/2010/main" val="33220373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130" y="114581"/>
            <a:ext cx="9404723" cy="809344"/>
          </a:xfrm>
        </p:spPr>
        <p:txBody>
          <a:bodyPr/>
          <a:lstStyle/>
          <a:p>
            <a:r>
              <a:rPr lang="en-GB" sz="3600" dirty="0"/>
              <a:t>Women in </a:t>
            </a:r>
            <a:r>
              <a:rPr lang="en-GB" sz="3600" i="1" dirty="0"/>
              <a:t>this</a:t>
            </a:r>
            <a:r>
              <a:rPr lang="en-GB" sz="3600" dirty="0"/>
              <a:t> social world? </a:t>
            </a:r>
            <a:br>
              <a:rPr lang="en-GB" sz="3600" dirty="0"/>
            </a:br>
            <a:br>
              <a:rPr lang="en-GB" sz="3600" dirty="0"/>
            </a:br>
            <a:endParaRPr lang="en-GB" sz="3600" dirty="0"/>
          </a:p>
        </p:txBody>
      </p:sp>
      <p:sp>
        <p:nvSpPr>
          <p:cNvPr id="3" name="Content Placeholder 2"/>
          <p:cNvSpPr>
            <a:spLocks noGrp="1"/>
          </p:cNvSpPr>
          <p:nvPr>
            <p:ph idx="1"/>
          </p:nvPr>
        </p:nvSpPr>
        <p:spPr>
          <a:xfrm>
            <a:off x="645130" y="1100137"/>
            <a:ext cx="8946541" cy="5143499"/>
          </a:xfrm>
        </p:spPr>
        <p:txBody>
          <a:bodyPr/>
          <a:lstStyle/>
          <a:p>
            <a:pPr marL="0" indent="0">
              <a:buNone/>
            </a:pPr>
            <a:r>
              <a:rPr lang="en-GB" dirty="0"/>
              <a:t>Not allowed the vote, or to carry out most financial transactions. Expected to marry, expected to bear children, expected to obey the rule of the husband. </a:t>
            </a:r>
          </a:p>
          <a:p>
            <a:pPr marL="0" indent="0">
              <a:buNone/>
            </a:pPr>
            <a:endParaRPr lang="en-GB" dirty="0"/>
          </a:p>
          <a:p>
            <a:pPr marL="0" indent="0">
              <a:buNone/>
            </a:pPr>
            <a:r>
              <a:rPr lang="en-GB" dirty="0"/>
              <a:t>Ibsen’s speech in support of the appointment of a female librarian at the Scandinavian Circle in Rome (1879 – writing play):</a:t>
            </a:r>
          </a:p>
          <a:p>
            <a:pPr marL="0" indent="0">
              <a:buNone/>
            </a:pPr>
            <a:endParaRPr lang="en-GB" dirty="0"/>
          </a:p>
          <a:p>
            <a:r>
              <a:rPr lang="en-GB" dirty="0"/>
              <a:t>Is there anyone in this assembly who dares to claim that our women are inferior to us in culture, intelligence, knowledge or artistic talent? I don’t think many men would dare to suggest that. Then what is it men are afraid of? […] What I am afraid of is men with small ambitions and thoughts, small scruples and small fears, those men who devote all their ideas and all their energies to obtain certain small advantages for their own small and servile selves. </a:t>
            </a:r>
          </a:p>
        </p:txBody>
      </p:sp>
    </p:spTree>
    <p:extLst>
      <p:ext uri="{BB962C8B-B14F-4D97-AF65-F5344CB8AC3E}">
        <p14:creationId xmlns:p14="http://schemas.microsoft.com/office/powerpoint/2010/main" val="36697449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Ibsen, </a:t>
            </a:r>
            <a:r>
              <a:rPr lang="en-GB" i="1" dirty="0"/>
              <a:t>Notes for a Tragedy of Modern Times</a:t>
            </a:r>
            <a:r>
              <a:rPr lang="en-GB" dirty="0"/>
              <a:t> </a:t>
            </a:r>
            <a:endParaRPr lang="en-GB" i="1" dirty="0"/>
          </a:p>
        </p:txBody>
      </p:sp>
      <p:sp>
        <p:nvSpPr>
          <p:cNvPr id="3" name="Content Placeholder 2"/>
          <p:cNvSpPr>
            <a:spLocks noGrp="1"/>
          </p:cNvSpPr>
          <p:nvPr>
            <p:ph idx="1"/>
          </p:nvPr>
        </p:nvSpPr>
        <p:spPr/>
        <p:txBody>
          <a:bodyPr/>
          <a:lstStyle/>
          <a:p>
            <a:r>
              <a:rPr lang="en-GB" dirty="0"/>
              <a:t>The wife in the play ends by having no idea what is right and what is wrong; natural feeling on the one side, and </a:t>
            </a:r>
            <a:r>
              <a:rPr lang="en-GB" dirty="0" err="1"/>
              <a:t>belif</a:t>
            </a:r>
            <a:r>
              <a:rPr lang="en-GB" dirty="0"/>
              <a:t> in authority on the other lead her to utter distraction. </a:t>
            </a:r>
          </a:p>
          <a:p>
            <a:r>
              <a:rPr lang="en-GB" dirty="0"/>
              <a:t>A woman cannot be herself in modern society. It is an exclusively masculine society, with laws made by men, and with prosecutors and judges who judge feminine conduct from the masculine standpoint. </a:t>
            </a:r>
          </a:p>
          <a:p>
            <a:r>
              <a:rPr lang="en-GB" dirty="0"/>
              <a:t>She has committed forgery, and it is her pride; for she did it for love of her husband and to save his life. But this husband, full of everyday rectitude, stands on the basis of the law and regards the matter with a masculine eye. (Quoted in Stephen Unwin, </a:t>
            </a:r>
            <a:r>
              <a:rPr lang="en-GB" i="1" dirty="0"/>
              <a:t>Ibsen’s A Doll’s House</a:t>
            </a:r>
            <a:r>
              <a:rPr lang="en-GB" dirty="0"/>
              <a:t>, 16) </a:t>
            </a:r>
          </a:p>
        </p:txBody>
      </p:sp>
    </p:spTree>
    <p:extLst>
      <p:ext uri="{BB962C8B-B14F-4D97-AF65-F5344CB8AC3E}">
        <p14:creationId xmlns:p14="http://schemas.microsoft.com/office/powerpoint/2010/main" val="378387820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docProps/app.xml><?xml version="1.0" encoding="utf-8"?>
<Properties xmlns="http://schemas.openxmlformats.org/officeDocument/2006/extended-properties" xmlns:vt="http://schemas.openxmlformats.org/officeDocument/2006/docPropsVTypes">
  <Template>Ion</Template>
  <TotalTime>8908</TotalTime>
  <Words>2299</Words>
  <Application>Microsoft Office PowerPoint</Application>
  <PresentationFormat>Widescreen</PresentationFormat>
  <Paragraphs>122</Paragraphs>
  <Slides>19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Century Gothic</vt:lpstr>
      <vt:lpstr>Wingdings 3</vt:lpstr>
      <vt:lpstr>Ion</vt:lpstr>
      <vt:lpstr>Henrik Ibsen, A Doll’s House (1879)</vt:lpstr>
      <vt:lpstr>Kate Millett, Sexual Politics (1970), p. 115 </vt:lpstr>
      <vt:lpstr>Herbert Blau, The Dubious Spectacle: Extremities of Theater, 1976-2000</vt:lpstr>
      <vt:lpstr>Some Questions to Ask a Play (after Elinor Fuchs)</vt:lpstr>
      <vt:lpstr>PowerPoint Presentation</vt:lpstr>
      <vt:lpstr>PowerPoint Presentation</vt:lpstr>
      <vt:lpstr>PowerPoint Presentation</vt:lpstr>
      <vt:lpstr>Women in this social world?   </vt:lpstr>
      <vt:lpstr>Ibsen, Notes for a Tragedy of Modern Times </vt:lpstr>
      <vt:lpstr>PowerPoint Presentation</vt:lpstr>
      <vt:lpstr>PowerPoint Presentation</vt:lpstr>
      <vt:lpstr>Social World (Fuchs, cont.)</vt:lpstr>
      <vt:lpstr>III. What changes? </vt:lpstr>
      <vt:lpstr>PowerPoint Presentation</vt:lpstr>
      <vt:lpstr>Nora’s tarantella scene </vt:lpstr>
      <vt:lpstr>Toril Moi, Henrik Ibsen and the Birth of Modernism </vt:lpstr>
      <vt:lpstr>Modernity of Ibsen’s play</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Henrik Ibsen, A Doll’s House (18??)</dc:title>
  <dc:creator>Elizabeth Barry</dc:creator>
  <cp:lastModifiedBy>Elizabeth Barry</cp:lastModifiedBy>
  <cp:revision>58</cp:revision>
  <dcterms:created xsi:type="dcterms:W3CDTF">2017-11-17T20:31:39Z</dcterms:created>
  <dcterms:modified xsi:type="dcterms:W3CDTF">2019-11-21T22:45:28Z</dcterms:modified>
</cp:coreProperties>
</file>