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80" r:id="rId3"/>
    <p:sldId id="281" r:id="rId4"/>
    <p:sldId id="279" r:id="rId5"/>
    <p:sldId id="274" r:id="rId6"/>
    <p:sldId id="258" r:id="rId7"/>
    <p:sldId id="260" r:id="rId8"/>
    <p:sldId id="262" r:id="rId9"/>
    <p:sldId id="263" r:id="rId10"/>
    <p:sldId id="264" r:id="rId11"/>
    <p:sldId id="268" r:id="rId12"/>
    <p:sldId id="267" r:id="rId13"/>
    <p:sldId id="269" r:id="rId14"/>
    <p:sldId id="275" r:id="rId15"/>
    <p:sldId id="271" r:id="rId16"/>
    <p:sldId id="277" r:id="rId17"/>
    <p:sldId id="276" r:id="rId18"/>
    <p:sldId id="282" r:id="rId19"/>
    <p:sldId id="28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21" autoAdjust="0"/>
    <p:restoredTop sz="94660"/>
  </p:normalViewPr>
  <p:slideViewPr>
    <p:cSldViewPr snapToGrid="0">
      <p:cViewPr varScale="1">
        <p:scale>
          <a:sx n="64" d="100"/>
          <a:sy n="64" d="100"/>
        </p:scale>
        <p:origin x="7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3A64E30-D6F3-4BA3-AC7B-1296C9B4A9AF}" type="datetimeFigureOut">
              <a:rPr lang="en-GB" smtClean="0"/>
              <a:t>18/10/2022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1368068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A64E30-D6F3-4BA3-AC7B-1296C9B4A9AF}" type="datetimeFigureOut">
              <a:rPr lang="en-GB" smtClean="0"/>
              <a:t>18/10/2022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160741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A64E30-D6F3-4BA3-AC7B-1296C9B4A9AF}" type="datetimeFigureOut">
              <a:rPr lang="en-GB" smtClean="0"/>
              <a:t>18/10/2022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669741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A64E30-D6F3-4BA3-AC7B-1296C9B4A9AF}" type="datetimeFigureOut">
              <a:rPr lang="en-GB" smtClean="0"/>
              <a:t>18/10/2022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1064730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A64E30-D6F3-4BA3-AC7B-1296C9B4A9AF}" type="datetimeFigureOut">
              <a:rPr lang="en-GB" smtClean="0"/>
              <a:t>18/10/2022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4004542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3A64E30-D6F3-4BA3-AC7B-1296C9B4A9AF}" type="datetimeFigureOut">
              <a:rPr lang="en-GB" smtClean="0"/>
              <a:t>18/10/2022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272544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3A64E30-D6F3-4BA3-AC7B-1296C9B4A9AF}" type="datetimeFigureOut">
              <a:rPr lang="en-GB" smtClean="0"/>
              <a:t>18/10/2022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4032141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3A64E30-D6F3-4BA3-AC7B-1296C9B4A9AF}" type="datetimeFigureOut">
              <a:rPr lang="en-GB" smtClean="0"/>
              <a:t>18/10/2022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4017395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64E30-D6F3-4BA3-AC7B-1296C9B4A9AF}" type="datetimeFigureOut">
              <a:rPr lang="en-GB" smtClean="0"/>
              <a:t>18/10/2022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1254423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A64E30-D6F3-4BA3-AC7B-1296C9B4A9AF}" type="datetimeFigureOut">
              <a:rPr lang="en-GB" smtClean="0"/>
              <a:t>18/10/2022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405256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A64E30-D6F3-4BA3-AC7B-1296C9B4A9AF}" type="datetimeFigureOut">
              <a:rPr lang="en-GB" smtClean="0"/>
              <a:t>18/10/2022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9DB08C-6745-4815-AF06-0FD6B7980E12}" type="slidenum">
              <a:rPr lang="en-GB" smtClean="0"/>
              <a:t>‹#›</a:t>
            </a:fld>
            <a:endParaRPr lang="en-GB"/>
          </a:p>
        </p:txBody>
      </p:sp>
    </p:spTree>
    <p:extLst>
      <p:ext uri="{BB962C8B-B14F-4D97-AF65-F5344CB8AC3E}">
        <p14:creationId xmlns:p14="http://schemas.microsoft.com/office/powerpoint/2010/main" val="2881998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64E30-D6F3-4BA3-AC7B-1296C9B4A9AF}" type="datetimeFigureOut">
              <a:rPr lang="en-GB" smtClean="0"/>
              <a:t>18/10/2022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9DB08C-6745-4815-AF06-0FD6B7980E12}" type="slidenum">
              <a:rPr lang="en-GB" smtClean="0"/>
              <a:t>‹#›</a:t>
            </a:fld>
            <a:endParaRPr lang="en-GB"/>
          </a:p>
        </p:txBody>
      </p:sp>
    </p:spTree>
    <p:extLst>
      <p:ext uri="{BB962C8B-B14F-4D97-AF65-F5344CB8AC3E}">
        <p14:creationId xmlns:p14="http://schemas.microsoft.com/office/powerpoint/2010/main" val="108959946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464614" y="1783959"/>
            <a:ext cx="4087306" cy="2889114"/>
          </a:xfrm>
        </p:spPr>
        <p:txBody>
          <a:bodyPr anchor="b">
            <a:normAutofit/>
          </a:bodyPr>
          <a:lstStyle/>
          <a:p>
            <a:pPr algn="l"/>
            <a:endParaRPr lang="en-GB" sz="5400"/>
          </a:p>
        </p:txBody>
      </p:sp>
      <p:sp>
        <p:nvSpPr>
          <p:cNvPr id="3" name="Subtitle 2"/>
          <p:cNvSpPr>
            <a:spLocks noGrp="1"/>
          </p:cNvSpPr>
          <p:nvPr>
            <p:ph type="subTitle" idx="1"/>
          </p:nvPr>
        </p:nvSpPr>
        <p:spPr>
          <a:xfrm>
            <a:off x="7464612" y="1304925"/>
            <a:ext cx="4087305" cy="4593831"/>
          </a:xfrm>
        </p:spPr>
        <p:txBody>
          <a:bodyPr anchor="t">
            <a:normAutofit/>
          </a:bodyPr>
          <a:lstStyle/>
          <a:p>
            <a:pPr algn="l"/>
            <a:r>
              <a:rPr lang="en-GB" sz="3200" b="1" dirty="0"/>
              <a:t>Olaudah Equiano</a:t>
            </a:r>
          </a:p>
          <a:p>
            <a:pPr algn="l"/>
            <a:r>
              <a:rPr lang="en-GB" sz="3200" b="1" i="1" dirty="0"/>
              <a:t>The Interesting </a:t>
            </a:r>
          </a:p>
          <a:p>
            <a:pPr algn="l"/>
            <a:r>
              <a:rPr lang="en-GB" sz="3200" b="1" i="1" dirty="0"/>
              <a:t>Narrative of the Life</a:t>
            </a:r>
          </a:p>
          <a:p>
            <a:pPr algn="l"/>
            <a:r>
              <a:rPr lang="en-GB" sz="3200" b="1" i="1" dirty="0"/>
              <a:t>of Olaudah Equiano</a:t>
            </a:r>
          </a:p>
          <a:p>
            <a:pPr algn="l"/>
            <a:r>
              <a:rPr lang="en-GB" sz="3200" b="1" dirty="0"/>
              <a:t>(1789)</a:t>
            </a:r>
          </a:p>
        </p:txBody>
      </p:sp>
      <p:sp>
        <p:nvSpPr>
          <p:cNvPr id="73" name="Freeform: Shape 72">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8" name="Picture 4" descr="http://www.obv.org.uk/sites/default/files/imagecache/350x230/images/Olaudah-Equino.jpg"/>
          <p:cNvPicPr>
            <a:picLocks noChangeAspect="1" noChangeArrowheads="1"/>
          </p:cNvPicPr>
          <p:nvPr/>
        </p:nvPicPr>
        <p:blipFill rotWithShape="1">
          <a:blip r:embed="rId2">
            <a:extLst>
              <a:ext uri="{28A0092B-C50C-407E-A947-70E740481C1C}">
                <a14:useLocalDpi xmlns:a14="http://schemas.microsoft.com/office/drawing/2010/main" val="0"/>
              </a:ext>
            </a:extLst>
          </a:blip>
          <a:srcRect l="23612" r="9039" b="-1"/>
          <a:stretch/>
        </p:blipFill>
        <p:spPr bwMode="auto">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30423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r>
              <a:rPr lang="en-GB" sz="2400"/>
              <a:t>Henry Louis Gates, </a:t>
            </a:r>
            <a:r>
              <a:rPr lang="en-GB" sz="2400" i="1"/>
              <a:t>The Signifying Monkey</a:t>
            </a:r>
            <a:r>
              <a:rPr lang="en-GB" sz="2400"/>
              <a:t>: </a:t>
            </a:r>
          </a:p>
          <a:p>
            <a:r>
              <a:rPr lang="en-GB" sz="2400"/>
              <a:t>“[The trope of the Talking Book] also reveals, rather surprisingly, that the curious tension between the black vernacular and the literate white text, between spoken and the written word, between the oral and the printed forms of literary discourse, has been represented and thematised in black letters at least since the slaves and ex-slaves met the challenge of the Enlightenment to their humanity by literally writing themselves into being through carefully crafted representations of themselves in language.”  (131)</a:t>
            </a:r>
          </a:p>
          <a:p>
            <a:endParaRPr lang="en-GB" sz="2400"/>
          </a:p>
        </p:txBody>
      </p:sp>
    </p:spTree>
    <p:extLst>
      <p:ext uri="{BB962C8B-B14F-4D97-AF65-F5344CB8AC3E}">
        <p14:creationId xmlns:p14="http://schemas.microsoft.com/office/powerpoint/2010/main" val="236557679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r>
              <a:rPr lang="en-GB" sz="2200"/>
              <a:t>“I had resolved to keep a journal of this singular and interesting voyage; and I had no other place for this purpose but a little cabin, or the doctor’s store-room, where I slept. This little place was stuffed with all manner of combustibles, particularly with tow and aquafortis, and many other dangerous things. Unfortunately, it happened in the evening, as I was writing my journal, that I had occasion to take the candle out of the lanthorn, and a spark having touched a single thread of the tow, all the rest caught the flame, and immediately the whole was in a blaze. I saw nothing but present death before me, and expected to be the first to perish in the flames.” (189-90 [Ch. 9])</a:t>
            </a:r>
          </a:p>
          <a:p>
            <a:endParaRPr lang="en-GB" sz="2200"/>
          </a:p>
        </p:txBody>
      </p:sp>
    </p:spTree>
    <p:extLst>
      <p:ext uri="{BB962C8B-B14F-4D97-AF65-F5344CB8AC3E}">
        <p14:creationId xmlns:p14="http://schemas.microsoft.com/office/powerpoint/2010/main" val="3054108028"/>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r>
              <a:rPr lang="en-GB" sz="2400"/>
              <a:t>“Our land is uncommonly rich and fruitful, and produces all kinds of vegetables in great abundance.  We have plenty of Indian corn, and vast quantities of cotton and tobacco.  Our pine apples grow without culture; they are about the size of the largest sugar-loaf, and finely flavoured.  We have spices of different kinds [. . .] together with gums of various kinds, and honey in abundance.”  (52 [Ch. 2])</a:t>
            </a:r>
          </a:p>
          <a:p>
            <a:endParaRPr lang="en-GB" sz="2400"/>
          </a:p>
        </p:txBody>
      </p:sp>
    </p:spTree>
    <p:extLst>
      <p:ext uri="{BB962C8B-B14F-4D97-AF65-F5344CB8AC3E}">
        <p14:creationId xmlns:p14="http://schemas.microsoft.com/office/powerpoint/2010/main" val="2186940718"/>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r>
              <a:rPr lang="en-GB" sz="2200"/>
              <a:t>“Carretta himself suggests that his possible birth in Carolina rather than Africa in no way diminishes the power of his testimony. Autobiography, after all, is always partly fictional, the narrator excited by storytelling, by shaping and plotting the tale and by dressing up dull facts. Equiano was African in terms of origin, he knew the horrors of the slave trade which by the 1780s were widely broadcast by white abolitionists. What he did was to take it upon himself to write the first substantial account of slavery from an African viewpoint but, as importantly, to write it with pulse and heartbeat, giving passion to the subject so as to arouse sympathy and support for the cause of abolition.” (David Dabydeen)</a:t>
            </a:r>
          </a:p>
          <a:p>
            <a:endParaRPr lang="en-GB" sz="2200"/>
          </a:p>
        </p:txBody>
      </p:sp>
    </p:spTree>
    <p:extLst>
      <p:ext uri="{BB962C8B-B14F-4D97-AF65-F5344CB8AC3E}">
        <p14:creationId xmlns:p14="http://schemas.microsoft.com/office/powerpoint/2010/main" val="3055188791"/>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pPr marL="0" indent="0">
              <a:buNone/>
            </a:pPr>
            <a:r>
              <a:rPr lang="en-GB" sz="2400" dirty="0"/>
              <a:t>“The intense social value accorded the autobiographical genre illustrates how liberal emancipation required a literary narrative of the self-authoring autonomous individual to be distilled out of the heteronomous collective subjectivity of colonial slavery. [. . .] Autobiography, a genre of liberal political narrative that affirms individual right, may precisely contribute to the “forgetting” of the collective subject of colonial slavery”</a:t>
            </a:r>
          </a:p>
          <a:p>
            <a:pPr marL="0" indent="0">
              <a:buNone/>
            </a:pPr>
            <a:r>
              <a:rPr lang="en-GB" sz="2400" dirty="0"/>
              <a:t>Lisa Lowe, </a:t>
            </a:r>
            <a:r>
              <a:rPr lang="en-GB" sz="2400" i="1" dirty="0"/>
              <a:t>The Intimacies of Four Continents</a:t>
            </a:r>
            <a:r>
              <a:rPr lang="en-GB" sz="2400" dirty="0"/>
              <a:t>, p. 50</a:t>
            </a:r>
          </a:p>
        </p:txBody>
      </p:sp>
    </p:spTree>
    <p:extLst>
      <p:ext uri="{BB962C8B-B14F-4D97-AF65-F5344CB8AC3E}">
        <p14:creationId xmlns:p14="http://schemas.microsoft.com/office/powerpoint/2010/main" val="3653244474"/>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r>
              <a:rPr lang="en-GB" sz="1700"/>
              <a:t>“The first object that engaged my attention was a watch which hung on the chimney, and was going.  I was quite surprised at the noise it made and was afraid it might tell the gentleman any thing I might do amiss: and when I immediately after observed a picture hanging in the room which appeared to look at me, I was still more affrightened, having never seen such things before.” (Ch. 3)</a:t>
            </a:r>
          </a:p>
          <a:p>
            <a:endParaRPr lang="en-GB" sz="1700"/>
          </a:p>
          <a:p>
            <a:r>
              <a:rPr lang="en-GB" sz="1700"/>
              <a:t>“. . . but that there were cloths put upon the masts by the help of ropes I saw, and then the vessel went on.  And the white men had some spell or magic they put in the water when they liked in order to stop the vessel.  I was exceedingly amazed at this account, and really thought they were spirits.”  (72 [Ch. 2])</a:t>
            </a:r>
          </a:p>
          <a:p>
            <a:endParaRPr lang="en-GB" sz="1700"/>
          </a:p>
          <a:p>
            <a:r>
              <a:rPr lang="en-GB" sz="1700"/>
              <a:t>“As every object was so new to me every thing I saw filled me with surprise.” (75-76 [Ch. 2])</a:t>
            </a:r>
          </a:p>
          <a:p>
            <a:endParaRPr lang="en-GB" sz="1700"/>
          </a:p>
          <a:p>
            <a:endParaRPr lang="en-GB" sz="1700"/>
          </a:p>
          <a:p>
            <a:endParaRPr lang="en-GB" sz="1700"/>
          </a:p>
        </p:txBody>
      </p:sp>
    </p:spTree>
    <p:extLst>
      <p:ext uri="{BB962C8B-B14F-4D97-AF65-F5344CB8AC3E}">
        <p14:creationId xmlns:p14="http://schemas.microsoft.com/office/powerpoint/2010/main" val="43481512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trade_routes.gif"/>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0"/>
            <a:ext cx="10515600" cy="6828445"/>
          </a:xfrm>
          <a:prstGeom prst="rect">
            <a:avLst/>
          </a:prstGeom>
        </p:spPr>
      </p:pic>
    </p:spTree>
    <p:extLst>
      <p:ext uri="{BB962C8B-B14F-4D97-AF65-F5344CB8AC3E}">
        <p14:creationId xmlns:p14="http://schemas.microsoft.com/office/powerpoint/2010/main" val="1659251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pPr marL="0" indent="0">
              <a:buNone/>
            </a:pPr>
            <a:r>
              <a:rPr lang="en-GB" sz="2400"/>
              <a:t>“We then proceeded to the markets to sell [the bags of fruit]. Providence was more favourable to us than we could have expected, for we sold our fruits uncommonly well; I got for mine about thirty-seven bits. Such a surprising reverse of fortune in so short a space of time seemed like a dream, and proved no small encouragement for me to trust the Lord in any situation.” (Ch. 6)</a:t>
            </a:r>
          </a:p>
        </p:txBody>
      </p:sp>
    </p:spTree>
    <p:extLst>
      <p:ext uri="{BB962C8B-B14F-4D97-AF65-F5344CB8AC3E}">
        <p14:creationId xmlns:p14="http://schemas.microsoft.com/office/powerpoint/2010/main" val="1218996946"/>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20366137-3DBB-4912-98D5-6727020207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5D28D1CE-5BF4-45B7-8D6D-B31A31980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775791" cy="6857999"/>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B6DDD5-3F6C-423A-A54C-D97AB911B462}"/>
              </a:ext>
            </a:extLst>
          </p:cNvPr>
          <p:cNvSpPr>
            <a:spLocks noGrp="1"/>
          </p:cNvSpPr>
          <p:nvPr>
            <p:ph type="title"/>
          </p:nvPr>
        </p:nvSpPr>
        <p:spPr>
          <a:xfrm>
            <a:off x="773526" y="685801"/>
            <a:ext cx="3228738" cy="1591235"/>
          </a:xfrm>
        </p:spPr>
        <p:txBody>
          <a:bodyPr anchor="b">
            <a:normAutofit/>
          </a:bodyPr>
          <a:lstStyle/>
          <a:p>
            <a:pPr algn="ctr"/>
            <a:endParaRPr lang="en-GB" sz="2800">
              <a:solidFill>
                <a:schemeClr val="bg1">
                  <a:alpha val="60000"/>
                </a:schemeClr>
              </a:solidFill>
            </a:endParaRPr>
          </a:p>
        </p:txBody>
      </p:sp>
      <p:sp>
        <p:nvSpPr>
          <p:cNvPr id="3" name="Content Placeholder 2">
            <a:extLst>
              <a:ext uri="{FF2B5EF4-FFF2-40B4-BE49-F238E27FC236}">
                <a16:creationId xmlns:a16="http://schemas.microsoft.com/office/drawing/2014/main" id="{4115979D-C1B4-4C32-8C60-D552BFDE7E56}"/>
              </a:ext>
            </a:extLst>
          </p:cNvPr>
          <p:cNvSpPr>
            <a:spLocks noGrp="1"/>
          </p:cNvSpPr>
          <p:nvPr>
            <p:ph idx="1"/>
          </p:nvPr>
        </p:nvSpPr>
        <p:spPr>
          <a:xfrm>
            <a:off x="773526" y="2563907"/>
            <a:ext cx="3228738" cy="3544498"/>
          </a:xfrm>
        </p:spPr>
        <p:txBody>
          <a:bodyPr anchor="t">
            <a:normAutofit/>
          </a:bodyPr>
          <a:lstStyle/>
          <a:p>
            <a:r>
              <a:rPr lang="en-GB" sz="2000" dirty="0">
                <a:solidFill>
                  <a:schemeClr val="bg1"/>
                </a:solidFill>
              </a:rPr>
              <a:t>Historical role of white editors and publishers in the production of slave narratives</a:t>
            </a:r>
          </a:p>
        </p:txBody>
      </p:sp>
      <p:pic>
        <p:nvPicPr>
          <p:cNvPr id="2052" name="Picture 4" descr="The History of Mary Prince by Mary Prince: 9780140437492 |  PenguinRandomHouse.com: Books">
            <a:extLst>
              <a:ext uri="{FF2B5EF4-FFF2-40B4-BE49-F238E27FC236}">
                <a16:creationId xmlns:a16="http://schemas.microsoft.com/office/drawing/2014/main" id="{92B08A29-7F28-41B8-8324-153D5D413F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36" r="8509" b="2"/>
          <a:stretch/>
        </p:blipFill>
        <p:spPr bwMode="auto">
          <a:xfrm>
            <a:off x="5201436" y="685803"/>
            <a:ext cx="2931301" cy="548639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Mary Prince, the first woman to ever petition a parliament as a slave in  1829 - Face2Face Africa">
            <a:extLst>
              <a:ext uri="{FF2B5EF4-FFF2-40B4-BE49-F238E27FC236}">
                <a16:creationId xmlns:a16="http://schemas.microsoft.com/office/drawing/2014/main" id="{67F9B29B-0AAA-435C-A00E-BB4587A3A94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795" r="31918"/>
          <a:stretch/>
        </p:blipFill>
        <p:spPr bwMode="auto">
          <a:xfrm>
            <a:off x="8558383" y="685801"/>
            <a:ext cx="290535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968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pPr marL="0" indent="0">
              <a:buNone/>
            </a:pPr>
            <a:r>
              <a:rPr lang="en-GB" sz="2400" dirty="0"/>
              <a:t>Angela Davis: “Even while true, literary representations of black women’s bodies as targets of slavery’s most horrific forms of violence might also tend to objectify slave women and discursively deprive them of their capacity to strike out for their own freedom.” </a:t>
            </a:r>
          </a:p>
          <a:p>
            <a:pPr marL="0" indent="0">
              <a:buNone/>
            </a:pPr>
            <a:r>
              <a:rPr lang="en-GB" sz="1800" dirty="0"/>
              <a:t>Angela Davis, “Introduction,” in The Narrative of the Life of Frederick Douglass An American, Written by Himself, by Frederick Douglass, ed. by Angela Davis (San Francisco: Open Media Series, 2010), 26. </a:t>
            </a:r>
          </a:p>
          <a:p>
            <a:pPr marL="0" indent="0">
              <a:buNone/>
            </a:pPr>
            <a:r>
              <a:rPr lang="en-GB" sz="2400" dirty="0"/>
              <a:t>)</a:t>
            </a:r>
          </a:p>
        </p:txBody>
      </p:sp>
    </p:spTree>
    <p:extLst>
      <p:ext uri="{BB962C8B-B14F-4D97-AF65-F5344CB8AC3E}">
        <p14:creationId xmlns:p14="http://schemas.microsoft.com/office/powerpoint/2010/main" val="10712040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A29ABCA-3DA2-4044-892A-8D9F8E2DF09E}"/>
              </a:ext>
            </a:extLst>
          </p:cNvPr>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a:extLst>
              <a:ext uri="{FF2B5EF4-FFF2-40B4-BE49-F238E27FC236}">
                <a16:creationId xmlns:a16="http://schemas.microsoft.com/office/drawing/2014/main" id="{E497E3C1-75AC-41A6-A157-347CC205F08C}"/>
              </a:ext>
            </a:extLst>
          </p:cNvPr>
          <p:cNvSpPr>
            <a:spLocks noGrp="1"/>
          </p:cNvSpPr>
          <p:nvPr>
            <p:ph idx="1"/>
          </p:nvPr>
        </p:nvSpPr>
        <p:spPr>
          <a:xfrm>
            <a:off x="2165569" y="1956816"/>
            <a:ext cx="7860863" cy="4024884"/>
          </a:xfrm>
        </p:spPr>
        <p:txBody>
          <a:bodyPr anchor="t">
            <a:normAutofit/>
          </a:bodyPr>
          <a:lstStyle/>
          <a:p>
            <a:pPr marL="0" indent="0">
              <a:buNone/>
            </a:pPr>
            <a:r>
              <a:rPr lang="en-GB" sz="2400"/>
              <a:t>A note on terminology:</a:t>
            </a:r>
          </a:p>
          <a:p>
            <a:r>
              <a:rPr lang="en-GB" sz="2400"/>
              <a:t>‘enslaved’ rather than ‘slave’</a:t>
            </a:r>
          </a:p>
          <a:p>
            <a:r>
              <a:rPr lang="en-GB" sz="2400"/>
              <a:t>‘enslaver’ rather than ‘owner/master’</a:t>
            </a:r>
          </a:p>
          <a:p>
            <a:r>
              <a:rPr lang="en-GB" sz="2400"/>
              <a:t>‘indigenous’ or ‘native’ rather than ‘Indian’</a:t>
            </a:r>
          </a:p>
          <a:p>
            <a:pPr marL="0" indent="0">
              <a:buNone/>
            </a:pPr>
            <a:endParaRPr lang="en-GB" sz="2400"/>
          </a:p>
        </p:txBody>
      </p:sp>
    </p:spTree>
    <p:extLst>
      <p:ext uri="{BB962C8B-B14F-4D97-AF65-F5344CB8AC3E}">
        <p14:creationId xmlns:p14="http://schemas.microsoft.com/office/powerpoint/2010/main" val="3160070252"/>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The Life of Olaudah Equiano - The British Library">
            <a:extLst>
              <a:ext uri="{FF2B5EF4-FFF2-40B4-BE49-F238E27FC236}">
                <a16:creationId xmlns:a16="http://schemas.microsoft.com/office/drawing/2014/main" id="{994F762B-ECFE-40CE-897B-12D6B234B1D0}"/>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135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32" name="Picture 8" descr="Image result for black lives mat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4743" y="4436773"/>
            <a:ext cx="3865529" cy="216952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black lives mat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9423" y="4201258"/>
            <a:ext cx="4764098" cy="252641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endParaRPr lang="en-GB" dirty="0"/>
          </a:p>
        </p:txBody>
      </p:sp>
      <p:pic>
        <p:nvPicPr>
          <p:cNvPr id="4" name="Picture 2" descr="Image result for nfl kneel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3709" y="327688"/>
            <a:ext cx="5950091" cy="35700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abolitionist are we not brother ma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400" y="111326"/>
            <a:ext cx="4252662" cy="4002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4652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60367"/>
          </a:xfrm>
        </p:spPr>
        <p:txBody>
          <a:bodyPr>
            <a:normAutofit fontScale="90000"/>
          </a:bodyPr>
          <a:lstStyle/>
          <a:p>
            <a:r>
              <a:rPr lang="en-US" dirty="0"/>
              <a:t>Equiano’s transatlantic travels, 1745-1797</a:t>
            </a:r>
            <a:br>
              <a:rPr lang="en-US" dirty="0"/>
            </a:br>
            <a:endParaRPr lang="en-GB" dirty="0"/>
          </a:p>
        </p:txBody>
      </p:sp>
      <p:sp>
        <p:nvSpPr>
          <p:cNvPr id="3" name="Content Placeholder 2"/>
          <p:cNvSpPr>
            <a:spLocks noGrp="1"/>
          </p:cNvSpPr>
          <p:nvPr>
            <p:ph idx="1"/>
          </p:nvPr>
        </p:nvSpPr>
        <p:spPr/>
        <p:txBody>
          <a:bodyPr/>
          <a:lstStyle/>
          <a:p>
            <a:endParaRPr lang="en-GB"/>
          </a:p>
        </p:txBody>
      </p:sp>
      <p:pic>
        <p:nvPicPr>
          <p:cNvPr id="4" name="Content Placeholder 3"/>
          <p:cNvPicPr>
            <a:picLocks noChangeAspect="1"/>
          </p:cNvPicPr>
          <p:nvPr/>
        </p:nvPicPr>
        <p:blipFill>
          <a:blip r:embed="rId2"/>
          <a:srcRect l="-13641" r="-13641"/>
          <a:stretch>
            <a:fillRect/>
          </a:stretch>
        </p:blipFill>
        <p:spPr>
          <a:xfrm>
            <a:off x="838200" y="1027906"/>
            <a:ext cx="10289146" cy="5649190"/>
          </a:xfrm>
          <a:prstGeom prst="rect">
            <a:avLst/>
          </a:prstGeom>
          <a:ln w="38100">
            <a:solidFill>
              <a:schemeClr val="tx1"/>
            </a:solidFill>
          </a:ln>
        </p:spPr>
      </p:pic>
    </p:spTree>
    <p:extLst>
      <p:ext uri="{BB962C8B-B14F-4D97-AF65-F5344CB8AC3E}">
        <p14:creationId xmlns:p14="http://schemas.microsoft.com/office/powerpoint/2010/main" val="3952344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trade_routes.gif"/>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0"/>
            <a:ext cx="10515600" cy="6828445"/>
          </a:xfrm>
          <a:prstGeom prst="rect">
            <a:avLst/>
          </a:prstGeom>
        </p:spPr>
      </p:pic>
    </p:spTree>
    <p:extLst>
      <p:ext uri="{BB962C8B-B14F-4D97-AF65-F5344CB8AC3E}">
        <p14:creationId xmlns:p14="http://schemas.microsoft.com/office/powerpoint/2010/main" val="1105216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695325"/>
            <a:ext cx="7860863" cy="5286375"/>
          </a:xfrm>
        </p:spPr>
        <p:txBody>
          <a:bodyPr anchor="t">
            <a:normAutofit lnSpcReduction="10000"/>
          </a:bodyPr>
          <a:lstStyle/>
          <a:p>
            <a:pPr marL="0" indent="0">
              <a:buNone/>
            </a:pPr>
            <a:r>
              <a:rPr lang="en-US" sz="2000" b="1" dirty="0"/>
              <a:t>1776: U.S. Declaration of Independence</a:t>
            </a:r>
          </a:p>
          <a:p>
            <a:pPr marL="0" indent="0">
              <a:buNone/>
            </a:pPr>
            <a:endParaRPr lang="en-US" sz="2000" b="1" dirty="0"/>
          </a:p>
          <a:p>
            <a:pPr marL="0" indent="0">
              <a:buNone/>
            </a:pPr>
            <a:r>
              <a:rPr lang="en-US" sz="2000" b="1" dirty="0"/>
              <a:t>1789: French Revolution</a:t>
            </a:r>
          </a:p>
          <a:p>
            <a:pPr marL="0" indent="0">
              <a:buNone/>
            </a:pPr>
            <a:endParaRPr lang="en-US" sz="2000" b="1" dirty="0"/>
          </a:p>
          <a:p>
            <a:pPr marL="0" indent="0">
              <a:buNone/>
            </a:pPr>
            <a:r>
              <a:rPr lang="en-US" sz="2000" b="1" dirty="0"/>
              <a:t>1789: Equiano, </a:t>
            </a:r>
            <a:r>
              <a:rPr lang="en-US" sz="2000" b="1" i="1" dirty="0"/>
              <a:t>The Interesting </a:t>
            </a:r>
            <a:r>
              <a:rPr lang="en-US" sz="2000" b="1" i="1" dirty="0" err="1"/>
              <a:t>Narrrative</a:t>
            </a:r>
            <a:r>
              <a:rPr lang="en-US" sz="2000" b="1" i="1" dirty="0"/>
              <a:t>…</a:t>
            </a:r>
          </a:p>
          <a:p>
            <a:pPr marL="0" indent="0">
              <a:buNone/>
            </a:pPr>
            <a:endParaRPr lang="en-US" sz="2000" b="1" i="1" dirty="0"/>
          </a:p>
          <a:p>
            <a:pPr marL="0" indent="0">
              <a:buNone/>
            </a:pPr>
            <a:r>
              <a:rPr lang="en-US" sz="2000" b="1" dirty="0"/>
              <a:t>1791: The Haitian Revolution</a:t>
            </a:r>
          </a:p>
          <a:p>
            <a:pPr marL="0" indent="0">
              <a:buNone/>
            </a:pPr>
            <a:endParaRPr lang="en-US" sz="2000" b="1" dirty="0"/>
          </a:p>
          <a:p>
            <a:pPr marL="0" indent="0">
              <a:buNone/>
            </a:pPr>
            <a:r>
              <a:rPr lang="en-US" sz="2000" b="1" dirty="0"/>
              <a:t>1791: Thomas Paine, </a:t>
            </a:r>
            <a:r>
              <a:rPr lang="en-US" sz="2000" b="1" i="1" dirty="0"/>
              <a:t>Rights of Man</a:t>
            </a:r>
          </a:p>
          <a:p>
            <a:pPr marL="0" indent="0">
              <a:buNone/>
            </a:pPr>
            <a:endParaRPr lang="en-US" sz="2000" b="1" dirty="0"/>
          </a:p>
          <a:p>
            <a:pPr marL="0" indent="0">
              <a:buNone/>
            </a:pPr>
            <a:r>
              <a:rPr lang="en-US" sz="2000" b="1" dirty="0"/>
              <a:t>1791: United States Bill of Rights (first ten principles of the US Constitution)</a:t>
            </a:r>
          </a:p>
          <a:p>
            <a:pPr marL="0" indent="0">
              <a:buNone/>
            </a:pPr>
            <a:endParaRPr lang="en-US" sz="2000" b="1" dirty="0"/>
          </a:p>
          <a:p>
            <a:pPr marL="0" indent="0">
              <a:buNone/>
            </a:pPr>
            <a:r>
              <a:rPr lang="en-US" sz="2000" b="1" dirty="0"/>
              <a:t>1792: Mary Wollstonecraft, </a:t>
            </a:r>
            <a:r>
              <a:rPr lang="en-US" sz="2000" b="1" i="1" dirty="0"/>
              <a:t>Vindications of the Rights of Woman</a:t>
            </a:r>
          </a:p>
          <a:p>
            <a:endParaRPr lang="en-GB" sz="1300" dirty="0"/>
          </a:p>
        </p:txBody>
      </p:sp>
    </p:spTree>
    <p:extLst>
      <p:ext uri="{BB962C8B-B14F-4D97-AF65-F5344CB8AC3E}">
        <p14:creationId xmlns:p14="http://schemas.microsoft.com/office/powerpoint/2010/main" val="396161876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838200" y="887104"/>
            <a:ext cx="10515600" cy="5289859"/>
          </a:xfrm>
        </p:spPr>
        <p:txBody>
          <a:bodyPr>
            <a:normAutofit/>
          </a:bodyPr>
          <a:lstStyle/>
          <a:p>
            <a:r>
              <a:rPr lang="en-GB" sz="4000" dirty="0"/>
              <a:t>The Haitian Revolution (1791-1804)</a:t>
            </a:r>
          </a:p>
        </p:txBody>
      </p:sp>
      <p:pic>
        <p:nvPicPr>
          <p:cNvPr id="5" name="Picture 4" descr="http://blogs.artinfo.com/lacmonfire/files/2011/01/Flag.jpg"/>
          <p:cNvPicPr/>
          <p:nvPr/>
        </p:nvPicPr>
        <p:blipFill>
          <a:blip r:embed="rId2">
            <a:extLst>
              <a:ext uri="{28A0092B-C50C-407E-A947-70E740481C1C}">
                <a14:useLocalDpi xmlns:a14="http://schemas.microsoft.com/office/drawing/2010/main" val="0"/>
              </a:ext>
            </a:extLst>
          </a:blip>
          <a:srcRect/>
          <a:stretch>
            <a:fillRect/>
          </a:stretch>
        </p:blipFill>
        <p:spPr bwMode="auto">
          <a:xfrm>
            <a:off x="6510257" y="1722063"/>
            <a:ext cx="5454006" cy="4454900"/>
          </a:xfrm>
          <a:prstGeom prst="rect">
            <a:avLst/>
          </a:prstGeom>
          <a:noFill/>
          <a:ln>
            <a:noFill/>
          </a:ln>
        </p:spPr>
      </p:pic>
      <p:pic>
        <p:nvPicPr>
          <p:cNvPr id="6" name="Picture 5" descr="http://i2.wp.com/frenchcrazy.com/wp-content/uploads/2013/09/beard12a.jpg"/>
          <p:cNvPicPr/>
          <p:nvPr/>
        </p:nvPicPr>
        <p:blipFill>
          <a:blip r:embed="rId3">
            <a:extLst>
              <a:ext uri="{28A0092B-C50C-407E-A947-70E740481C1C}">
                <a14:useLocalDpi xmlns:a14="http://schemas.microsoft.com/office/drawing/2010/main" val="0"/>
              </a:ext>
            </a:extLst>
          </a:blip>
          <a:srcRect/>
          <a:stretch>
            <a:fillRect/>
          </a:stretch>
        </p:blipFill>
        <p:spPr bwMode="auto">
          <a:xfrm>
            <a:off x="227737" y="1842447"/>
            <a:ext cx="6009289" cy="3906208"/>
          </a:xfrm>
          <a:prstGeom prst="rect">
            <a:avLst/>
          </a:prstGeom>
          <a:noFill/>
          <a:ln>
            <a:noFill/>
          </a:ln>
        </p:spPr>
      </p:pic>
    </p:spTree>
    <p:extLst>
      <p:ext uri="{BB962C8B-B14F-4D97-AF65-F5344CB8AC3E}">
        <p14:creationId xmlns:p14="http://schemas.microsoft.com/office/powerpoint/2010/main" val="964465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311147" y="365760"/>
            <a:ext cx="7569706" cy="1288238"/>
          </a:xfrm>
        </p:spPr>
        <p:txBody>
          <a:bodyPr anchor="ctr">
            <a:normAutofit/>
          </a:bodyPr>
          <a:lstStyle/>
          <a:p>
            <a:pPr algn="ctr"/>
            <a:endParaRPr lang="en-GB"/>
          </a:p>
        </p:txBody>
      </p:sp>
      <p:sp>
        <p:nvSpPr>
          <p:cNvPr id="3" name="Content Placeholder 2"/>
          <p:cNvSpPr>
            <a:spLocks noGrp="1"/>
          </p:cNvSpPr>
          <p:nvPr>
            <p:ph idx="1"/>
          </p:nvPr>
        </p:nvSpPr>
        <p:spPr>
          <a:xfrm>
            <a:off x="2165569" y="1956816"/>
            <a:ext cx="7860863" cy="4024884"/>
          </a:xfrm>
        </p:spPr>
        <p:txBody>
          <a:bodyPr anchor="t">
            <a:normAutofit/>
          </a:bodyPr>
          <a:lstStyle/>
          <a:p>
            <a:r>
              <a:rPr lang="en-GB" sz="2400"/>
              <a:t>The trope of the ‘talking book’:</a:t>
            </a:r>
          </a:p>
          <a:p>
            <a:endParaRPr lang="en-GB" sz="2400"/>
          </a:p>
          <a:p>
            <a:r>
              <a:rPr lang="en-GB" sz="2400"/>
              <a:t>“I had often seen my master and Dick employed in reading; and had a great curiosity to talk to the book, as I thought they did; and so to learn how all things had a beginning: for that purpose I have often taken up a book, and have talked to it, and then put my ears to it, when alone, in hopes it would answer me; and I have been very much concerned when I found it remained silent.”  (83 [Ch. 3])</a:t>
            </a:r>
          </a:p>
          <a:p>
            <a:endParaRPr lang="en-GB" sz="2400"/>
          </a:p>
        </p:txBody>
      </p:sp>
    </p:spTree>
    <p:extLst>
      <p:ext uri="{BB962C8B-B14F-4D97-AF65-F5344CB8AC3E}">
        <p14:creationId xmlns:p14="http://schemas.microsoft.com/office/powerpoint/2010/main" val="2521712803"/>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5164</TotalTime>
  <Words>1128</Words>
  <Application>Microsoft Office PowerPoint</Application>
  <PresentationFormat>Widescreen</PresentationFormat>
  <Paragraphs>45</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PowerPoint Presentation</vt:lpstr>
      <vt:lpstr>PowerPoint Presentation</vt:lpstr>
      <vt:lpstr>PowerPoint Presentation</vt:lpstr>
      <vt:lpstr>PowerPoint Presentation</vt:lpstr>
      <vt:lpstr>Equiano’s transatlantic travels, 1745-1797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Michael Niblett</cp:lastModifiedBy>
  <cp:revision>18</cp:revision>
  <dcterms:created xsi:type="dcterms:W3CDTF">2015-10-17T15:17:15Z</dcterms:created>
  <dcterms:modified xsi:type="dcterms:W3CDTF">2022-10-18T12:46:53Z</dcterms:modified>
</cp:coreProperties>
</file>