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7" r:id="rId2"/>
    <p:sldId id="258" r:id="rId3"/>
    <p:sldId id="259" r:id="rId4"/>
    <p:sldId id="260" r:id="rId5"/>
    <p:sldId id="261" r:id="rId6"/>
    <p:sldId id="263" r:id="rId7"/>
    <p:sldId id="265" r:id="rId8"/>
    <p:sldId id="264" r:id="rId9"/>
    <p:sldId id="266" r:id="rId10"/>
    <p:sldId id="267" r:id="rId11"/>
    <p:sldId id="268" r:id="rId12"/>
    <p:sldId id="269" r:id="rId13"/>
    <p:sldId id="271" r:id="rId14"/>
    <p:sldId id="270" r:id="rId15"/>
    <p:sldId id="272" r:id="rId16"/>
    <p:sldId id="273" r:id="rId17"/>
    <p:sldId id="274" r:id="rId18"/>
    <p:sldId id="276" r:id="rId19"/>
    <p:sldId id="277" r:id="rId20"/>
    <p:sldId id="278" r:id="rId21"/>
    <p:sldId id="279" r:id="rId22"/>
    <p:sldId id="284" r:id="rId23"/>
    <p:sldId id="285" r:id="rId24"/>
    <p:sldId id="286" r:id="rId25"/>
    <p:sldId id="287" r:id="rId26"/>
    <p:sldId id="281" r:id="rId27"/>
    <p:sldId id="288" r:id="rId28"/>
    <p:sldId id="289" r:id="rId29"/>
    <p:sldId id="290"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3" d="100"/>
          <a:sy n="83" d="100"/>
        </p:scale>
        <p:origin x="68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0C7680D-BFDF-4B63-8D67-BD2F081634FE}" type="datetimeFigureOut">
              <a:rPr lang="en-GB" smtClean="0"/>
              <a:t>26/10/2023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AF4980-E583-4AF0-9512-B059D8CC72A3}" type="slidenum">
              <a:rPr lang="en-GB" smtClean="0"/>
              <a:t>‹#›</a:t>
            </a:fld>
            <a:endParaRPr lang="en-GB"/>
          </a:p>
        </p:txBody>
      </p:sp>
    </p:spTree>
    <p:extLst>
      <p:ext uri="{BB962C8B-B14F-4D97-AF65-F5344CB8AC3E}">
        <p14:creationId xmlns:p14="http://schemas.microsoft.com/office/powerpoint/2010/main" val="2752521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0C7680D-BFDF-4B63-8D67-BD2F081634FE}" type="datetimeFigureOut">
              <a:rPr lang="en-GB" smtClean="0"/>
              <a:t>26/10/2023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AF4980-E583-4AF0-9512-B059D8CC72A3}" type="slidenum">
              <a:rPr lang="en-GB" smtClean="0"/>
              <a:t>‹#›</a:t>
            </a:fld>
            <a:endParaRPr lang="en-GB"/>
          </a:p>
        </p:txBody>
      </p:sp>
    </p:spTree>
    <p:extLst>
      <p:ext uri="{BB962C8B-B14F-4D97-AF65-F5344CB8AC3E}">
        <p14:creationId xmlns:p14="http://schemas.microsoft.com/office/powerpoint/2010/main" val="300926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0C7680D-BFDF-4B63-8D67-BD2F081634FE}" type="datetimeFigureOut">
              <a:rPr lang="en-GB" smtClean="0"/>
              <a:t>26/10/2023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AF4980-E583-4AF0-9512-B059D8CC72A3}" type="slidenum">
              <a:rPr lang="en-GB" smtClean="0"/>
              <a:t>‹#›</a:t>
            </a:fld>
            <a:endParaRPr lang="en-GB"/>
          </a:p>
        </p:txBody>
      </p:sp>
    </p:spTree>
    <p:extLst>
      <p:ext uri="{BB962C8B-B14F-4D97-AF65-F5344CB8AC3E}">
        <p14:creationId xmlns:p14="http://schemas.microsoft.com/office/powerpoint/2010/main" val="8301193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0C7680D-BFDF-4B63-8D67-BD2F081634FE}" type="datetimeFigureOut">
              <a:rPr lang="en-GB" smtClean="0"/>
              <a:t>26/10/2023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AF4980-E583-4AF0-9512-B059D8CC72A3}" type="slidenum">
              <a:rPr lang="en-GB" smtClean="0"/>
              <a:t>‹#›</a:t>
            </a:fld>
            <a:endParaRPr lang="en-GB"/>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9974405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0C7680D-BFDF-4B63-8D67-BD2F081634FE}" type="datetimeFigureOut">
              <a:rPr lang="en-GB" smtClean="0"/>
              <a:t>26/10/2023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AF4980-E583-4AF0-9512-B059D8CC72A3}" type="slidenum">
              <a:rPr lang="en-GB" smtClean="0"/>
              <a:t>‹#›</a:t>
            </a:fld>
            <a:endParaRPr lang="en-GB"/>
          </a:p>
        </p:txBody>
      </p:sp>
    </p:spTree>
    <p:extLst>
      <p:ext uri="{BB962C8B-B14F-4D97-AF65-F5344CB8AC3E}">
        <p14:creationId xmlns:p14="http://schemas.microsoft.com/office/powerpoint/2010/main" val="34524866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B0C7680D-BFDF-4B63-8D67-BD2F081634FE}" type="datetimeFigureOut">
              <a:rPr lang="en-GB" smtClean="0"/>
              <a:t>26/10/2023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AF4980-E583-4AF0-9512-B059D8CC72A3}" type="slidenum">
              <a:rPr lang="en-GB" smtClean="0"/>
              <a:t>‹#›</a:t>
            </a:fld>
            <a:endParaRPr lang="en-GB"/>
          </a:p>
        </p:txBody>
      </p:sp>
    </p:spTree>
    <p:extLst>
      <p:ext uri="{BB962C8B-B14F-4D97-AF65-F5344CB8AC3E}">
        <p14:creationId xmlns:p14="http://schemas.microsoft.com/office/powerpoint/2010/main" val="9606559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B0C7680D-BFDF-4B63-8D67-BD2F081634FE}" type="datetimeFigureOut">
              <a:rPr lang="en-GB" smtClean="0"/>
              <a:t>26/10/2023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AF4980-E583-4AF0-9512-B059D8CC72A3}" type="slidenum">
              <a:rPr lang="en-GB" smtClean="0"/>
              <a:t>‹#›</a:t>
            </a:fld>
            <a:endParaRPr lang="en-GB"/>
          </a:p>
        </p:txBody>
      </p:sp>
    </p:spTree>
    <p:extLst>
      <p:ext uri="{BB962C8B-B14F-4D97-AF65-F5344CB8AC3E}">
        <p14:creationId xmlns:p14="http://schemas.microsoft.com/office/powerpoint/2010/main" val="25564018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C7680D-BFDF-4B63-8D67-BD2F081634FE}" type="datetimeFigureOut">
              <a:rPr lang="en-GB" smtClean="0"/>
              <a:t>26/10/2023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AF4980-E583-4AF0-9512-B059D8CC72A3}" type="slidenum">
              <a:rPr lang="en-GB" smtClean="0"/>
              <a:t>‹#›</a:t>
            </a:fld>
            <a:endParaRPr lang="en-GB"/>
          </a:p>
        </p:txBody>
      </p:sp>
    </p:spTree>
    <p:extLst>
      <p:ext uri="{BB962C8B-B14F-4D97-AF65-F5344CB8AC3E}">
        <p14:creationId xmlns:p14="http://schemas.microsoft.com/office/powerpoint/2010/main" val="4296656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C7680D-BFDF-4B63-8D67-BD2F081634FE}" type="datetimeFigureOut">
              <a:rPr lang="en-GB" smtClean="0"/>
              <a:t>26/10/2023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AF4980-E583-4AF0-9512-B059D8CC72A3}" type="slidenum">
              <a:rPr lang="en-GB" smtClean="0"/>
              <a:t>‹#›</a:t>
            </a:fld>
            <a:endParaRPr lang="en-GB"/>
          </a:p>
        </p:txBody>
      </p:sp>
    </p:spTree>
    <p:extLst>
      <p:ext uri="{BB962C8B-B14F-4D97-AF65-F5344CB8AC3E}">
        <p14:creationId xmlns:p14="http://schemas.microsoft.com/office/powerpoint/2010/main" val="4188665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C7680D-BFDF-4B63-8D67-BD2F081634FE}" type="datetimeFigureOut">
              <a:rPr lang="en-GB" smtClean="0"/>
              <a:t>26/10/2023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AF4980-E583-4AF0-9512-B059D8CC72A3}" type="slidenum">
              <a:rPr lang="en-GB" smtClean="0"/>
              <a:t>‹#›</a:t>
            </a:fld>
            <a:endParaRPr lang="en-GB"/>
          </a:p>
        </p:txBody>
      </p:sp>
    </p:spTree>
    <p:extLst>
      <p:ext uri="{BB962C8B-B14F-4D97-AF65-F5344CB8AC3E}">
        <p14:creationId xmlns:p14="http://schemas.microsoft.com/office/powerpoint/2010/main" val="1637356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0C7680D-BFDF-4B63-8D67-BD2F081634FE}" type="datetimeFigureOut">
              <a:rPr lang="en-GB" smtClean="0"/>
              <a:t>26/10/2023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AF4980-E583-4AF0-9512-B059D8CC72A3}" type="slidenum">
              <a:rPr lang="en-GB" smtClean="0"/>
              <a:t>‹#›</a:t>
            </a:fld>
            <a:endParaRPr lang="en-GB"/>
          </a:p>
        </p:txBody>
      </p:sp>
    </p:spTree>
    <p:extLst>
      <p:ext uri="{BB962C8B-B14F-4D97-AF65-F5344CB8AC3E}">
        <p14:creationId xmlns:p14="http://schemas.microsoft.com/office/powerpoint/2010/main" val="3722056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0C7680D-BFDF-4B63-8D67-BD2F081634FE}" type="datetimeFigureOut">
              <a:rPr lang="en-GB" smtClean="0"/>
              <a:t>26/10/2023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AF4980-E583-4AF0-9512-B059D8CC72A3}" type="slidenum">
              <a:rPr lang="en-GB" smtClean="0"/>
              <a:t>‹#›</a:t>
            </a:fld>
            <a:endParaRPr lang="en-GB"/>
          </a:p>
        </p:txBody>
      </p:sp>
    </p:spTree>
    <p:extLst>
      <p:ext uri="{BB962C8B-B14F-4D97-AF65-F5344CB8AC3E}">
        <p14:creationId xmlns:p14="http://schemas.microsoft.com/office/powerpoint/2010/main" val="3457065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0C7680D-BFDF-4B63-8D67-BD2F081634FE}" type="datetimeFigureOut">
              <a:rPr lang="en-GB" smtClean="0"/>
              <a:t>26/10/2023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AF4980-E583-4AF0-9512-B059D8CC72A3}" type="slidenum">
              <a:rPr lang="en-GB" smtClean="0"/>
              <a:t>‹#›</a:t>
            </a:fld>
            <a:endParaRPr lang="en-GB"/>
          </a:p>
        </p:txBody>
      </p:sp>
    </p:spTree>
    <p:extLst>
      <p:ext uri="{BB962C8B-B14F-4D97-AF65-F5344CB8AC3E}">
        <p14:creationId xmlns:p14="http://schemas.microsoft.com/office/powerpoint/2010/main" val="1661671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0C7680D-BFDF-4B63-8D67-BD2F081634FE}" type="datetimeFigureOut">
              <a:rPr lang="en-GB" smtClean="0"/>
              <a:t>26/10/2023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AF4980-E583-4AF0-9512-B059D8CC72A3}" type="slidenum">
              <a:rPr lang="en-GB" smtClean="0"/>
              <a:t>‹#›</a:t>
            </a:fld>
            <a:endParaRPr lang="en-GB"/>
          </a:p>
        </p:txBody>
      </p:sp>
    </p:spTree>
    <p:extLst>
      <p:ext uri="{BB962C8B-B14F-4D97-AF65-F5344CB8AC3E}">
        <p14:creationId xmlns:p14="http://schemas.microsoft.com/office/powerpoint/2010/main" val="1739635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C7680D-BFDF-4B63-8D67-BD2F081634FE}" type="datetimeFigureOut">
              <a:rPr lang="en-GB" smtClean="0"/>
              <a:t>26/10/2023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AF4980-E583-4AF0-9512-B059D8CC72A3}" type="slidenum">
              <a:rPr lang="en-GB" smtClean="0"/>
              <a:t>‹#›</a:t>
            </a:fld>
            <a:endParaRPr lang="en-GB"/>
          </a:p>
        </p:txBody>
      </p:sp>
    </p:spTree>
    <p:extLst>
      <p:ext uri="{BB962C8B-B14F-4D97-AF65-F5344CB8AC3E}">
        <p14:creationId xmlns:p14="http://schemas.microsoft.com/office/powerpoint/2010/main" val="782155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0C7680D-BFDF-4B63-8D67-BD2F081634FE}" type="datetimeFigureOut">
              <a:rPr lang="en-GB" smtClean="0"/>
              <a:t>26/10/2023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AF4980-E583-4AF0-9512-B059D8CC72A3}" type="slidenum">
              <a:rPr lang="en-GB" smtClean="0"/>
              <a:t>‹#›</a:t>
            </a:fld>
            <a:endParaRPr lang="en-GB"/>
          </a:p>
        </p:txBody>
      </p:sp>
    </p:spTree>
    <p:extLst>
      <p:ext uri="{BB962C8B-B14F-4D97-AF65-F5344CB8AC3E}">
        <p14:creationId xmlns:p14="http://schemas.microsoft.com/office/powerpoint/2010/main" val="5051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0C7680D-BFDF-4B63-8D67-BD2F081634FE}" type="datetimeFigureOut">
              <a:rPr lang="en-GB" smtClean="0"/>
              <a:t>26/10/2023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AF4980-E583-4AF0-9512-B059D8CC72A3}" type="slidenum">
              <a:rPr lang="en-GB" smtClean="0"/>
              <a:t>‹#›</a:t>
            </a:fld>
            <a:endParaRPr lang="en-GB"/>
          </a:p>
        </p:txBody>
      </p:sp>
    </p:spTree>
    <p:extLst>
      <p:ext uri="{BB962C8B-B14F-4D97-AF65-F5344CB8AC3E}">
        <p14:creationId xmlns:p14="http://schemas.microsoft.com/office/powerpoint/2010/main" val="660129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B0C7680D-BFDF-4B63-8D67-BD2F081634FE}" type="datetimeFigureOut">
              <a:rPr lang="en-GB" smtClean="0"/>
              <a:t>26/10/2023</a:t>
            </a:fld>
            <a:endParaRPr lang="en-GB"/>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GB"/>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E2AF4980-E583-4AF0-9512-B059D8CC72A3}" type="slidenum">
              <a:rPr lang="en-GB" smtClean="0"/>
              <a:t>‹#›</a:t>
            </a:fld>
            <a:endParaRPr lang="en-GB"/>
          </a:p>
        </p:txBody>
      </p:sp>
    </p:spTree>
    <p:extLst>
      <p:ext uri="{BB962C8B-B14F-4D97-AF65-F5344CB8AC3E}">
        <p14:creationId xmlns:p14="http://schemas.microsoft.com/office/powerpoint/2010/main" val="614602392"/>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25001-4ECA-7416-0D77-5A93D3A92CD3}"/>
              </a:ext>
            </a:extLst>
          </p:cNvPr>
          <p:cNvSpPr>
            <a:spLocks noGrp="1"/>
          </p:cNvSpPr>
          <p:nvPr>
            <p:ph type="title"/>
          </p:nvPr>
        </p:nvSpPr>
        <p:spPr>
          <a:xfrm>
            <a:off x="5146160" y="609600"/>
            <a:ext cx="5978072" cy="970450"/>
          </a:xfrm>
        </p:spPr>
        <p:txBody>
          <a:bodyPr>
            <a:normAutofit/>
          </a:bodyPr>
          <a:lstStyle/>
          <a:p>
            <a:endParaRPr lang="en-GB"/>
          </a:p>
        </p:txBody>
      </p:sp>
      <p:sp>
        <p:nvSpPr>
          <p:cNvPr id="3" name="Content Placeholder 2">
            <a:extLst>
              <a:ext uri="{FF2B5EF4-FFF2-40B4-BE49-F238E27FC236}">
                <a16:creationId xmlns:a16="http://schemas.microsoft.com/office/drawing/2014/main" id="{725D1C75-4C9F-09DF-4D7E-CB54ECF61A4D}"/>
              </a:ext>
            </a:extLst>
          </p:cNvPr>
          <p:cNvSpPr>
            <a:spLocks noGrp="1"/>
          </p:cNvSpPr>
          <p:nvPr>
            <p:ph idx="1"/>
          </p:nvPr>
        </p:nvSpPr>
        <p:spPr>
          <a:xfrm>
            <a:off x="5146160" y="1828801"/>
            <a:ext cx="5978072" cy="3866048"/>
          </a:xfrm>
        </p:spPr>
        <p:txBody>
          <a:bodyPr anchor="ctr">
            <a:normAutofit/>
          </a:bodyPr>
          <a:lstStyle/>
          <a:p>
            <a:pPr marL="36900" indent="0" algn="ctr">
              <a:buClr>
                <a:srgbClr val="CC871D"/>
              </a:buClr>
              <a:buNone/>
            </a:pPr>
            <a:r>
              <a:rPr lang="en-GB" sz="4800" dirty="0"/>
              <a:t>Mary Shelley, </a:t>
            </a:r>
            <a:r>
              <a:rPr lang="en-GB" sz="4800" i="1" dirty="0"/>
              <a:t>Frankenstein </a:t>
            </a:r>
            <a:r>
              <a:rPr lang="en-GB" sz="4800" dirty="0"/>
              <a:t>(1818) </a:t>
            </a:r>
          </a:p>
          <a:p>
            <a:pPr>
              <a:buClr>
                <a:srgbClr val="CC871D"/>
              </a:buClr>
            </a:pPr>
            <a:endParaRPr lang="en-GB" dirty="0"/>
          </a:p>
        </p:txBody>
      </p:sp>
      <p:pic>
        <p:nvPicPr>
          <p:cNvPr id="1028" name="Picture 4" descr="Mary Shelley - Wikipedia">
            <a:extLst>
              <a:ext uri="{FF2B5EF4-FFF2-40B4-BE49-F238E27FC236}">
                <a16:creationId xmlns:a16="http://schemas.microsoft.com/office/drawing/2014/main" id="{D3E76925-A270-37A9-DEB7-DA7E40D8EDB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 b="37319"/>
          <a:stretch/>
        </p:blipFill>
        <p:spPr bwMode="auto">
          <a:xfrm>
            <a:off x="643339" y="643464"/>
            <a:ext cx="3551912" cy="270679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 Novel for Halloween: Mary Shelley's annotated copy of Frankenstein | The  Morgan Library &amp; Museum">
            <a:extLst>
              <a:ext uri="{FF2B5EF4-FFF2-40B4-BE49-F238E27FC236}">
                <a16:creationId xmlns:a16="http://schemas.microsoft.com/office/drawing/2014/main" id="{2252E506-B1D7-335C-E2AD-5D2FBBD3FC1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0955" r="2" b="33322"/>
          <a:stretch/>
        </p:blipFill>
        <p:spPr bwMode="auto">
          <a:xfrm>
            <a:off x="643339" y="3511127"/>
            <a:ext cx="3551912" cy="2706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6698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DBBDD-00F6-4518-3FBD-6AB074F2BD9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366F57A-60B4-F3ED-8A3C-2149569CBEF6}"/>
              </a:ext>
            </a:extLst>
          </p:cNvPr>
          <p:cNvSpPr>
            <a:spLocks noGrp="1"/>
          </p:cNvSpPr>
          <p:nvPr>
            <p:ph idx="1"/>
          </p:nvPr>
        </p:nvSpPr>
        <p:spPr/>
        <p:txBody>
          <a:bodyPr/>
          <a:lstStyle/>
          <a:p>
            <a:endParaRPr lang="en-GB"/>
          </a:p>
        </p:txBody>
      </p:sp>
      <p:pic>
        <p:nvPicPr>
          <p:cNvPr id="11266" name="Picture 2" descr="Classic Film Reviews: Frankenstein (1931) | by Brian Rowe | Medium">
            <a:extLst>
              <a:ext uri="{FF2B5EF4-FFF2-40B4-BE49-F238E27FC236}">
                <a16:creationId xmlns:a16="http://schemas.microsoft.com/office/drawing/2014/main" id="{2781942A-86AA-AB3C-91BE-FAE2DC8611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5500" y="0"/>
            <a:ext cx="5461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721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EC703-40F7-0EF4-80E4-106B19486E5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2705B61-6B8B-B714-D46C-28B088F275D3}"/>
              </a:ext>
            </a:extLst>
          </p:cNvPr>
          <p:cNvSpPr>
            <a:spLocks noGrp="1"/>
          </p:cNvSpPr>
          <p:nvPr>
            <p:ph idx="1"/>
          </p:nvPr>
        </p:nvSpPr>
        <p:spPr/>
        <p:txBody>
          <a:bodyPr/>
          <a:lstStyle/>
          <a:p>
            <a:endParaRPr lang="en-GB"/>
          </a:p>
        </p:txBody>
      </p:sp>
      <p:pic>
        <p:nvPicPr>
          <p:cNvPr id="12290" name="Picture 2" descr="The Dust Bowl | National Drought Mitigation Center">
            <a:extLst>
              <a:ext uri="{FF2B5EF4-FFF2-40B4-BE49-F238E27FC236}">
                <a16:creationId xmlns:a16="http://schemas.microsoft.com/office/drawing/2014/main" id="{225E846B-6C8C-01D1-AC41-1B0576E4C4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370373"/>
            <a:ext cx="7359228" cy="4134951"/>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Dust Bowl would devastate today's crops, study finds">
            <a:extLst>
              <a:ext uri="{FF2B5EF4-FFF2-40B4-BE49-F238E27FC236}">
                <a16:creationId xmlns:a16="http://schemas.microsoft.com/office/drawing/2014/main" id="{B7919BDE-D88C-1B68-4052-3165DE6E91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72300" y="2884636"/>
            <a:ext cx="4966164" cy="3719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7905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718BB-17E0-5A11-3780-04F4B6D6CF3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C53FC95-CA2D-10D4-22E4-0BABA3762DB3}"/>
              </a:ext>
            </a:extLst>
          </p:cNvPr>
          <p:cNvSpPr>
            <a:spLocks noGrp="1"/>
          </p:cNvSpPr>
          <p:nvPr>
            <p:ph idx="1"/>
          </p:nvPr>
        </p:nvSpPr>
        <p:spPr/>
        <p:txBody>
          <a:bodyPr/>
          <a:lstStyle/>
          <a:p>
            <a:endParaRPr lang="en-GB"/>
          </a:p>
        </p:txBody>
      </p:sp>
      <p:pic>
        <p:nvPicPr>
          <p:cNvPr id="13314" name="Picture 2" descr="Frankenstein in Baghdad: A Novel: Amazon.co.uk: Saadawi, Ahmed:  9780143128793: Books">
            <a:extLst>
              <a:ext uri="{FF2B5EF4-FFF2-40B4-BE49-F238E27FC236}">
                <a16:creationId xmlns:a16="http://schemas.microsoft.com/office/drawing/2014/main" id="{979CE954-0245-F639-E8EA-83CE5BE0D4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9213" y="0"/>
            <a:ext cx="44735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8731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BBC - When Gothic Was Born - About the Season">
            <a:extLst>
              <a:ext uri="{FF2B5EF4-FFF2-40B4-BE49-F238E27FC236}">
                <a16:creationId xmlns:a16="http://schemas.microsoft.com/office/drawing/2014/main" id="{723BB7C6-82C5-AA07-8FA0-2038F25A5752}"/>
              </a:ext>
            </a:extLst>
          </p:cNvPr>
          <p:cNvPicPr>
            <a:picLocks noChangeAspect="1" noChangeArrowheads="1"/>
          </p:cNvPicPr>
          <p:nvPr/>
        </p:nvPicPr>
        <p:blipFill rotWithShape="1">
          <a:blip r:embed="rId2">
            <a:alphaModFix amt="25000"/>
            <a:extLst>
              <a:ext uri="{28A0092B-C50C-407E-A947-70E740481C1C}">
                <a14:useLocalDpi xmlns:a14="http://schemas.microsoft.com/office/drawing/2010/main" val="0"/>
              </a:ext>
            </a:extLst>
          </a:blip>
          <a:src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87DF711-1165-86D5-2E24-85D60B8EE1CD}"/>
              </a:ext>
            </a:extLst>
          </p:cNvPr>
          <p:cNvSpPr>
            <a:spLocks noGrp="1"/>
          </p:cNvSpPr>
          <p:nvPr>
            <p:ph type="title"/>
          </p:nvPr>
        </p:nvSpPr>
        <p:spPr/>
        <p:txBody>
          <a:bodyPr>
            <a:normAutofit/>
          </a:bodyPr>
          <a:lstStyle/>
          <a:p>
            <a:endParaRPr lang="en-GB"/>
          </a:p>
        </p:txBody>
      </p:sp>
      <p:sp>
        <p:nvSpPr>
          <p:cNvPr id="3" name="Content Placeholder 2">
            <a:extLst>
              <a:ext uri="{FF2B5EF4-FFF2-40B4-BE49-F238E27FC236}">
                <a16:creationId xmlns:a16="http://schemas.microsoft.com/office/drawing/2014/main" id="{36CE2374-6E1A-EBD2-FE98-7B1628F8374F}"/>
              </a:ext>
            </a:extLst>
          </p:cNvPr>
          <p:cNvSpPr>
            <a:spLocks noGrp="1"/>
          </p:cNvSpPr>
          <p:nvPr>
            <p:ph idx="1"/>
          </p:nvPr>
        </p:nvSpPr>
        <p:spPr>
          <a:xfrm>
            <a:off x="913795" y="1019175"/>
            <a:ext cx="10353762" cy="4772025"/>
          </a:xfrm>
        </p:spPr>
        <p:txBody>
          <a:bodyPr anchor="ctr">
            <a:normAutofit/>
          </a:bodyPr>
          <a:lstStyle/>
          <a:p>
            <a:pPr marL="36900" indent="0">
              <a:buClr>
                <a:srgbClr val="257987"/>
              </a:buClr>
              <a:buNone/>
            </a:pPr>
            <a:r>
              <a:rPr lang="en-GB" sz="2800" dirty="0"/>
              <a:t>The Gothic and anxieties over…</a:t>
            </a:r>
          </a:p>
          <a:p>
            <a:pPr marL="36900" indent="0">
              <a:buClr>
                <a:srgbClr val="257987"/>
              </a:buClr>
              <a:buNone/>
            </a:pPr>
            <a:endParaRPr lang="en-GB" sz="2800" dirty="0"/>
          </a:p>
          <a:p>
            <a:pPr>
              <a:buClr>
                <a:srgbClr val="257987"/>
              </a:buClr>
            </a:pPr>
            <a:r>
              <a:rPr lang="en-GB" sz="2800" dirty="0"/>
              <a:t>nonhuman nature / the environment</a:t>
            </a:r>
          </a:p>
          <a:p>
            <a:pPr>
              <a:buClr>
                <a:srgbClr val="257987"/>
              </a:buClr>
            </a:pPr>
            <a:r>
              <a:rPr lang="en-GB" sz="2800" dirty="0"/>
              <a:t>the ‘monstrous feminine’</a:t>
            </a:r>
          </a:p>
          <a:p>
            <a:pPr>
              <a:buClr>
                <a:srgbClr val="257987"/>
              </a:buClr>
            </a:pPr>
            <a:r>
              <a:rPr lang="en-GB" sz="2800" dirty="0"/>
              <a:t>class and racial ‘others’</a:t>
            </a:r>
          </a:p>
          <a:p>
            <a:pPr>
              <a:buClr>
                <a:srgbClr val="257987"/>
              </a:buClr>
            </a:pPr>
            <a:endParaRPr lang="en-GB" dirty="0"/>
          </a:p>
        </p:txBody>
      </p:sp>
    </p:spTree>
    <p:extLst>
      <p:ext uri="{BB962C8B-B14F-4D97-AF65-F5344CB8AC3E}">
        <p14:creationId xmlns:p14="http://schemas.microsoft.com/office/powerpoint/2010/main" val="1203806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671DA-867C-CF06-A3C6-EB7C23D1677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D7F6A2C-0325-0779-FAE0-CC6972F8AC8C}"/>
              </a:ext>
            </a:extLst>
          </p:cNvPr>
          <p:cNvSpPr>
            <a:spLocks noGrp="1"/>
          </p:cNvSpPr>
          <p:nvPr>
            <p:ph idx="1"/>
          </p:nvPr>
        </p:nvSpPr>
        <p:spPr/>
        <p:txBody>
          <a:bodyPr>
            <a:normAutofit/>
          </a:bodyPr>
          <a:lstStyle/>
          <a:p>
            <a:pPr>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a:t>
            </a: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Frankenstein </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can be read as an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ecogothic</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text on several scales. As a story of unintended consequences, it remains a story for our time as well as for our culture [. . .]. </a:t>
            </a: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Frankenstein</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interrogates ethical positions in human relations with the more-than-human world, using the figure of the creature to problematise those, presciently” (E. Alder and J.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Bavidge</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“Ecocriticism and the Genre”, 232)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6900" indent="0">
              <a:lnSpc>
                <a:spcPct val="107000"/>
              </a:lnSpc>
              <a:spcAft>
                <a:spcPts val="800"/>
              </a:spcAft>
              <a:buNone/>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Timothy Morton: “Frankenstein’s creature is the distorted, ambient category of the environment pulled around to the ‘front’ of the reader’s view, the ‘answer of the real’ whose very form embodies a terrible split: the horrific ugliness of alienated social cruelty, and the painful eloquence of enlightened refection. […] If a poisoned rainforest could speak, it would sound like Frankenstein’s creature” (“</a:t>
            </a: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Ecology without Nature</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195)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1639195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A3597-18EB-E9FD-BFBE-870309CD8D3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E5A3232-36DE-978B-1CD5-1E1F53BA103D}"/>
              </a:ext>
            </a:extLst>
          </p:cNvPr>
          <p:cNvSpPr>
            <a:spLocks noGrp="1"/>
          </p:cNvSpPr>
          <p:nvPr>
            <p:ph idx="1"/>
          </p:nvPr>
        </p:nvSpPr>
        <p:spPr/>
        <p:txBody>
          <a:bodyPr/>
          <a:lstStyle/>
          <a:p>
            <a:pPr>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“In Shelley's </a:t>
            </a: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Frankenstein</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the figure of the doctor is the focus for a set of anxieties about science, marriage, female sexuality and violence which combine to oust him from his position within bourgeois society.” Emma Liggins, “The Medical Gaze And The Female Corpse: Looking at Bodies in Mary Shelley's </a:t>
            </a: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Frankenstein</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Studies in the Novel</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32.2 (2000): 134.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In Frankenstein: “the very success of the scientist’s misogynist and ambitious project paradoxically exposes his limitations and weaknesses in dealing with the consequences, and his desire to surpass nature is represented as an indication of moral irresponsibility and male aggression.”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Galia</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Benziman</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“Challenging the Biological: The Fantasy of Male Birth as a Nineteenth-Century of Ethical Failure.” </a:t>
            </a: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Women’s Studies</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35.4 (2006): 375–395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9019538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7355B-2C2E-1273-11F8-2D15037BCBF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550B481D-5A6E-BB1E-2EC5-36F5C76CB82A}"/>
              </a:ext>
            </a:extLst>
          </p:cNvPr>
          <p:cNvSpPr>
            <a:spLocks noGrp="1"/>
          </p:cNvSpPr>
          <p:nvPr>
            <p:ph idx="1"/>
          </p:nvPr>
        </p:nvSpPr>
        <p:spPr>
          <a:xfrm>
            <a:off x="913795" y="1732449"/>
            <a:ext cx="10353762" cy="4828149"/>
          </a:xfrm>
        </p:spPr>
        <p:txBody>
          <a:bodyPr>
            <a:normAutofit/>
          </a:bodyPr>
          <a:lstStyle/>
          <a:p>
            <a:pPr>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Adriana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Craciun</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“Shelley’s descriptions of the creature’s size, strength and implied sexual threat would have been suggestive of African racial difference to her British readers. The threat the creature embodies thus included ‘the threat of non-white races’ claiming equality, at a time when slavery continued in the British colonies.” (“</a:t>
            </a: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Frankenstein</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’s Politics” in </a:t>
            </a: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The Cambridge Companion to Frankenstein</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a:t>
            </a:r>
          </a:p>
          <a:p>
            <a:pPr>
              <a:lnSpc>
                <a:spcPct val="107000"/>
              </a:lnSpc>
              <a:spcAft>
                <a:spcPts val="800"/>
              </a:spcAft>
            </a:pP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foreign secretary George Canning in an 1824 parliamentary debate: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6900" indent="0">
              <a:lnSpc>
                <a:spcPct val="107000"/>
              </a:lnSpc>
              <a:spcAft>
                <a:spcPts val="800"/>
              </a:spcAft>
              <a:buNone/>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in dealing with the enslaved, “we are dealing with a being possessing the form and strength of a man, but 	the intellect only of a child. [To turn an enslaved individual] loose in the manhood of his physical 	strength, in the maturity of his physical passions, but in the infancy of his uninstructed reason, would be 	to raise up a creature resembling the splendid fiction of a recent romance; the hero of which constructs a 		human form, with all the . . . sinews of a giant; but being unable to impart to the work of his hands a 	perception of right and wrong, he finds too late that he has created a more than mortal power of doing 	mischief and himself recoils from the monster which he has made.”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3907749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051EB-5EC1-B094-3766-C79151F0591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C1CC1D0-400A-2FC8-1708-E0E3130D5FE9}"/>
              </a:ext>
            </a:extLst>
          </p:cNvPr>
          <p:cNvSpPr>
            <a:spLocks noGrp="1"/>
          </p:cNvSpPr>
          <p:nvPr>
            <p:ph idx="1"/>
          </p:nvPr>
        </p:nvSpPr>
        <p:spPr/>
        <p:txBody>
          <a:bodyPr/>
          <a:lstStyle/>
          <a:p>
            <a:pPr marL="36900" indent="0">
              <a:buNone/>
            </a:pPr>
            <a:endParaRPr lang="en-GB" dirty="0"/>
          </a:p>
        </p:txBody>
      </p:sp>
      <p:pic>
        <p:nvPicPr>
          <p:cNvPr id="14340" name="Picture 4" descr="What was the Reign of Terror? | Live Science">
            <a:extLst>
              <a:ext uri="{FF2B5EF4-FFF2-40B4-BE49-F238E27FC236}">
                <a16:creationId xmlns:a16="http://schemas.microsoft.com/office/drawing/2014/main" id="{54DD5578-66AC-8189-EE1B-DC502A27B4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1219041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33384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A456915-F0DB-4821-A88A-00D0175143D6}" type="slidenum">
              <a:rPr lang="en-GB" smtClean="0"/>
              <a:t>18</a:t>
            </a:fld>
            <a:endParaRPr lang="en-GB"/>
          </a:p>
        </p:txBody>
      </p:sp>
      <p:sp>
        <p:nvSpPr>
          <p:cNvPr id="3" name="Content Placeholder 2"/>
          <p:cNvSpPr>
            <a:spLocks noGrp="1"/>
          </p:cNvSpPr>
          <p:nvPr>
            <p:ph sz="half" idx="4294967295"/>
          </p:nvPr>
        </p:nvSpPr>
        <p:spPr>
          <a:xfrm>
            <a:off x="0" y="769938"/>
            <a:ext cx="5905500" cy="5554662"/>
          </a:xfrm>
        </p:spPr>
        <p:txBody>
          <a:bodyPr>
            <a:noAutofit/>
          </a:bodyPr>
          <a:lstStyle/>
          <a:p>
            <a:pPr marL="0" indent="0">
              <a:buNone/>
            </a:pPr>
            <a:endParaRPr lang="en-GB" sz="2200" dirty="0">
              <a:latin typeface="Sabon-Roman"/>
            </a:endParaRPr>
          </a:p>
          <a:p>
            <a:pPr marL="0" indent="0">
              <a:buNone/>
            </a:pPr>
            <a:endParaRPr lang="en-GB" sz="2200" dirty="0">
              <a:latin typeface="Sabon-Roman"/>
            </a:endParaRPr>
          </a:p>
          <a:p>
            <a:pPr marL="0" indent="0">
              <a:buNone/>
            </a:pPr>
            <a:r>
              <a:rPr lang="en-GB" sz="2200" dirty="0">
                <a:latin typeface="Sabon-Roman"/>
              </a:rPr>
              <a:t>William Godwin:</a:t>
            </a:r>
          </a:p>
          <a:p>
            <a:pPr marL="0" indent="0">
              <a:buNone/>
            </a:pPr>
            <a:r>
              <a:rPr lang="en-GB" sz="2200" dirty="0">
                <a:latin typeface="Sabon-Roman"/>
              </a:rPr>
              <a:t>There will be no war, no crimes, no administration of justice as it is called, and no government . . . Beside this, there will be neither disease, anguish, melancholy, nor resentment.</a:t>
            </a:r>
          </a:p>
          <a:p>
            <a:pPr marL="0" indent="0">
              <a:buNone/>
            </a:pPr>
            <a:r>
              <a:rPr lang="en-GB" dirty="0">
                <a:latin typeface="Sabon-Roman"/>
              </a:rPr>
              <a:t>William Godwin, </a:t>
            </a:r>
            <a:r>
              <a:rPr lang="en-GB" i="1" dirty="0">
                <a:latin typeface="Sabon-Roman"/>
              </a:rPr>
              <a:t>Enquiry Concerning Political Justice</a:t>
            </a:r>
            <a:r>
              <a:rPr lang="en-GB" dirty="0">
                <a:latin typeface="Sabon-Roman"/>
              </a:rPr>
              <a:t> (1793), Vol. II, pp. 872–3.</a:t>
            </a:r>
            <a:endParaRPr lang="en-GB" dirty="0"/>
          </a:p>
        </p:txBody>
      </p:sp>
      <p:pic>
        <p:nvPicPr>
          <p:cNvPr id="6" name="Content Placeholder 5"/>
          <p:cNvPicPr>
            <a:picLocks noGrp="1" noChangeAspect="1"/>
          </p:cNvPicPr>
          <p:nvPr>
            <p:ph sz="half" idx="4294967295"/>
          </p:nvPr>
        </p:nvPicPr>
        <p:blipFill>
          <a:blip r:embed="rId2" cstate="print">
            <a:extLst>
              <a:ext uri="{28A0092B-C50C-407E-A947-70E740481C1C}">
                <a14:useLocalDpi xmlns:a14="http://schemas.microsoft.com/office/drawing/2010/main" val="0"/>
              </a:ext>
            </a:extLst>
          </a:blip>
          <a:stretch>
            <a:fillRect/>
          </a:stretch>
        </p:blipFill>
        <p:spPr>
          <a:xfrm>
            <a:off x="7526338" y="769938"/>
            <a:ext cx="4665662" cy="5629275"/>
          </a:xfrm>
        </p:spPr>
      </p:pic>
    </p:spTree>
    <p:extLst>
      <p:ext uri="{BB962C8B-B14F-4D97-AF65-F5344CB8AC3E}">
        <p14:creationId xmlns:p14="http://schemas.microsoft.com/office/powerpoint/2010/main" val="1534528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4B80B7A-51F9-A5C3-7962-9F92CA8B6F8B}"/>
              </a:ext>
            </a:extLst>
          </p:cNvPr>
          <p:cNvSpPr txBox="1"/>
          <p:nvPr/>
        </p:nvSpPr>
        <p:spPr>
          <a:xfrm>
            <a:off x="1038687" y="1127464"/>
            <a:ext cx="10129422" cy="2585323"/>
          </a:xfrm>
          <a:prstGeom prst="rect">
            <a:avLst/>
          </a:prstGeom>
          <a:noFill/>
        </p:spPr>
        <p:txBody>
          <a:bodyPr wrap="square">
            <a:spAutoFit/>
          </a:bodyPr>
          <a:lstStyle/>
          <a:p>
            <a:pPr marL="0" indent="0">
              <a:buNone/>
            </a:pPr>
            <a:r>
              <a:rPr lang="en-GB" dirty="0">
                <a:solidFill>
                  <a:schemeClr val="tx1"/>
                </a:solidFill>
                <a:latin typeface="Times New Roman" panose="02020603050405020304" pitchFamily="18" charset="0"/>
                <a:cs typeface="Times New Roman" panose="02020603050405020304" pitchFamily="18" charset="0"/>
              </a:rPr>
              <a:t>Burke called Godwin's opinions "pure defecated atheism . . . the brood of that putrid carcase the French Revolution." […] The </a:t>
            </a:r>
            <a:r>
              <a:rPr lang="en-GB" i="1" dirty="0">
                <a:solidFill>
                  <a:schemeClr val="tx1"/>
                </a:solidFill>
                <a:latin typeface="Times New Roman" panose="02020603050405020304" pitchFamily="18" charset="0"/>
                <a:cs typeface="Times New Roman" panose="02020603050405020304" pitchFamily="18" charset="0"/>
              </a:rPr>
              <a:t>Anti-Jacobin Review</a:t>
            </a:r>
            <a:r>
              <a:rPr lang="en-GB" dirty="0">
                <a:solidFill>
                  <a:schemeClr val="tx1"/>
                </a:solidFill>
                <a:latin typeface="Times New Roman" panose="02020603050405020304" pitchFamily="18" charset="0"/>
                <a:cs typeface="Times New Roman" panose="02020603050405020304" pitchFamily="18" charset="0"/>
              </a:rPr>
              <a:t>, which championed the attack upon William Godwin and Mary Wollstonecraft, denounced the couple's disciples in 1800 as "the spawn of the monster." </a:t>
            </a:r>
          </a:p>
          <a:p>
            <a:pPr marL="0" indent="0">
              <a:buNone/>
            </a:pPr>
            <a:r>
              <a:rPr lang="en-GB" dirty="0">
                <a:solidFill>
                  <a:schemeClr val="tx1"/>
                </a:solidFill>
                <a:latin typeface="Times New Roman" panose="02020603050405020304" pitchFamily="18" charset="0"/>
                <a:cs typeface="Times New Roman" panose="02020603050405020304" pitchFamily="18" charset="0"/>
              </a:rPr>
              <a:t>Lee </a:t>
            </a:r>
            <a:r>
              <a:rPr lang="en-GB" dirty="0" err="1">
                <a:solidFill>
                  <a:schemeClr val="tx1"/>
                </a:solidFill>
                <a:latin typeface="Times New Roman" panose="02020603050405020304" pitchFamily="18" charset="0"/>
                <a:cs typeface="Times New Roman" panose="02020603050405020304" pitchFamily="18" charset="0"/>
              </a:rPr>
              <a:t>Sterrenburg</a:t>
            </a:r>
            <a:r>
              <a:rPr lang="en-GB" dirty="0">
                <a:solidFill>
                  <a:schemeClr val="tx1"/>
                </a:solidFill>
                <a:latin typeface="Times New Roman" panose="02020603050405020304" pitchFamily="18" charset="0"/>
                <a:cs typeface="Times New Roman" panose="02020603050405020304" pitchFamily="18" charset="0"/>
              </a:rPr>
              <a:t>, Mary Shelley's Monster: Politics and Psyche in </a:t>
            </a:r>
            <a:r>
              <a:rPr lang="en-GB" i="1" dirty="0">
                <a:solidFill>
                  <a:schemeClr val="tx1"/>
                </a:solidFill>
                <a:latin typeface="Times New Roman" panose="02020603050405020304" pitchFamily="18" charset="0"/>
                <a:cs typeface="Times New Roman" panose="02020603050405020304" pitchFamily="18" charset="0"/>
              </a:rPr>
              <a:t>Frankenstein </a:t>
            </a:r>
            <a:r>
              <a:rPr lang="en-GB" dirty="0">
                <a:solidFill>
                  <a:schemeClr val="tx1"/>
                </a:solidFill>
                <a:latin typeface="Times New Roman" panose="02020603050405020304" pitchFamily="18" charset="0"/>
                <a:cs typeface="Times New Roman" panose="02020603050405020304" pitchFamily="18" charset="0"/>
              </a:rPr>
              <a:t>(1979), pp.146-7</a:t>
            </a:r>
          </a:p>
          <a:p>
            <a:pPr marL="0" indent="0">
              <a:buNone/>
            </a:pPr>
            <a:endParaRPr lang="en-GB" dirty="0">
              <a:solidFill>
                <a:schemeClr val="tx1"/>
              </a:solidFill>
              <a:latin typeface="Times New Roman" panose="02020603050405020304" pitchFamily="18" charset="0"/>
              <a:cs typeface="Times New Roman" panose="02020603050405020304" pitchFamily="18" charset="0"/>
            </a:endParaRPr>
          </a:p>
          <a:p>
            <a:pPr marL="0" indent="0">
              <a:buNone/>
            </a:pPr>
            <a:endParaRPr lang="en-GB" dirty="0">
              <a:solidFill>
                <a:schemeClr val="tx1"/>
              </a:solidFill>
              <a:latin typeface="Times New Roman" panose="02020603050405020304" pitchFamily="18" charset="0"/>
              <a:cs typeface="Times New Roman" panose="02020603050405020304" pitchFamily="18" charset="0"/>
            </a:endParaRPr>
          </a:p>
          <a:p>
            <a:pPr marL="0" indent="0">
              <a:buNone/>
            </a:pPr>
            <a:r>
              <a:rPr lang="en-GB" dirty="0">
                <a:solidFill>
                  <a:schemeClr val="tx1"/>
                </a:solidFill>
                <a:latin typeface="Times New Roman" panose="02020603050405020304" pitchFamily="18" charset="0"/>
                <a:cs typeface="Times New Roman" panose="02020603050405020304" pitchFamily="18" charset="0"/>
              </a:rPr>
              <a:t>“[M]</a:t>
            </a:r>
            <a:r>
              <a:rPr lang="en-GB" dirty="0" err="1">
                <a:solidFill>
                  <a:schemeClr val="tx1"/>
                </a:solidFill>
                <a:latin typeface="Times New Roman" panose="02020603050405020304" pitchFamily="18" charset="0"/>
                <a:cs typeface="Times New Roman" panose="02020603050405020304" pitchFamily="18" charset="0"/>
              </a:rPr>
              <a:t>ost</a:t>
            </a:r>
            <a:r>
              <a:rPr lang="en-GB" dirty="0">
                <a:solidFill>
                  <a:schemeClr val="tx1"/>
                </a:solidFill>
                <a:latin typeface="Times New Roman" panose="02020603050405020304" pitchFamily="18" charset="0"/>
                <a:cs typeface="Times New Roman" panose="02020603050405020304" pitchFamily="18" charset="0"/>
              </a:rPr>
              <a:t> people felt of Mr. Godwin with the same alienation and horror as of a ghoul, or a bloodless </a:t>
            </a:r>
            <a:r>
              <a:rPr lang="en-GB" dirty="0" err="1">
                <a:solidFill>
                  <a:schemeClr val="tx1"/>
                </a:solidFill>
                <a:latin typeface="Times New Roman" panose="02020603050405020304" pitchFamily="18" charset="0"/>
                <a:cs typeface="Times New Roman" panose="02020603050405020304" pitchFamily="18" charset="0"/>
              </a:rPr>
              <a:t>vampyre</a:t>
            </a:r>
            <a:r>
              <a:rPr lang="en-GB" dirty="0">
                <a:solidFill>
                  <a:schemeClr val="tx1"/>
                </a:solidFill>
                <a:latin typeface="Times New Roman" panose="02020603050405020304" pitchFamily="18" charset="0"/>
                <a:cs typeface="Times New Roman" panose="02020603050405020304" pitchFamily="18" charset="0"/>
              </a:rPr>
              <a:t>, or the monster created by Frankenstein”</a:t>
            </a:r>
          </a:p>
          <a:p>
            <a:pPr marL="0" indent="0">
              <a:buNone/>
            </a:pPr>
            <a:r>
              <a:rPr lang="en-GB" dirty="0">
                <a:solidFill>
                  <a:schemeClr val="tx1"/>
                </a:solidFill>
                <a:latin typeface="Times New Roman" panose="02020603050405020304" pitchFamily="18" charset="0"/>
                <a:cs typeface="Times New Roman" panose="02020603050405020304" pitchFamily="18" charset="0"/>
              </a:rPr>
              <a:t>Thomas de Quincey, </a:t>
            </a:r>
            <a:r>
              <a:rPr lang="en-GB" i="1" dirty="0">
                <a:solidFill>
                  <a:schemeClr val="tx1"/>
                </a:solidFill>
                <a:latin typeface="Times New Roman" panose="02020603050405020304" pitchFamily="18" charset="0"/>
                <a:cs typeface="Times New Roman" panose="02020603050405020304" pitchFamily="18" charset="0"/>
              </a:rPr>
              <a:t>Tait's Magazine</a:t>
            </a:r>
            <a:r>
              <a:rPr lang="en-GB" dirty="0">
                <a:solidFill>
                  <a:schemeClr val="tx1"/>
                </a:solidFill>
                <a:latin typeface="Times New Roman" panose="02020603050405020304" pitchFamily="18" charset="0"/>
                <a:cs typeface="Times New Roman" panose="02020603050405020304" pitchFamily="18" charset="0"/>
              </a:rPr>
              <a:t> (March 1837)</a:t>
            </a:r>
          </a:p>
        </p:txBody>
      </p:sp>
    </p:spTree>
    <p:extLst>
      <p:ext uri="{BB962C8B-B14F-4D97-AF65-F5344CB8AC3E}">
        <p14:creationId xmlns:p14="http://schemas.microsoft.com/office/powerpoint/2010/main" val="3985313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6A29D-26AD-B389-CCF7-839E8DE989A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E505586-A1F4-7C17-F1EE-65995A5E52BD}"/>
              </a:ext>
            </a:extLst>
          </p:cNvPr>
          <p:cNvSpPr>
            <a:spLocks noGrp="1"/>
          </p:cNvSpPr>
          <p:nvPr>
            <p:ph idx="1"/>
          </p:nvPr>
        </p:nvSpPr>
        <p:spPr/>
        <p:txBody>
          <a:bodyPr/>
          <a:lstStyle/>
          <a:p>
            <a:endParaRPr lang="en-GB"/>
          </a:p>
        </p:txBody>
      </p:sp>
      <p:pic>
        <p:nvPicPr>
          <p:cNvPr id="2050" name="Picture 2" descr="Hexenorgie in Goethes »Faust«: Reinlich bei Tage, säuisch bei Nacht - DER  SPIEGEL">
            <a:extLst>
              <a:ext uri="{FF2B5EF4-FFF2-40B4-BE49-F238E27FC236}">
                <a16:creationId xmlns:a16="http://schemas.microsoft.com/office/drawing/2014/main" id="{8D20C0F7-F4E4-48E1-0D8B-5A16D8376D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9778" y="2075348"/>
            <a:ext cx="7727179" cy="43445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Goethe's Faust - Wikipedia">
            <a:extLst>
              <a:ext uri="{FF2B5EF4-FFF2-40B4-BE49-F238E27FC236}">
                <a16:creationId xmlns:a16="http://schemas.microsoft.com/office/drawing/2014/main" id="{F0EE6F73-D3B6-6B0E-6A79-7811EA667D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274" y="195263"/>
            <a:ext cx="3819525" cy="4708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28165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79EF581-F2B0-44C6-0DF9-137C63562213}"/>
              </a:ext>
            </a:extLst>
          </p:cNvPr>
          <p:cNvSpPr txBox="1"/>
          <p:nvPr/>
        </p:nvSpPr>
        <p:spPr>
          <a:xfrm>
            <a:off x="1260629" y="1127464"/>
            <a:ext cx="9934113" cy="4247317"/>
          </a:xfrm>
          <a:prstGeom prst="rect">
            <a:avLst/>
          </a:prstGeom>
          <a:noFill/>
        </p:spPr>
        <p:txBody>
          <a:bodyPr wrap="square">
            <a:spAutoFit/>
          </a:bodyPr>
          <a:lstStyle/>
          <a:p>
            <a:pPr marL="0" indent="0">
              <a:buNone/>
            </a:pPr>
            <a:endParaRPr lang="en-GB" sz="1800" dirty="0"/>
          </a:p>
          <a:p>
            <a:pPr marL="0" indent="0">
              <a:buNone/>
            </a:pPr>
            <a:endParaRPr lang="en-GB" dirty="0"/>
          </a:p>
          <a:p>
            <a:pPr marL="0" indent="0">
              <a:buNone/>
            </a:pPr>
            <a:r>
              <a:rPr lang="en-GB" sz="1800" dirty="0"/>
              <a:t>“As yet I looked upon crime as a distant evil; benevolence and generosity were ever present before me, inciting within me a desire to become an actor in the busy scene where so many admirable qualities were called forth and displayed.”</a:t>
            </a:r>
          </a:p>
          <a:p>
            <a:pPr marL="0" indent="0">
              <a:buNone/>
            </a:pPr>
            <a:r>
              <a:rPr lang="en-GB" dirty="0"/>
              <a:t>Shelley, </a:t>
            </a:r>
            <a:r>
              <a:rPr lang="en-GB" i="1" dirty="0"/>
              <a:t>Frankenstein</a:t>
            </a:r>
            <a:r>
              <a:rPr lang="en-GB" dirty="0"/>
              <a:t> (Volume II, Chapter VII)</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r>
              <a:rPr lang="en-GB" sz="1800" dirty="0"/>
              <a:t>“All, save I, were at rest or in enjoyment: I, like the arch fiend, bore a hell within me; and, finding myself </a:t>
            </a:r>
            <a:r>
              <a:rPr lang="en-GB" sz="1800" dirty="0" err="1"/>
              <a:t>unsympathized</a:t>
            </a:r>
            <a:r>
              <a:rPr lang="en-GB" sz="1800" dirty="0"/>
              <a:t> with, wished to tear up the trees, spread havoc and destruction around me, and then to have sat down and enjoyed the ruin.”</a:t>
            </a:r>
          </a:p>
          <a:p>
            <a:pPr marL="0" indent="0">
              <a:buNone/>
            </a:pPr>
            <a:r>
              <a:rPr lang="en-GB" dirty="0"/>
              <a:t>Shelley, </a:t>
            </a:r>
            <a:r>
              <a:rPr lang="en-GB" i="1" dirty="0"/>
              <a:t>Frankenstein</a:t>
            </a:r>
            <a:r>
              <a:rPr lang="en-GB" dirty="0"/>
              <a:t> (Volume II, Chapter VIII)</a:t>
            </a:r>
          </a:p>
        </p:txBody>
      </p:sp>
    </p:spTree>
    <p:extLst>
      <p:ext uri="{BB962C8B-B14F-4D97-AF65-F5344CB8AC3E}">
        <p14:creationId xmlns:p14="http://schemas.microsoft.com/office/powerpoint/2010/main" val="1054219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pic>
        <p:nvPicPr>
          <p:cNvPr id="16386" name="Picture 2" descr="NPG D2267; Edward Marcus Despard - Portrait - National Portrait Gallery">
            <a:extLst>
              <a:ext uri="{FF2B5EF4-FFF2-40B4-BE49-F238E27FC236}">
                <a16:creationId xmlns:a16="http://schemas.microsoft.com/office/drawing/2014/main" id="{6F55082A-F653-CCF8-2F3C-2046DD9B042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 b="34136"/>
          <a:stretch/>
        </p:blipFill>
        <p:spPr bwMode="auto">
          <a:xfrm>
            <a:off x="1286933" y="1290671"/>
            <a:ext cx="4346843" cy="4289057"/>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Poldark: Was Kitty Despard a real person? The dramatic history behind  character revealed | TV &amp; Radio | Showbiz &amp; TV | Express.co.uk">
            <a:extLst>
              <a:ext uri="{FF2B5EF4-FFF2-40B4-BE49-F238E27FC236}">
                <a16:creationId xmlns:a16="http://schemas.microsoft.com/office/drawing/2014/main" id="{BA322D06-9016-E0A9-E5D5-3AAAA1F1B66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4407" r="15548" b="-1"/>
          <a:stretch/>
        </p:blipFill>
        <p:spPr bwMode="auto">
          <a:xfrm>
            <a:off x="6578455" y="1290671"/>
            <a:ext cx="4346843" cy="4289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34710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pic>
        <p:nvPicPr>
          <p:cNvPr id="18434" name="Picture 2" descr="Rylands BlogBlack History Month: Robert Wedderburn, Revolutionary and  Abolitionist">
            <a:extLst>
              <a:ext uri="{FF2B5EF4-FFF2-40B4-BE49-F238E27FC236}">
                <a16:creationId xmlns:a16="http://schemas.microsoft.com/office/drawing/2014/main" id="{BB24A346-DACB-C74B-E7B0-FFCAA1B6E1C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3671" r="2" b="2"/>
          <a:stretch/>
        </p:blipFill>
        <p:spPr bwMode="auto">
          <a:xfrm>
            <a:off x="1"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4B80B7A-51F9-A5C3-7962-9F92CA8B6F8B}"/>
              </a:ext>
            </a:extLst>
          </p:cNvPr>
          <p:cNvSpPr txBox="1"/>
          <p:nvPr/>
        </p:nvSpPr>
        <p:spPr>
          <a:xfrm>
            <a:off x="789970" y="342900"/>
            <a:ext cx="3531684" cy="5543550"/>
          </a:xfrm>
          <a:prstGeom prst="rect">
            <a:avLst/>
          </a:prstGeom>
          <a:solidFill>
            <a:schemeClr val="bg1"/>
          </a:solidFill>
        </p:spPr>
        <p:txBody>
          <a:bodyPr vert="horz" lIns="91440" tIns="45720" rIns="91440" bIns="45720" rtlCol="0" anchor="t">
            <a:normAutofit/>
          </a:bodyPr>
          <a:lstStyle/>
          <a:p>
            <a:pPr>
              <a:lnSpc>
                <a:spcPct val="90000"/>
              </a:lnSpc>
              <a:spcBef>
                <a:spcPct val="20000"/>
              </a:spcBef>
              <a:spcAft>
                <a:spcPts val="600"/>
              </a:spcAft>
              <a:buClr>
                <a:schemeClr val="tx2"/>
              </a:buClr>
              <a:buSzPct val="70000"/>
              <a:buFont typeface="Wingdings 2" charset="2"/>
            </a:pPr>
            <a:r>
              <a:rPr lang="en-US" sz="16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rPr>
              <a:t>Robert Wedderburn:</a:t>
            </a:r>
          </a:p>
          <a:p>
            <a:pPr>
              <a:lnSpc>
                <a:spcPct val="90000"/>
              </a:lnSpc>
              <a:spcBef>
                <a:spcPct val="20000"/>
              </a:spcBef>
              <a:spcAft>
                <a:spcPts val="600"/>
              </a:spcAft>
              <a:buClr>
                <a:schemeClr val="tx2"/>
              </a:buClr>
              <a:buSzPct val="70000"/>
              <a:buFont typeface="Wingdings 2" charset="2"/>
            </a:pPr>
            <a:r>
              <a:rPr lang="en-US" sz="16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rPr>
              <a:t>“he sought a republican revolution grounded on a thoroughgoing redistribution of property both in Britain and the West Indies, and he did not hesitate to advocate violent methods to bring it about. He attacked slavery as part of a wider system of landed monopoly and corruption instituted by landlords, fundholders, kings and priests, and he offered his countrymen in the West Indies and England a detailed blueprint of liberation. (McCalman 1986: 108)</a:t>
            </a:r>
          </a:p>
        </p:txBody>
      </p:sp>
      <p:pic>
        <p:nvPicPr>
          <p:cNvPr id="2" name="Picture 1">
            <a:extLst>
              <a:ext uri="{FF2B5EF4-FFF2-40B4-BE49-F238E27FC236}">
                <a16:creationId xmlns:a16="http://schemas.microsoft.com/office/drawing/2014/main" id="{9A6FA095-0058-2C6C-B678-8B2C33DC0055}"/>
              </a:ext>
            </a:extLst>
          </p:cNvPr>
          <p:cNvPicPr>
            <a:picLocks noChangeAspect="1"/>
          </p:cNvPicPr>
          <p:nvPr/>
        </p:nvPicPr>
        <p:blipFill>
          <a:blip r:embed="rId4"/>
          <a:stretch>
            <a:fillRect/>
          </a:stretch>
        </p:blipFill>
        <p:spPr>
          <a:xfrm>
            <a:off x="1834980" y="3829050"/>
            <a:ext cx="1251120" cy="1783512"/>
          </a:xfrm>
          <a:prstGeom prst="rect">
            <a:avLst/>
          </a:prstGeom>
        </p:spPr>
      </p:pic>
    </p:spTree>
    <p:extLst>
      <p:ext uri="{BB962C8B-B14F-4D97-AF65-F5344CB8AC3E}">
        <p14:creationId xmlns:p14="http://schemas.microsoft.com/office/powerpoint/2010/main" val="41372679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2" name="Picture 6" descr="Give me death or liberty!': Cato Street conspiracy turns 200 | UK news |  The Guardian">
            <a:extLst>
              <a:ext uri="{FF2B5EF4-FFF2-40B4-BE49-F238E27FC236}">
                <a16:creationId xmlns:a16="http://schemas.microsoft.com/office/drawing/2014/main" id="{713B9F45-440A-C662-EE4B-B4E6BF844C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AB4E6DF-6551-F4E7-7ADE-A6A3CCAC9B23}"/>
              </a:ext>
            </a:extLst>
          </p:cNvPr>
          <p:cNvSpPr txBox="1"/>
          <p:nvPr/>
        </p:nvSpPr>
        <p:spPr>
          <a:xfrm>
            <a:off x="552635" y="526403"/>
            <a:ext cx="6333940" cy="461665"/>
          </a:xfrm>
          <a:prstGeom prst="rect">
            <a:avLst/>
          </a:prstGeom>
          <a:noFill/>
        </p:spPr>
        <p:txBody>
          <a:bodyPr wrap="square">
            <a:spAutoFit/>
          </a:bodyPr>
          <a:lstStyle/>
          <a:p>
            <a:pPr marL="0" indent="0">
              <a:buNone/>
            </a:pPr>
            <a:r>
              <a:rPr lang="en-GB" sz="2400" dirty="0"/>
              <a:t>Cato Street Conspiracy, 1820</a:t>
            </a:r>
          </a:p>
        </p:txBody>
      </p:sp>
    </p:spTree>
    <p:extLst>
      <p:ext uri="{BB962C8B-B14F-4D97-AF65-F5344CB8AC3E}">
        <p14:creationId xmlns:p14="http://schemas.microsoft.com/office/powerpoint/2010/main" val="38507712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79EF581-F2B0-44C6-0DF9-137C63562213}"/>
              </a:ext>
            </a:extLst>
          </p:cNvPr>
          <p:cNvSpPr txBox="1"/>
          <p:nvPr/>
        </p:nvSpPr>
        <p:spPr>
          <a:xfrm>
            <a:off x="1260629" y="1127464"/>
            <a:ext cx="9934113" cy="3904595"/>
          </a:xfrm>
          <a:prstGeom prst="rect">
            <a:avLst/>
          </a:prstGeom>
          <a:noFill/>
        </p:spPr>
        <p:txBody>
          <a:bodyPr wrap="square">
            <a:spAutoFit/>
          </a:bodyPr>
          <a:lstStyle/>
          <a:p>
            <a:pPr marL="0" indent="0">
              <a:buNone/>
            </a:pPr>
            <a:endParaRPr lang="en-GB" sz="1800" dirty="0"/>
          </a:p>
          <a:p>
            <a:pPr marL="0" indent="0">
              <a:buNone/>
            </a:pPr>
            <a:endParaRPr lang="en-GB" dirty="0"/>
          </a:p>
          <a:p>
            <a:pPr>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“I heard of the division of property, of immense wealth and squalid poverty; of rank, descent, and noble blood. The words induced me to turn towards myself. I learned that the possessions most esteemed by your fellow-creatures were, high and unsullied descent united with riches. A man might be respected with only one of these acquisitions; but without either he was considered, except in very rare instances, as a vagabond and a slave, doomed to waste his powers for the profit of the chosen few.” (</a:t>
            </a: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Frankenstein</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Volume II, Ch. V)</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“I heard of the discovery of the American hemisphere, and wept with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Safie</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over the hapless fate of its original inhabitants” (</a:t>
            </a: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Frankenstein</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Volume II, Ch. V)</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239806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1416C07-7AFE-FBA7-06CF-5B4B7A082D6E}"/>
              </a:ext>
            </a:extLst>
          </p:cNvPr>
          <p:cNvSpPr txBox="1"/>
          <p:nvPr/>
        </p:nvSpPr>
        <p:spPr>
          <a:xfrm>
            <a:off x="1145219" y="892063"/>
            <a:ext cx="9845336" cy="3693319"/>
          </a:xfrm>
          <a:prstGeom prst="rect">
            <a:avLst/>
          </a:prstGeom>
          <a:noFill/>
        </p:spPr>
        <p:txBody>
          <a:bodyPr wrap="square">
            <a:spAutoFit/>
          </a:bodyPr>
          <a:lstStyle/>
          <a:p>
            <a:pPr marL="0" indent="0">
              <a:buNone/>
            </a:pPr>
            <a:r>
              <a:rPr lang="en-GB" sz="1800" dirty="0">
                <a:latin typeface="Times New Roman" panose="02020603050405020304" pitchFamily="18" charset="0"/>
                <a:cs typeface="Times New Roman" panose="02020603050405020304" pitchFamily="18" charset="0"/>
              </a:rPr>
              <a:t>“We stopped at </a:t>
            </a:r>
            <a:r>
              <a:rPr lang="en-GB" sz="1800" dirty="0" err="1">
                <a:latin typeface="Times New Roman" panose="02020603050405020304" pitchFamily="18" charset="0"/>
                <a:cs typeface="Times New Roman" panose="02020603050405020304" pitchFamily="18" charset="0"/>
              </a:rPr>
              <a:t>Mettingen</a:t>
            </a:r>
            <a:r>
              <a:rPr lang="en-GB" sz="1800" dirty="0">
                <a:latin typeface="Times New Roman" panose="02020603050405020304" pitchFamily="18" charset="0"/>
                <a:cs typeface="Times New Roman" panose="02020603050405020304" pitchFamily="18" charset="0"/>
              </a:rPr>
              <a:t> to dine, and surveyed at our ease the horrid and slimy faces of our companions in voyage; our only wish was to absolutely annihilate such </a:t>
            </a:r>
            <a:r>
              <a:rPr lang="en-GB" sz="1800" dirty="0" err="1">
                <a:latin typeface="Times New Roman" panose="02020603050405020304" pitchFamily="18" charset="0"/>
                <a:cs typeface="Times New Roman" panose="02020603050405020304" pitchFamily="18" charset="0"/>
              </a:rPr>
              <a:t>uncleanly</a:t>
            </a:r>
            <a:r>
              <a:rPr lang="en-GB" sz="1800" dirty="0">
                <a:latin typeface="Times New Roman" panose="02020603050405020304" pitchFamily="18" charset="0"/>
                <a:cs typeface="Times New Roman" panose="02020603050405020304" pitchFamily="18" charset="0"/>
              </a:rPr>
              <a:t> animals, to which we might have addressed the boatman’s speech to Pope: “</a:t>
            </a:r>
            <a:r>
              <a:rPr lang="en-GB" sz="1800" dirty="0" err="1">
                <a:latin typeface="Times New Roman" panose="02020603050405020304" pitchFamily="18" charset="0"/>
                <a:cs typeface="Times New Roman" panose="02020603050405020304" pitchFamily="18" charset="0"/>
              </a:rPr>
              <a:t>Twere</a:t>
            </a:r>
            <a:r>
              <a:rPr lang="en-GB" sz="1800" dirty="0">
                <a:latin typeface="Times New Roman" panose="02020603050405020304" pitchFamily="18" charset="0"/>
                <a:cs typeface="Times New Roman" panose="02020603050405020304" pitchFamily="18" charset="0"/>
              </a:rPr>
              <a:t> easier for God to make entirely new men than attempt to purify such monsters as these”. After a voyage in the rain, rendered disagreeable only by the presence of these loathsome “creepers”, we arrive, Shelley much exhausted, at </a:t>
            </a:r>
            <a:r>
              <a:rPr lang="en-GB" sz="1800" dirty="0" err="1">
                <a:latin typeface="Times New Roman" panose="02020603050405020304" pitchFamily="18" charset="0"/>
                <a:cs typeface="Times New Roman" panose="02020603050405020304" pitchFamily="18" charset="0"/>
              </a:rPr>
              <a:t>Dettingen</a:t>
            </a:r>
            <a:r>
              <a:rPr lang="en-GB" sz="1800" dirty="0">
                <a:latin typeface="Times New Roman" panose="02020603050405020304" pitchFamily="18" charset="0"/>
                <a:cs typeface="Times New Roman" panose="02020603050405020304" pitchFamily="18" charset="0"/>
              </a:rPr>
              <a:t>, our resting-place for the night.”</a:t>
            </a:r>
          </a:p>
          <a:p>
            <a:pPr marL="0" indent="0">
              <a:buNone/>
            </a:pPr>
            <a:r>
              <a:rPr lang="en-GB" dirty="0">
                <a:latin typeface="Times New Roman" panose="02020603050405020304" pitchFamily="18" charset="0"/>
                <a:cs typeface="Times New Roman" panose="02020603050405020304" pitchFamily="18" charset="0"/>
              </a:rPr>
              <a:t>Mary Shelley’s journal for 28 August 1814</a:t>
            </a:r>
          </a:p>
          <a:p>
            <a:pPr marL="0" indent="0">
              <a:buNone/>
            </a:pPr>
            <a:endParaRPr lang="en-GB" dirty="0">
              <a:latin typeface="Times New Roman" panose="02020603050405020304" pitchFamily="18" charset="0"/>
              <a:cs typeface="Times New Roman" panose="02020603050405020304" pitchFamily="18" charset="0"/>
            </a:endParaRPr>
          </a:p>
          <a:p>
            <a:pPr marL="0" lvl="0" indent="0" rtl="0">
              <a:buNone/>
            </a:pP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rtl="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ince</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I lost Shelley I have no wish to ally myself to the Radicals -- they are full of repulsion to me -- violent without any sense of Justice -- selfish in the extreme -- talking without knowledge -- rude, envious, and insolent -- I wish to have nothing to do with them.”</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buNone/>
            </a:pPr>
            <a:r>
              <a:rPr lang="en-US" dirty="0">
                <a:effectLst/>
                <a:latin typeface="Times New Roman" panose="02020603050405020304" pitchFamily="18" charset="0"/>
                <a:ea typeface="Calibri" panose="020F0502020204030204" pitchFamily="34" charset="0"/>
                <a:cs typeface="Times New Roman" panose="02020603050405020304" pitchFamily="18" charset="0"/>
              </a:rPr>
              <a:t>Mary Shelley’s journal, October 1838</a:t>
            </a:r>
            <a:endParaRPr lang="en-GB"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67489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671DA-867C-CF06-A3C6-EB7C23D1677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D7F6A2C-0325-0779-FAE0-CC6972F8AC8C}"/>
              </a:ext>
            </a:extLst>
          </p:cNvPr>
          <p:cNvSpPr>
            <a:spLocks noGrp="1"/>
          </p:cNvSpPr>
          <p:nvPr>
            <p:ph idx="1"/>
          </p:nvPr>
        </p:nvSpPr>
        <p:spPr/>
        <p:txBody>
          <a:bodyPr>
            <a:normAutofit/>
          </a:bodyPr>
          <a:lstStyle/>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5" name="TextBox 4">
            <a:extLst>
              <a:ext uri="{FF2B5EF4-FFF2-40B4-BE49-F238E27FC236}">
                <a16:creationId xmlns:a16="http://schemas.microsoft.com/office/drawing/2014/main" id="{07A8EEF8-5B26-80C0-8F0D-BD825EE73ABF}"/>
              </a:ext>
            </a:extLst>
          </p:cNvPr>
          <p:cNvSpPr txBox="1"/>
          <p:nvPr/>
        </p:nvSpPr>
        <p:spPr>
          <a:xfrm>
            <a:off x="924443" y="1446060"/>
            <a:ext cx="10353762" cy="2308324"/>
          </a:xfrm>
          <a:prstGeom prst="rect">
            <a:avLst/>
          </a:prstGeom>
          <a:noFill/>
        </p:spPr>
        <p:txBody>
          <a:bodyPr wrap="square">
            <a:spAutoFit/>
          </a:bodyPr>
          <a:lstStyle/>
          <a:p>
            <a:pPr marL="0" indent="0">
              <a:buNone/>
            </a:pPr>
            <a:r>
              <a:rPr lang="en-GB" sz="1800" dirty="0"/>
              <a:t>“Mary Shelley picks up a way of seeing – the populace as a destructive monster – provided by Tory journalism and tries to re-think it in her own radical-liberal terms. And so in the novel the monster remains a monster – alien, frightening, violent – but is drenched with middle-class sympathy and given central space in the text to exercise the primary liberal right of free speech which he uses to appeal for the reader’s pity and understanding. The caricatured people-monster that haunts the dominant ideology is reproduced through Mary Shelley’s politics and becomes a contradictory figure, still ugly, vengeful and terrifying but now also human and intelligent and abused.”</a:t>
            </a:r>
          </a:p>
          <a:p>
            <a:pPr marL="0" indent="0">
              <a:buNone/>
            </a:pPr>
            <a:r>
              <a:rPr lang="en-GB" dirty="0"/>
              <a:t>Paul O’ Flinn, “Production and Reproduction: The Case of </a:t>
            </a:r>
            <a:r>
              <a:rPr lang="en-GB" i="1" dirty="0"/>
              <a:t>Frankenstein,</a:t>
            </a:r>
            <a:r>
              <a:rPr lang="en-GB" dirty="0"/>
              <a:t>” </a:t>
            </a:r>
            <a:r>
              <a:rPr lang="en-GB" i="1" dirty="0"/>
              <a:t>Literature and History</a:t>
            </a:r>
            <a:r>
              <a:rPr lang="en-GB" dirty="0"/>
              <a:t> 9 (1983)</a:t>
            </a:r>
          </a:p>
        </p:txBody>
      </p:sp>
    </p:spTree>
    <p:extLst>
      <p:ext uri="{BB962C8B-B14F-4D97-AF65-F5344CB8AC3E}">
        <p14:creationId xmlns:p14="http://schemas.microsoft.com/office/powerpoint/2010/main" val="2589747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8A71F-D5CD-EEC0-178A-FB1468BB7D8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E4A8058-02F6-3937-ADB2-F0847B5F416A}"/>
              </a:ext>
            </a:extLst>
          </p:cNvPr>
          <p:cNvSpPr>
            <a:spLocks noGrp="1"/>
          </p:cNvSpPr>
          <p:nvPr>
            <p:ph idx="1"/>
          </p:nvPr>
        </p:nvSpPr>
        <p:spPr/>
        <p:txBody>
          <a:bodyPr/>
          <a:lstStyle/>
          <a:p>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r>
              <a:rPr lang="en-GB"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Mary Shelley crafted </a:t>
            </a:r>
            <a:r>
              <a:rPr lang="en-GB" sz="18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Frankenstein</a:t>
            </a:r>
            <a:r>
              <a:rPr lang="en-GB"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using a nested set of narrative frames so that each frame's protagonist – Walton, Victor, the creature, and (via the creature) </a:t>
            </a:r>
            <a:r>
              <a:rPr lang="en-GB" sz="18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Safie</a:t>
            </a:r>
            <a:r>
              <a:rPr lang="en-GB"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refracts the novel's politics through a different contemporary debate. The result is a kaleidoscopic political imaginary that has helped regenerate the novel's iconic status for new generations.” (Adriana </a:t>
            </a:r>
            <a:r>
              <a:rPr lang="en-GB" sz="18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Craciun</a:t>
            </a:r>
            <a:r>
              <a:rPr lang="en-GB"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a:t>
            </a: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Frankenstein</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’s Politics” in </a:t>
            </a: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The Cambridge Companion to Frankenstein</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84)</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solidFill>
                <a:schemeClr val="tx1"/>
              </a:solidFill>
            </a:endParaRPr>
          </a:p>
        </p:txBody>
      </p:sp>
    </p:spTree>
    <p:extLst>
      <p:ext uri="{BB962C8B-B14F-4D97-AF65-F5344CB8AC3E}">
        <p14:creationId xmlns:p14="http://schemas.microsoft.com/office/powerpoint/2010/main" val="13629878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EAD1E-165A-219C-7279-4A18CC39068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A71A4D0-01F0-15C9-E13A-333171C3D90C}"/>
              </a:ext>
            </a:extLst>
          </p:cNvPr>
          <p:cNvSpPr>
            <a:spLocks noGrp="1"/>
          </p:cNvSpPr>
          <p:nvPr>
            <p:ph idx="1"/>
          </p:nvPr>
        </p:nvSpPr>
        <p:spPr/>
        <p:txBody>
          <a:bodyPr/>
          <a:lstStyle/>
          <a:p>
            <a:r>
              <a:rPr lang="en-GB" sz="1800" dirty="0">
                <a:solidFill>
                  <a:schemeClr val="tx1"/>
                </a:solidFill>
                <a:effectLst/>
                <a:latin typeface="Times New Roman" panose="02020603050405020304" pitchFamily="18" charset="0"/>
                <a:ea typeface="Calibri" panose="020F0502020204030204" pitchFamily="34" charset="0"/>
              </a:rPr>
              <a:t>“I heard of the discovery of the American hemisphere, and wept with </a:t>
            </a:r>
            <a:r>
              <a:rPr lang="en-GB" sz="1800" dirty="0" err="1">
                <a:solidFill>
                  <a:schemeClr val="tx1"/>
                </a:solidFill>
                <a:effectLst/>
                <a:latin typeface="Times New Roman" panose="02020603050405020304" pitchFamily="18" charset="0"/>
                <a:ea typeface="Calibri" panose="020F0502020204030204" pitchFamily="34" charset="0"/>
              </a:rPr>
              <a:t>Safie</a:t>
            </a:r>
            <a:r>
              <a:rPr lang="en-GB" sz="1800" dirty="0">
                <a:solidFill>
                  <a:schemeClr val="tx1"/>
                </a:solidFill>
                <a:effectLst/>
                <a:latin typeface="Times New Roman" panose="02020603050405020304" pitchFamily="18" charset="0"/>
                <a:ea typeface="Calibri" panose="020F0502020204030204" pitchFamily="34" charset="0"/>
              </a:rPr>
              <a:t> over the hapless fate of its original inhabitants”</a:t>
            </a:r>
            <a:endParaRPr lang="en-GB" dirty="0">
              <a:solidFill>
                <a:schemeClr val="tx1"/>
              </a:solidFill>
            </a:endParaRPr>
          </a:p>
        </p:txBody>
      </p:sp>
    </p:spTree>
    <p:extLst>
      <p:ext uri="{BB962C8B-B14F-4D97-AF65-F5344CB8AC3E}">
        <p14:creationId xmlns:p14="http://schemas.microsoft.com/office/powerpoint/2010/main" val="41569047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0D465-F122-D7CB-9091-4A61C109FCC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5C7363A1-EFEA-5BAF-EF60-24D23C2223E3}"/>
              </a:ext>
            </a:extLst>
          </p:cNvPr>
          <p:cNvSpPr>
            <a:spLocks noGrp="1"/>
          </p:cNvSpPr>
          <p:nvPr>
            <p:ph idx="1"/>
          </p:nvPr>
        </p:nvSpPr>
        <p:spPr/>
        <p:txBody>
          <a:bodyPr/>
          <a:lstStyle/>
          <a:p>
            <a:r>
              <a:rPr lang="en-GB" dirty="0" err="1"/>
              <a:t>Craciun</a:t>
            </a:r>
            <a:r>
              <a:rPr lang="en-GB" dirty="0"/>
              <a:t>: “In the shared desires and similar barriers to belonging of </a:t>
            </a:r>
            <a:r>
              <a:rPr lang="en-GB" dirty="0" err="1"/>
              <a:t>Safie</a:t>
            </a:r>
            <a:r>
              <a:rPr lang="en-GB" dirty="0"/>
              <a:t> and the creature, Shelley connects political claims across racial, sexual and class differences that the novel explores, in ways inconceivable to followers of Burke, who had literally demonized political radicals. [. . .] In placing this dramatic example of feminist cultural rebellion at the heart of this novel littered with the bodies of ineffectual, passive or self-sacrificing women, Shelley expands the revolutionary political critique of her time, reviving a radical case for the rights of woman that had been vilified along with Wollstonecraft’s reputation.” (</a:t>
            </a:r>
            <a:r>
              <a:rPr lang="en-GB" sz="2000" dirty="0">
                <a:effectLst/>
                <a:latin typeface="Times New Roman" panose="02020603050405020304" pitchFamily="18" charset="0"/>
                <a:ea typeface="Calibri" panose="020F0502020204030204" pitchFamily="34" charset="0"/>
                <a:cs typeface="Times New Roman" panose="02020603050405020304" pitchFamily="18" charset="0"/>
              </a:rPr>
              <a:t>“</a:t>
            </a:r>
            <a:r>
              <a:rPr lang="en-GB" sz="2000" i="1" dirty="0">
                <a:effectLst/>
                <a:latin typeface="Times New Roman" panose="02020603050405020304" pitchFamily="18" charset="0"/>
                <a:ea typeface="Calibri" panose="020F0502020204030204" pitchFamily="34" charset="0"/>
                <a:cs typeface="Times New Roman" panose="02020603050405020304" pitchFamily="18" charset="0"/>
              </a:rPr>
              <a:t>Frankenstein</a:t>
            </a:r>
            <a:r>
              <a:rPr lang="en-GB" sz="2000" dirty="0">
                <a:effectLst/>
                <a:latin typeface="Times New Roman" panose="02020603050405020304" pitchFamily="18" charset="0"/>
                <a:ea typeface="Calibri" panose="020F0502020204030204" pitchFamily="34" charset="0"/>
                <a:cs typeface="Times New Roman" panose="02020603050405020304" pitchFamily="18" charset="0"/>
              </a:rPr>
              <a:t>’s Politics” in </a:t>
            </a:r>
            <a:r>
              <a:rPr lang="en-GB" sz="2000" i="1" dirty="0">
                <a:effectLst/>
                <a:latin typeface="Times New Roman" panose="02020603050405020304" pitchFamily="18" charset="0"/>
                <a:ea typeface="Calibri" panose="020F0502020204030204" pitchFamily="34" charset="0"/>
                <a:cs typeface="Times New Roman" panose="02020603050405020304" pitchFamily="18" charset="0"/>
              </a:rPr>
              <a:t>The Cambridge Companion to Frankenstein</a:t>
            </a:r>
            <a:r>
              <a:rPr lang="en-GB" sz="2000" dirty="0">
                <a:effectLst/>
                <a:latin typeface="Times New Roman" panose="02020603050405020304" pitchFamily="18" charset="0"/>
                <a:ea typeface="Calibri" panose="020F0502020204030204" pitchFamily="34" charset="0"/>
                <a:cs typeface="Times New Roman" panose="02020603050405020304" pitchFamily="18" charset="0"/>
              </a:rPr>
              <a:t> 95)</a:t>
            </a:r>
            <a:endParaRPr lang="en-GB"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4283180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D1503-85A9-A173-00B1-C1C7459A4FAB}"/>
              </a:ext>
            </a:extLst>
          </p:cNvPr>
          <p:cNvSpPr>
            <a:spLocks noGrp="1"/>
          </p:cNvSpPr>
          <p:nvPr>
            <p:ph type="title"/>
          </p:nvPr>
        </p:nvSpPr>
        <p:spPr>
          <a:xfrm>
            <a:off x="5279472" y="609600"/>
            <a:ext cx="5844759" cy="970450"/>
          </a:xfrm>
        </p:spPr>
        <p:txBody>
          <a:bodyPr>
            <a:normAutofit/>
          </a:bodyPr>
          <a:lstStyle/>
          <a:p>
            <a:endParaRPr lang="en-GB"/>
          </a:p>
        </p:txBody>
      </p:sp>
      <p:sp>
        <p:nvSpPr>
          <p:cNvPr id="3" name="Content Placeholder 2">
            <a:extLst>
              <a:ext uri="{FF2B5EF4-FFF2-40B4-BE49-F238E27FC236}">
                <a16:creationId xmlns:a16="http://schemas.microsoft.com/office/drawing/2014/main" id="{CEFD10ED-31CD-78B8-37E4-7AAF21D8BF72}"/>
              </a:ext>
            </a:extLst>
          </p:cNvPr>
          <p:cNvSpPr>
            <a:spLocks noGrp="1"/>
          </p:cNvSpPr>
          <p:nvPr>
            <p:ph idx="1"/>
          </p:nvPr>
        </p:nvSpPr>
        <p:spPr>
          <a:xfrm>
            <a:off x="5279472" y="803848"/>
            <a:ext cx="6474378" cy="5438775"/>
          </a:xfrm>
        </p:spPr>
        <p:txBody>
          <a:bodyPr anchor="ctr">
            <a:normAutofit/>
          </a:bodyPr>
          <a:lstStyle/>
          <a:p>
            <a:pPr>
              <a:lnSpc>
                <a:spcPct val="90000"/>
              </a:lnSpc>
              <a:buClr>
                <a:srgbClr val="B7502C"/>
              </a:buClr>
            </a:pPr>
            <a:r>
              <a:rPr lang="en-GB" sz="1800" dirty="0"/>
              <a:t>“The first object that engaged my attention was a watch which hung on the chimney, and was going.  I was quite surprised at the noise it made and was afraid it might tell the gentleman any thing I might do amiss: and when I immediately after observed a picture hanging in the room which appeared to look at me, I was still more </a:t>
            </a:r>
            <a:r>
              <a:rPr lang="en-GB" sz="1800" dirty="0" err="1"/>
              <a:t>affrightened</a:t>
            </a:r>
            <a:r>
              <a:rPr lang="en-GB" sz="1800" dirty="0"/>
              <a:t>, having never seen such things before.” (Ch. 3)</a:t>
            </a:r>
          </a:p>
          <a:p>
            <a:pPr>
              <a:lnSpc>
                <a:spcPct val="90000"/>
              </a:lnSpc>
              <a:buClr>
                <a:srgbClr val="B7502C"/>
              </a:buClr>
            </a:pPr>
            <a:endParaRPr lang="en-GB" sz="1800" dirty="0"/>
          </a:p>
          <a:p>
            <a:pPr>
              <a:lnSpc>
                <a:spcPct val="90000"/>
              </a:lnSpc>
              <a:buClr>
                <a:srgbClr val="B7502C"/>
              </a:buClr>
            </a:pPr>
            <a:r>
              <a:rPr lang="en-GB" sz="1800" dirty="0"/>
              <a:t>“. . . but that there were cloths put upon the masts by the help of ropes I saw, and then the vessel went on.  And the white men had some spell or magic they put in the water when they liked in order to stop the vessel.  I was exceedingly amazed at this account, and really thought they were spirits.”  (72 [Ch. 2])</a:t>
            </a:r>
          </a:p>
          <a:p>
            <a:pPr>
              <a:lnSpc>
                <a:spcPct val="90000"/>
              </a:lnSpc>
              <a:buClr>
                <a:srgbClr val="B7502C"/>
              </a:buClr>
            </a:pPr>
            <a:endParaRPr lang="en-GB" sz="1800" dirty="0"/>
          </a:p>
          <a:p>
            <a:pPr>
              <a:lnSpc>
                <a:spcPct val="90000"/>
              </a:lnSpc>
              <a:buClr>
                <a:srgbClr val="B7502C"/>
              </a:buClr>
            </a:pPr>
            <a:r>
              <a:rPr lang="en-GB" sz="1800" dirty="0"/>
              <a:t>“As every object was so new to me every thing I saw filled me with surprise.” (75-76 [Ch. 2])</a:t>
            </a:r>
          </a:p>
          <a:p>
            <a:pPr>
              <a:lnSpc>
                <a:spcPct val="90000"/>
              </a:lnSpc>
              <a:buClr>
                <a:srgbClr val="B7502C"/>
              </a:buClr>
            </a:pPr>
            <a:endParaRPr lang="en-GB" sz="1400" dirty="0"/>
          </a:p>
        </p:txBody>
      </p:sp>
      <p:pic>
        <p:nvPicPr>
          <p:cNvPr id="3074" name="Picture 2" descr="Olaudah Equiano Died On This Day In 1797">
            <a:extLst>
              <a:ext uri="{FF2B5EF4-FFF2-40B4-BE49-F238E27FC236}">
                <a16:creationId xmlns:a16="http://schemas.microsoft.com/office/drawing/2014/main" id="{711C7A11-1327-02D9-6DA4-CF59BC362CD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751" r="17822"/>
          <a:stretch/>
        </p:blipFill>
        <p:spPr bwMode="auto">
          <a:xfrm>
            <a:off x="646660" y="971550"/>
            <a:ext cx="4003193" cy="5103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0617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874F6-A1B4-735E-48D3-099D932772C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9C2C2BE-ADCD-8D0F-ED67-392B3E120687}"/>
              </a:ext>
            </a:extLst>
          </p:cNvPr>
          <p:cNvSpPr>
            <a:spLocks noGrp="1"/>
          </p:cNvSpPr>
          <p:nvPr>
            <p:ph idx="1"/>
          </p:nvPr>
        </p:nvSpPr>
        <p:spPr/>
        <p:txBody>
          <a:bodyPr/>
          <a:lstStyle/>
          <a:p>
            <a:endParaRPr lang="en-GB" dirty="0"/>
          </a:p>
        </p:txBody>
      </p:sp>
      <p:pic>
        <p:nvPicPr>
          <p:cNvPr id="4100" name="Picture 4" descr="Bronze Horseman, who are you?">
            <a:extLst>
              <a:ext uri="{FF2B5EF4-FFF2-40B4-BE49-F238E27FC236}">
                <a16:creationId xmlns:a16="http://schemas.microsoft.com/office/drawing/2014/main" id="{45B57BE6-9DE3-95F6-CD21-4CEE8F14A7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2663" y="0"/>
            <a:ext cx="51466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2156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8DF17-58C0-D689-019E-A5A6898C285F}"/>
              </a:ext>
            </a:extLst>
          </p:cNvPr>
          <p:cNvSpPr>
            <a:spLocks noGrp="1"/>
          </p:cNvSpPr>
          <p:nvPr>
            <p:ph type="title"/>
          </p:nvPr>
        </p:nvSpPr>
        <p:spPr>
          <a:xfrm>
            <a:off x="913795" y="609600"/>
            <a:ext cx="10353762" cy="970450"/>
          </a:xfrm>
        </p:spPr>
        <p:txBody>
          <a:bodyPr>
            <a:normAutofit/>
          </a:bodyPr>
          <a:lstStyle/>
          <a:p>
            <a:endParaRPr lang="en-GB"/>
          </a:p>
        </p:txBody>
      </p:sp>
      <p:sp>
        <p:nvSpPr>
          <p:cNvPr id="3" name="Content Placeholder 2">
            <a:extLst>
              <a:ext uri="{FF2B5EF4-FFF2-40B4-BE49-F238E27FC236}">
                <a16:creationId xmlns:a16="http://schemas.microsoft.com/office/drawing/2014/main" id="{C1C87E28-943B-DE60-D5F7-3BD9611480B1}"/>
              </a:ext>
            </a:extLst>
          </p:cNvPr>
          <p:cNvSpPr>
            <a:spLocks noGrp="1"/>
          </p:cNvSpPr>
          <p:nvPr>
            <p:ph idx="1"/>
          </p:nvPr>
        </p:nvSpPr>
        <p:spPr>
          <a:xfrm>
            <a:off x="447035" y="230909"/>
            <a:ext cx="5546272" cy="6336146"/>
          </a:xfrm>
        </p:spPr>
        <p:txBody>
          <a:bodyPr anchor="ctr">
            <a:normAutofit fontScale="55000" lnSpcReduction="20000"/>
          </a:bodyPr>
          <a:lstStyle/>
          <a:p>
            <a:pPr>
              <a:buClr>
                <a:srgbClr val="F06442"/>
              </a:buClr>
            </a:pPr>
            <a:endParaRPr lang="en-GB" dirty="0">
              <a:effectLst/>
              <a:latin typeface="Times New Roman" panose="02020603050405020304" pitchFamily="18" charset="0"/>
              <a:ea typeface="Calibri" panose="020F0502020204030204" pitchFamily="34" charset="0"/>
            </a:endParaRPr>
          </a:p>
          <a:p>
            <a:pPr>
              <a:buClr>
                <a:srgbClr val="F06442"/>
              </a:buClr>
            </a:pPr>
            <a:endParaRPr lang="en-GB" dirty="0">
              <a:effectLst/>
              <a:latin typeface="Times New Roman" panose="02020603050405020304" pitchFamily="18" charset="0"/>
              <a:ea typeface="Calibri" panose="020F0502020204030204" pitchFamily="34" charset="0"/>
            </a:endParaRPr>
          </a:p>
          <a:p>
            <a:pPr>
              <a:buClr>
                <a:srgbClr val="F06442"/>
              </a:buClr>
            </a:pPr>
            <a:endParaRPr lang="en-GB" sz="3800" dirty="0">
              <a:effectLst/>
              <a:latin typeface="Times New Roman" panose="02020603050405020304" pitchFamily="18" charset="0"/>
              <a:ea typeface="Calibri" panose="020F0502020204030204" pitchFamily="34" charset="0"/>
            </a:endParaRPr>
          </a:p>
          <a:p>
            <a:pPr>
              <a:buClr>
                <a:srgbClr val="F06442"/>
              </a:buClr>
            </a:pPr>
            <a:endParaRPr lang="en-GB" sz="3800" dirty="0">
              <a:effectLst/>
              <a:latin typeface="Times New Roman" panose="02020603050405020304" pitchFamily="18" charset="0"/>
              <a:ea typeface="Calibri" panose="020F0502020204030204" pitchFamily="34" charset="0"/>
            </a:endParaRPr>
          </a:p>
          <a:p>
            <a:pPr>
              <a:buClr>
                <a:srgbClr val="F06442"/>
              </a:buClr>
            </a:pPr>
            <a:r>
              <a:rPr lang="en-GB" sz="3800" dirty="0">
                <a:effectLst/>
                <a:latin typeface="Times New Roman" panose="02020603050405020304" pitchFamily="18" charset="0"/>
                <a:ea typeface="Calibri" panose="020F0502020204030204" pitchFamily="34" charset="0"/>
              </a:rPr>
              <a:t>“certain fantastic and magical reactions to our nonfantastic reality” should be viewed as “part of a critique of the modern mode of production” (Taussig, 10). </a:t>
            </a:r>
            <a:br>
              <a:rPr lang="en-GB" sz="3800" dirty="0">
                <a:effectLst/>
                <a:latin typeface="Times New Roman" panose="02020603050405020304" pitchFamily="18" charset="0"/>
                <a:ea typeface="Calibri" panose="020F0502020204030204" pitchFamily="34" charset="0"/>
              </a:rPr>
            </a:br>
            <a:endParaRPr lang="en-GB" sz="3800" dirty="0">
              <a:effectLst/>
              <a:latin typeface="Times New Roman" panose="02020603050405020304" pitchFamily="18" charset="0"/>
              <a:ea typeface="Calibri" panose="020F0502020204030204" pitchFamily="34" charset="0"/>
            </a:endParaRPr>
          </a:p>
          <a:p>
            <a:pPr>
              <a:spcAft>
                <a:spcPts val="800"/>
              </a:spcAft>
              <a:buClr>
                <a:srgbClr val="ECF15C"/>
              </a:buClr>
            </a:pPr>
            <a:r>
              <a:rPr lang="en-GB" sz="3800" dirty="0">
                <a:effectLst/>
                <a:latin typeface="Times New Roman" panose="02020603050405020304" pitchFamily="18" charset="0"/>
                <a:ea typeface="Calibri" panose="020F0502020204030204" pitchFamily="34" charset="0"/>
                <a:cs typeface="Times New Roman" panose="02020603050405020304" pitchFamily="18" charset="0"/>
              </a:rPr>
              <a:t>David McNally: “a whole genre of monster-tales, both past and present, manifest recurrent anxieties about corporeal dismemberment in societies where the commodification of human labour – its purchase and sale on markets – is becoming widespread.” (4)</a:t>
            </a:r>
            <a:br>
              <a:rPr lang="en-GB" sz="3800" dirty="0">
                <a:effectLst/>
                <a:latin typeface="Times New Roman" panose="02020603050405020304" pitchFamily="18" charset="0"/>
                <a:ea typeface="Calibri" panose="020F0502020204030204" pitchFamily="34" charset="0"/>
                <a:cs typeface="Times New Roman" panose="02020603050405020304" pitchFamily="18" charset="0"/>
              </a:rPr>
            </a:br>
            <a:endParaRPr lang="en-GB" sz="3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buClr>
                <a:srgbClr val="ECF15C"/>
              </a:buClr>
            </a:pPr>
            <a:r>
              <a:rPr lang="en-GB" sz="3800" dirty="0">
                <a:effectLst/>
                <a:latin typeface="Times New Roman" panose="02020603050405020304" pitchFamily="18" charset="0"/>
                <a:ea typeface="Calibri" panose="020F0502020204030204" pitchFamily="34" charset="0"/>
                <a:cs typeface="Times New Roman" panose="02020603050405020304" pitchFamily="18" charset="0"/>
              </a:rPr>
              <a:t>China </a:t>
            </a:r>
            <a:r>
              <a:rPr lang="en-GB" sz="3800" dirty="0" err="1">
                <a:effectLst/>
                <a:latin typeface="Times New Roman" panose="02020603050405020304" pitchFamily="18" charset="0"/>
                <a:ea typeface="Calibri" panose="020F0502020204030204" pitchFamily="34" charset="0"/>
                <a:cs typeface="Times New Roman" panose="02020603050405020304" pitchFamily="18" charset="0"/>
              </a:rPr>
              <a:t>Miéville</a:t>
            </a:r>
            <a:r>
              <a:rPr lang="en-GB" sz="3800" dirty="0">
                <a:effectLst/>
                <a:latin typeface="Times New Roman" panose="02020603050405020304" pitchFamily="18" charset="0"/>
                <a:ea typeface="Calibri" panose="020F0502020204030204" pitchFamily="34" charset="0"/>
                <a:cs typeface="Times New Roman" panose="02020603050405020304" pitchFamily="18" charset="0"/>
              </a:rPr>
              <a:t>: “The fantastic might be a mode peculiarly resonant with the forms of modernity.”</a:t>
            </a:r>
            <a:endParaRPr lang="en-GB" sz="3800" dirty="0">
              <a:effectLst/>
              <a:latin typeface="Calibri" panose="020F0502020204030204" pitchFamily="34" charset="0"/>
              <a:ea typeface="Calibri" panose="020F0502020204030204" pitchFamily="34" charset="0"/>
              <a:cs typeface="Times New Roman" panose="02020603050405020304" pitchFamily="18" charset="0"/>
            </a:endParaRPr>
          </a:p>
          <a:p>
            <a:pPr>
              <a:buClr>
                <a:srgbClr val="F06442"/>
              </a:buClr>
            </a:pPr>
            <a:endParaRPr lang="en-GB" dirty="0">
              <a:effectLst/>
              <a:latin typeface="Times New Roman" panose="02020603050405020304" pitchFamily="18" charset="0"/>
              <a:ea typeface="Calibri" panose="020F0502020204030204" pitchFamily="34" charset="0"/>
            </a:endParaRPr>
          </a:p>
          <a:p>
            <a:pPr>
              <a:buClr>
                <a:srgbClr val="F06442"/>
              </a:buClr>
            </a:pPr>
            <a:endParaRPr lang="en-GB" dirty="0">
              <a:effectLst/>
              <a:latin typeface="Times New Roman" panose="02020603050405020304" pitchFamily="18" charset="0"/>
              <a:ea typeface="Calibri" panose="020F0502020204030204" pitchFamily="34" charset="0"/>
            </a:endParaRPr>
          </a:p>
          <a:p>
            <a:pPr>
              <a:buClr>
                <a:srgbClr val="F06442"/>
              </a:buClr>
            </a:pPr>
            <a:endParaRPr lang="en-GB" dirty="0">
              <a:effectLst/>
              <a:latin typeface="Times New Roman" panose="02020603050405020304" pitchFamily="18" charset="0"/>
              <a:ea typeface="Calibri" panose="020F0502020204030204" pitchFamily="34" charset="0"/>
            </a:endParaRPr>
          </a:p>
          <a:p>
            <a:pPr>
              <a:buClr>
                <a:srgbClr val="F06442"/>
              </a:buClr>
            </a:pPr>
            <a:endParaRPr lang="en-GB" dirty="0">
              <a:effectLst/>
              <a:latin typeface="Times New Roman" panose="02020603050405020304" pitchFamily="18" charset="0"/>
              <a:ea typeface="Calibri" panose="020F0502020204030204" pitchFamily="34" charset="0"/>
            </a:endParaRPr>
          </a:p>
          <a:p>
            <a:pPr>
              <a:buClr>
                <a:srgbClr val="F06442"/>
              </a:buClr>
            </a:pPr>
            <a:endParaRPr lang="en-GB" dirty="0">
              <a:effectLst/>
              <a:latin typeface="Times New Roman" panose="02020603050405020304" pitchFamily="18" charset="0"/>
              <a:ea typeface="Calibri" panose="020F0502020204030204" pitchFamily="34" charset="0"/>
            </a:endParaRPr>
          </a:p>
          <a:p>
            <a:pPr>
              <a:buClr>
                <a:srgbClr val="F06442"/>
              </a:buClr>
            </a:pPr>
            <a:endParaRPr lang="en-GB" dirty="0">
              <a:effectLst/>
              <a:latin typeface="Times New Roman" panose="02020603050405020304" pitchFamily="18" charset="0"/>
              <a:ea typeface="Calibri" panose="020F0502020204030204" pitchFamily="34" charset="0"/>
            </a:endParaRPr>
          </a:p>
          <a:p>
            <a:pPr>
              <a:buClr>
                <a:srgbClr val="F06442"/>
              </a:buClr>
            </a:pPr>
            <a:endParaRPr lang="en-GB" dirty="0">
              <a:effectLst/>
              <a:latin typeface="Times New Roman" panose="02020603050405020304" pitchFamily="18" charset="0"/>
              <a:ea typeface="Calibri" panose="020F0502020204030204" pitchFamily="34" charset="0"/>
            </a:endParaRPr>
          </a:p>
          <a:p>
            <a:pPr>
              <a:buClr>
                <a:srgbClr val="F06442"/>
              </a:buClr>
            </a:pPr>
            <a:endParaRPr lang="en-GB" dirty="0">
              <a:effectLst/>
              <a:latin typeface="Times New Roman" panose="02020603050405020304" pitchFamily="18" charset="0"/>
            </a:endParaRPr>
          </a:p>
          <a:p>
            <a:pPr>
              <a:buClr>
                <a:srgbClr val="F06442"/>
              </a:buClr>
            </a:pPr>
            <a:endParaRPr lang="en-GB" dirty="0">
              <a:effectLst/>
              <a:latin typeface="Times New Roman" panose="02020603050405020304" pitchFamily="18" charset="0"/>
            </a:endParaRPr>
          </a:p>
        </p:txBody>
      </p:sp>
      <p:pic>
        <p:nvPicPr>
          <p:cNvPr id="5131" name="Picture 5130">
            <a:extLst>
              <a:ext uri="{FF2B5EF4-FFF2-40B4-BE49-F238E27FC236}">
                <a16:creationId xmlns:a16="http://schemas.microsoft.com/office/drawing/2014/main" id="{11190505-8C5B-4D13-B1A4-F89EAD6456E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6934200" y="1998132"/>
            <a:ext cx="4333632" cy="3521077"/>
          </a:xfrm>
          <a:prstGeom prst="rect">
            <a:avLst/>
          </a:prstGeom>
        </p:spPr>
      </p:pic>
      <p:pic>
        <p:nvPicPr>
          <p:cNvPr id="4" name="Picture 2" descr="Monsters of the Market: Zombies, Vampires and Global Capitalism (Historical  Materialism): Amazon.co.uk: McNally, David: 9781608462339: Books">
            <a:extLst>
              <a:ext uri="{FF2B5EF4-FFF2-40B4-BE49-F238E27FC236}">
                <a16:creationId xmlns:a16="http://schemas.microsoft.com/office/drawing/2014/main" id="{1633257E-B7A8-C394-7FC0-1DD9E105AE3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8944" b="-4"/>
          <a:stretch/>
        </p:blipFill>
        <p:spPr bwMode="auto">
          <a:xfrm>
            <a:off x="6198694" y="685799"/>
            <a:ext cx="2821888" cy="4705029"/>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Devil and Commodity Fetishism in South America: Amazon.co.uk: Taussig,  Michael T.: 9780807841068: Books">
            <a:extLst>
              <a:ext uri="{FF2B5EF4-FFF2-40B4-BE49-F238E27FC236}">
                <a16:creationId xmlns:a16="http://schemas.microsoft.com/office/drawing/2014/main" id="{228BD434-9EC1-D3E7-0FF7-3BC160BDAA1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6817"/>
          <a:stretch/>
        </p:blipFill>
        <p:spPr bwMode="auto">
          <a:xfrm>
            <a:off x="9181449" y="685800"/>
            <a:ext cx="2816909" cy="4705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8078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70" name="Picture 2" descr="BBC - When Gothic Was Born - About the Season">
            <a:extLst>
              <a:ext uri="{FF2B5EF4-FFF2-40B4-BE49-F238E27FC236}">
                <a16:creationId xmlns:a16="http://schemas.microsoft.com/office/drawing/2014/main" id="{723BB7C6-82C5-AA07-8FA0-2038F25A5752}"/>
              </a:ext>
            </a:extLst>
          </p:cNvPr>
          <p:cNvPicPr>
            <a:picLocks noChangeAspect="1" noChangeArrowheads="1"/>
          </p:cNvPicPr>
          <p:nvPr/>
        </p:nvPicPr>
        <p:blipFill rotWithShape="1">
          <a:blip r:embed="rId2">
            <a:alphaModFix amt="25000"/>
            <a:extLst>
              <a:ext uri="{28A0092B-C50C-407E-A947-70E740481C1C}">
                <a14:useLocalDpi xmlns:a14="http://schemas.microsoft.com/office/drawing/2010/main" val="0"/>
              </a:ext>
            </a:extLst>
          </a:blip>
          <a:src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87DF711-1165-86D5-2E24-85D60B8EE1CD}"/>
              </a:ext>
            </a:extLst>
          </p:cNvPr>
          <p:cNvSpPr>
            <a:spLocks noGrp="1"/>
          </p:cNvSpPr>
          <p:nvPr>
            <p:ph type="title"/>
          </p:nvPr>
        </p:nvSpPr>
        <p:spPr/>
        <p:txBody>
          <a:bodyPr>
            <a:normAutofit/>
          </a:bodyPr>
          <a:lstStyle/>
          <a:p>
            <a:endParaRPr lang="en-GB"/>
          </a:p>
        </p:txBody>
      </p:sp>
      <p:sp>
        <p:nvSpPr>
          <p:cNvPr id="3" name="Content Placeholder 2">
            <a:extLst>
              <a:ext uri="{FF2B5EF4-FFF2-40B4-BE49-F238E27FC236}">
                <a16:creationId xmlns:a16="http://schemas.microsoft.com/office/drawing/2014/main" id="{36CE2374-6E1A-EBD2-FE98-7B1628F8374F}"/>
              </a:ext>
            </a:extLst>
          </p:cNvPr>
          <p:cNvSpPr>
            <a:spLocks noGrp="1"/>
          </p:cNvSpPr>
          <p:nvPr>
            <p:ph idx="1"/>
          </p:nvPr>
        </p:nvSpPr>
        <p:spPr>
          <a:xfrm>
            <a:off x="913795" y="1019175"/>
            <a:ext cx="10353762" cy="4772025"/>
          </a:xfrm>
        </p:spPr>
        <p:txBody>
          <a:bodyPr anchor="ctr">
            <a:normAutofit/>
          </a:bodyPr>
          <a:lstStyle/>
          <a:p>
            <a:pPr marL="36900" indent="0">
              <a:buClr>
                <a:srgbClr val="257987"/>
              </a:buClr>
              <a:buNone/>
            </a:pPr>
            <a:r>
              <a:rPr lang="en-GB" sz="2800" dirty="0"/>
              <a:t>The Gothic and anxieties over…</a:t>
            </a:r>
          </a:p>
          <a:p>
            <a:pPr marL="36900" indent="0">
              <a:buClr>
                <a:srgbClr val="257987"/>
              </a:buClr>
              <a:buNone/>
            </a:pPr>
            <a:endParaRPr lang="en-GB" sz="2800" dirty="0"/>
          </a:p>
          <a:p>
            <a:pPr>
              <a:buClr>
                <a:srgbClr val="257987"/>
              </a:buClr>
            </a:pPr>
            <a:r>
              <a:rPr lang="en-GB" sz="2800" dirty="0"/>
              <a:t>nonhuman nature / the environment</a:t>
            </a:r>
          </a:p>
          <a:p>
            <a:pPr>
              <a:buClr>
                <a:srgbClr val="257987"/>
              </a:buClr>
            </a:pPr>
            <a:r>
              <a:rPr lang="en-GB" sz="2800" dirty="0"/>
              <a:t>the ‘monstrous feminine’</a:t>
            </a:r>
          </a:p>
          <a:p>
            <a:pPr>
              <a:buClr>
                <a:srgbClr val="257987"/>
              </a:buClr>
            </a:pPr>
            <a:r>
              <a:rPr lang="en-GB" sz="2800" dirty="0"/>
              <a:t>class and racial ‘others’</a:t>
            </a:r>
          </a:p>
          <a:p>
            <a:pPr>
              <a:buClr>
                <a:srgbClr val="257987"/>
              </a:buClr>
            </a:pPr>
            <a:endParaRPr lang="en-GB" dirty="0"/>
          </a:p>
        </p:txBody>
      </p:sp>
    </p:spTree>
    <p:extLst>
      <p:ext uri="{BB962C8B-B14F-4D97-AF65-F5344CB8AC3E}">
        <p14:creationId xmlns:p14="http://schemas.microsoft.com/office/powerpoint/2010/main" val="4076305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194" name="Picture 2" descr="Scary landscape, fortress, scary, gothic, landscape, HD wallpaper | Peakpx">
            <a:extLst>
              <a:ext uri="{FF2B5EF4-FFF2-40B4-BE49-F238E27FC236}">
                <a16:creationId xmlns:a16="http://schemas.microsoft.com/office/drawing/2014/main" id="{F0C51AA5-D74D-5259-EDEA-4827EF8C6379}"/>
              </a:ext>
            </a:extLst>
          </p:cNvPr>
          <p:cNvPicPr>
            <a:picLocks noChangeAspect="1" noChangeArrowheads="1"/>
          </p:cNvPicPr>
          <p:nvPr/>
        </p:nvPicPr>
        <p:blipFill rotWithShape="1">
          <a:blip r:embed="rId2">
            <a:alphaModFix amt="25000"/>
            <a:extLst>
              <a:ext uri="{28A0092B-C50C-407E-A947-70E740481C1C}">
                <a14:useLocalDpi xmlns:a14="http://schemas.microsoft.com/office/drawing/2010/main" val="0"/>
              </a:ext>
            </a:extLst>
          </a:blip>
          <a:srcRect t="13452" b="16235"/>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2F697CC-B378-1390-7FA3-4DC68FCF7C13}"/>
              </a:ext>
            </a:extLst>
          </p:cNvPr>
          <p:cNvSpPr>
            <a:spLocks noGrp="1"/>
          </p:cNvSpPr>
          <p:nvPr>
            <p:ph type="title"/>
          </p:nvPr>
        </p:nvSpPr>
        <p:spPr/>
        <p:txBody>
          <a:bodyPr>
            <a:normAutofit/>
          </a:bodyPr>
          <a:lstStyle/>
          <a:p>
            <a:endParaRPr lang="en-GB"/>
          </a:p>
        </p:txBody>
      </p:sp>
      <p:sp>
        <p:nvSpPr>
          <p:cNvPr id="3" name="Content Placeholder 2">
            <a:extLst>
              <a:ext uri="{FF2B5EF4-FFF2-40B4-BE49-F238E27FC236}">
                <a16:creationId xmlns:a16="http://schemas.microsoft.com/office/drawing/2014/main" id="{D7338DE2-7D9D-3C0B-B517-E00488F2C6E4}"/>
              </a:ext>
            </a:extLst>
          </p:cNvPr>
          <p:cNvSpPr>
            <a:spLocks noGrp="1"/>
          </p:cNvSpPr>
          <p:nvPr>
            <p:ph idx="1"/>
          </p:nvPr>
        </p:nvSpPr>
        <p:spPr>
          <a:xfrm>
            <a:off x="142269" y="114299"/>
            <a:ext cx="11487755" cy="6267451"/>
          </a:xfrm>
        </p:spPr>
        <p:txBody>
          <a:bodyPr anchor="ctr">
            <a:normAutofit/>
          </a:bodyPr>
          <a:lstStyle/>
          <a:p>
            <a:pPr marL="36900" indent="0">
              <a:buNone/>
            </a:pPr>
            <a:r>
              <a:rPr lang="en-GB" sz="3200" dirty="0"/>
              <a:t>The Gothic and anxieties over</a:t>
            </a:r>
            <a:br>
              <a:rPr lang="en-GB" sz="3200" dirty="0"/>
            </a:br>
            <a:r>
              <a:rPr lang="en-GB" sz="3200" dirty="0"/>
              <a:t>nonhuman nature:</a:t>
            </a:r>
          </a:p>
          <a:p>
            <a:pPr marL="36900" indent="0">
              <a:buNone/>
            </a:pPr>
            <a:endParaRPr lang="en-GB" dirty="0"/>
          </a:p>
          <a:p>
            <a:pPr marL="36900" indent="0" algn="r">
              <a:buNone/>
            </a:pPr>
            <a:r>
              <a:rPr lang="en-GB" dirty="0"/>
              <a:t>“one might read the </a:t>
            </a:r>
            <a:r>
              <a:rPr lang="en-GB" dirty="0" err="1"/>
              <a:t>ecophobic</a:t>
            </a:r>
            <a:r>
              <a:rPr lang="en-GB" dirty="0"/>
              <a:t> impulse of the Gothic as itself a </a:t>
            </a:r>
            <a:r>
              <a:rPr lang="en-GB" dirty="0" err="1"/>
              <a:t>Frankensteinian</a:t>
            </a:r>
            <a:r>
              <a:rPr lang="en-GB" dirty="0"/>
              <a:t> revivification of nature; the Gothic then is that which wants to dwell in a preternatural insecurity about nature’s power.” (Sarah Juliet </a:t>
            </a:r>
            <a:r>
              <a:rPr lang="en-GB" dirty="0" err="1"/>
              <a:t>Lauro</a:t>
            </a:r>
            <a:r>
              <a:rPr lang="en-GB" dirty="0"/>
              <a:t> (2011), “The Eco-Zombie”, </a:t>
            </a:r>
            <a:r>
              <a:rPr lang="en-GB" i="1" dirty="0"/>
              <a:t>Generation Zombie</a:t>
            </a:r>
            <a:r>
              <a:rPr lang="en-GB" dirty="0"/>
              <a:t>) </a:t>
            </a:r>
          </a:p>
        </p:txBody>
      </p:sp>
    </p:spTree>
    <p:extLst>
      <p:ext uri="{BB962C8B-B14F-4D97-AF65-F5344CB8AC3E}">
        <p14:creationId xmlns:p14="http://schemas.microsoft.com/office/powerpoint/2010/main" val="505505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218" name="Picture 2" descr="Piano Keys to the House: Crimson Peak, the Gothic Romance, and Feminine  Power - Horror Movie - Horror Homeroom">
            <a:extLst>
              <a:ext uri="{FF2B5EF4-FFF2-40B4-BE49-F238E27FC236}">
                <a16:creationId xmlns:a16="http://schemas.microsoft.com/office/drawing/2014/main" id="{D3C719FA-448B-748B-9A82-9976B249A9F8}"/>
              </a:ext>
            </a:extLst>
          </p:cNvPr>
          <p:cNvPicPr>
            <a:picLocks noChangeAspect="1" noChangeArrowheads="1"/>
          </p:cNvPicPr>
          <p:nvPr/>
        </p:nvPicPr>
        <p:blipFill rotWithShape="1">
          <a:blip r:embed="rId2">
            <a:alphaModFix amt="25000"/>
            <a:extLst>
              <a:ext uri="{28A0092B-C50C-407E-A947-70E740481C1C}">
                <a14:useLocalDpi xmlns:a14="http://schemas.microsoft.com/office/drawing/2010/main" val="0"/>
              </a:ext>
            </a:extLst>
          </a:blip>
          <a:srcRect t="375" b="15356"/>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62A39B0-E30A-A798-7DA9-7BA1E7697464}"/>
              </a:ext>
            </a:extLst>
          </p:cNvPr>
          <p:cNvSpPr>
            <a:spLocks noGrp="1"/>
          </p:cNvSpPr>
          <p:nvPr>
            <p:ph type="title"/>
          </p:nvPr>
        </p:nvSpPr>
        <p:spPr/>
        <p:txBody>
          <a:bodyPr>
            <a:normAutofit/>
          </a:bodyPr>
          <a:lstStyle/>
          <a:p>
            <a:endParaRPr lang="en-GB"/>
          </a:p>
        </p:txBody>
      </p:sp>
      <p:sp>
        <p:nvSpPr>
          <p:cNvPr id="3" name="Content Placeholder 2">
            <a:extLst>
              <a:ext uri="{FF2B5EF4-FFF2-40B4-BE49-F238E27FC236}">
                <a16:creationId xmlns:a16="http://schemas.microsoft.com/office/drawing/2014/main" id="{93F4FD0E-20BF-1B30-9F96-C0A4081FFE8A}"/>
              </a:ext>
            </a:extLst>
          </p:cNvPr>
          <p:cNvSpPr>
            <a:spLocks noGrp="1"/>
          </p:cNvSpPr>
          <p:nvPr>
            <p:ph idx="1"/>
          </p:nvPr>
        </p:nvSpPr>
        <p:spPr>
          <a:xfrm>
            <a:off x="142270" y="0"/>
            <a:ext cx="10353762" cy="6676007"/>
          </a:xfrm>
        </p:spPr>
        <p:txBody>
          <a:bodyPr anchor="ctr">
            <a:normAutofit/>
          </a:bodyPr>
          <a:lstStyle/>
          <a:p>
            <a:pPr>
              <a:buNone/>
            </a:pPr>
            <a:r>
              <a:rPr lang="es-ES" sz="2800" dirty="0" err="1">
                <a:effectLst/>
              </a:rPr>
              <a:t>the</a:t>
            </a:r>
            <a:r>
              <a:rPr lang="es-ES" sz="2800" dirty="0">
                <a:effectLst/>
              </a:rPr>
              <a:t> ‘</a:t>
            </a:r>
            <a:r>
              <a:rPr lang="es-ES" sz="2800" dirty="0" err="1">
                <a:effectLst/>
              </a:rPr>
              <a:t>monstrous</a:t>
            </a:r>
            <a:r>
              <a:rPr lang="es-ES" sz="2800" dirty="0">
                <a:effectLst/>
              </a:rPr>
              <a:t> </a:t>
            </a:r>
            <a:r>
              <a:rPr lang="es-ES" sz="2800" dirty="0" err="1">
                <a:effectLst/>
              </a:rPr>
              <a:t>feminine</a:t>
            </a:r>
            <a:r>
              <a:rPr lang="es-ES" sz="2800" dirty="0">
                <a:effectLst/>
              </a:rPr>
              <a:t>’ in Gothic </a:t>
            </a:r>
            <a:r>
              <a:rPr lang="es-ES" sz="2800" dirty="0" err="1">
                <a:effectLst/>
              </a:rPr>
              <a:t>fiction</a:t>
            </a:r>
            <a:endParaRPr lang="es-ES" sz="2800" dirty="0">
              <a:effectLst/>
            </a:endParaRPr>
          </a:p>
          <a:p>
            <a:pPr>
              <a:buNone/>
            </a:pPr>
            <a:endParaRPr lang="es-ES" dirty="0">
              <a:effectLst/>
            </a:endParaRPr>
          </a:p>
          <a:p>
            <a:pPr>
              <a:buNone/>
            </a:pPr>
            <a:r>
              <a:rPr lang="es-ES" dirty="0">
                <a:effectLst/>
              </a:rPr>
              <a:t>	</a:t>
            </a:r>
          </a:p>
          <a:p>
            <a:pPr>
              <a:buNone/>
            </a:pPr>
            <a:endParaRPr lang="es-ES" dirty="0">
              <a:effectLst/>
            </a:endParaRPr>
          </a:p>
          <a:p>
            <a:pPr algn="r">
              <a:buNone/>
            </a:pPr>
            <a:endParaRPr lang="es-ES" dirty="0">
              <a:effectLst/>
            </a:endParaRPr>
          </a:p>
          <a:p>
            <a:pPr algn="r">
              <a:buNone/>
            </a:pPr>
            <a:endParaRPr lang="es-ES" dirty="0">
              <a:effectLst/>
            </a:endParaRPr>
          </a:p>
          <a:p>
            <a:pPr algn="r">
              <a:buNone/>
            </a:pPr>
            <a:endParaRPr lang="es-ES" dirty="0">
              <a:effectLst/>
            </a:endParaRPr>
          </a:p>
          <a:p>
            <a:pPr algn="r">
              <a:buNone/>
            </a:pPr>
            <a:endParaRPr lang="es-ES" dirty="0">
              <a:effectLst/>
            </a:endParaRPr>
          </a:p>
          <a:p>
            <a:pPr algn="r">
              <a:buNone/>
            </a:pPr>
            <a:r>
              <a:rPr lang="es-ES" dirty="0">
                <a:effectLst/>
              </a:rPr>
              <a:t>“</a:t>
            </a:r>
            <a:r>
              <a:rPr lang="es-ES" dirty="0" err="1">
                <a:effectLst/>
              </a:rPr>
              <a:t>female</a:t>
            </a:r>
            <a:r>
              <a:rPr lang="es-ES" dirty="0">
                <a:effectLst/>
              </a:rPr>
              <a:t> Gothic </a:t>
            </a:r>
            <a:r>
              <a:rPr lang="es-ES" dirty="0" err="1">
                <a:effectLst/>
              </a:rPr>
              <a:t>novelists</a:t>
            </a:r>
            <a:r>
              <a:rPr lang="es-ES" dirty="0">
                <a:effectLst/>
              </a:rPr>
              <a:t> </a:t>
            </a:r>
            <a:r>
              <a:rPr lang="es-ES" dirty="0" err="1">
                <a:effectLst/>
              </a:rPr>
              <a:t>uncovered</a:t>
            </a:r>
            <a:r>
              <a:rPr lang="es-ES" dirty="0">
                <a:effectLst/>
              </a:rPr>
              <a:t> </a:t>
            </a:r>
            <a:r>
              <a:rPr lang="es-ES" dirty="0" err="1">
                <a:effectLst/>
              </a:rPr>
              <a:t>the</a:t>
            </a:r>
            <a:r>
              <a:rPr lang="es-ES" dirty="0">
                <a:effectLst/>
              </a:rPr>
              <a:t> horror </a:t>
            </a:r>
            <a:r>
              <a:rPr lang="es-ES" dirty="0" err="1">
                <a:effectLst/>
              </a:rPr>
              <a:t>of</a:t>
            </a:r>
            <a:r>
              <a:rPr lang="es-ES" dirty="0">
                <a:effectLst/>
              </a:rPr>
              <a:t> </a:t>
            </a:r>
            <a:r>
              <a:rPr lang="es-ES" dirty="0" err="1">
                <a:effectLst/>
              </a:rPr>
              <a:t>the</a:t>
            </a:r>
            <a:r>
              <a:rPr lang="es-ES" dirty="0">
                <a:effectLst/>
              </a:rPr>
              <a:t> familiar: </a:t>
            </a:r>
            <a:r>
              <a:rPr lang="es-ES" dirty="0" err="1">
                <a:effectLst/>
              </a:rPr>
              <a:t>the</a:t>
            </a:r>
            <a:r>
              <a:rPr lang="es-ES" dirty="0">
                <a:effectLst/>
              </a:rPr>
              <a:t> </a:t>
            </a:r>
            <a:r>
              <a:rPr lang="es-ES" dirty="0" err="1">
                <a:effectLst/>
              </a:rPr>
              <a:t>routine</a:t>
            </a:r>
            <a:r>
              <a:rPr lang="es-ES" dirty="0">
                <a:effectLst/>
              </a:rPr>
              <a:t> </a:t>
            </a:r>
            <a:r>
              <a:rPr lang="es-ES" dirty="0" err="1">
                <a:effectLst/>
              </a:rPr>
              <a:t>brutality</a:t>
            </a:r>
            <a:r>
              <a:rPr lang="es-ES" dirty="0">
                <a:effectLst/>
              </a:rPr>
              <a:t> and </a:t>
            </a:r>
            <a:r>
              <a:rPr lang="es-ES" dirty="0" err="1">
                <a:effectLst/>
              </a:rPr>
              <a:t>injustice</a:t>
            </a:r>
            <a:r>
              <a:rPr lang="es-ES" dirty="0">
                <a:effectLst/>
              </a:rPr>
              <a:t> </a:t>
            </a:r>
            <a:r>
              <a:rPr lang="es-ES" dirty="0" err="1">
                <a:effectLst/>
              </a:rPr>
              <a:t>of</a:t>
            </a:r>
            <a:r>
              <a:rPr lang="es-ES" dirty="0">
                <a:effectLst/>
              </a:rPr>
              <a:t> </a:t>
            </a:r>
            <a:r>
              <a:rPr lang="es-ES" dirty="0" err="1">
                <a:effectLst/>
              </a:rPr>
              <a:t>the</a:t>
            </a:r>
            <a:r>
              <a:rPr lang="es-ES" dirty="0">
                <a:effectLst/>
              </a:rPr>
              <a:t> </a:t>
            </a:r>
            <a:r>
              <a:rPr lang="es-ES" dirty="0" err="1">
                <a:effectLst/>
              </a:rPr>
              <a:t>patriarchal</a:t>
            </a:r>
            <a:r>
              <a:rPr lang="es-ES" dirty="0">
                <a:effectLst/>
              </a:rPr>
              <a:t> </a:t>
            </a:r>
            <a:r>
              <a:rPr lang="es-ES" dirty="0" err="1">
                <a:effectLst/>
              </a:rPr>
              <a:t>family</a:t>
            </a:r>
            <a:r>
              <a:rPr lang="es-ES" dirty="0">
                <a:effectLst/>
              </a:rPr>
              <a:t>, </a:t>
            </a:r>
            <a:r>
              <a:rPr lang="es-ES" dirty="0" err="1">
                <a:effectLst/>
              </a:rPr>
              <a:t>conventional</a:t>
            </a:r>
            <a:r>
              <a:rPr lang="es-ES" dirty="0">
                <a:effectLst/>
              </a:rPr>
              <a:t> </a:t>
            </a:r>
            <a:r>
              <a:rPr lang="es-ES" dirty="0" err="1">
                <a:effectLst/>
              </a:rPr>
              <a:t>religion</a:t>
            </a:r>
            <a:r>
              <a:rPr lang="es-ES" dirty="0">
                <a:effectLst/>
              </a:rPr>
              <a:t>, and </a:t>
            </a:r>
            <a:r>
              <a:rPr lang="es-ES" dirty="0" err="1">
                <a:effectLst/>
              </a:rPr>
              <a:t>classist</a:t>
            </a:r>
            <a:r>
              <a:rPr lang="es-ES" dirty="0">
                <a:effectLst/>
              </a:rPr>
              <a:t> social </a:t>
            </a:r>
            <a:r>
              <a:rPr lang="es-ES" dirty="0" err="1">
                <a:effectLst/>
              </a:rPr>
              <a:t>structures</a:t>
            </a:r>
            <a:r>
              <a:rPr lang="es-ES" dirty="0">
                <a:effectLst/>
              </a:rPr>
              <a:t>” (Kari J. Winter, </a:t>
            </a:r>
            <a:r>
              <a:rPr lang="es-ES" i="1" dirty="0" err="1">
                <a:effectLst/>
              </a:rPr>
              <a:t>Subjects</a:t>
            </a:r>
            <a:r>
              <a:rPr lang="es-ES" i="1" dirty="0">
                <a:effectLst/>
              </a:rPr>
              <a:t> </a:t>
            </a:r>
            <a:r>
              <a:rPr lang="es-ES" i="1" dirty="0" err="1">
                <a:effectLst/>
              </a:rPr>
              <a:t>of</a:t>
            </a:r>
            <a:r>
              <a:rPr lang="es-ES" i="1" dirty="0">
                <a:effectLst/>
              </a:rPr>
              <a:t> </a:t>
            </a:r>
            <a:r>
              <a:rPr lang="es-ES" i="1" dirty="0" err="1">
                <a:effectLst/>
              </a:rPr>
              <a:t>Slavery</a:t>
            </a:r>
            <a:r>
              <a:rPr lang="es-ES" i="1" dirty="0">
                <a:effectLst/>
              </a:rPr>
              <a:t>, </a:t>
            </a:r>
            <a:r>
              <a:rPr lang="es-ES" i="1" dirty="0" err="1">
                <a:effectLst/>
              </a:rPr>
              <a:t>Agents</a:t>
            </a:r>
            <a:r>
              <a:rPr lang="es-ES" i="1" dirty="0">
                <a:effectLst/>
              </a:rPr>
              <a:t> </a:t>
            </a:r>
            <a:r>
              <a:rPr lang="es-ES" i="1" dirty="0" err="1">
                <a:effectLst/>
              </a:rPr>
              <a:t>of</a:t>
            </a:r>
            <a:r>
              <a:rPr lang="es-ES" i="1" dirty="0">
                <a:effectLst/>
              </a:rPr>
              <a:t> Change</a:t>
            </a:r>
            <a:r>
              <a:rPr lang="es-ES" dirty="0">
                <a:effectLst/>
              </a:rPr>
              <a:t>) </a:t>
            </a:r>
          </a:p>
          <a:p>
            <a:endParaRPr lang="en-GB" dirty="0"/>
          </a:p>
        </p:txBody>
      </p:sp>
    </p:spTree>
    <p:extLst>
      <p:ext uri="{BB962C8B-B14F-4D97-AF65-F5344CB8AC3E}">
        <p14:creationId xmlns:p14="http://schemas.microsoft.com/office/powerpoint/2010/main" val="1469214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2" descr="Opinion | What Frankenstein's Monster Really Looks Like - The New York Times">
            <a:extLst>
              <a:ext uri="{FF2B5EF4-FFF2-40B4-BE49-F238E27FC236}">
                <a16:creationId xmlns:a16="http://schemas.microsoft.com/office/drawing/2014/main" id="{D322F215-FB31-B4B5-610A-D5A0681EE88B}"/>
              </a:ext>
            </a:extLst>
          </p:cNvPr>
          <p:cNvPicPr>
            <a:picLocks noChangeAspect="1" noChangeArrowheads="1"/>
          </p:cNvPicPr>
          <p:nvPr/>
        </p:nvPicPr>
        <p:blipFill rotWithShape="1">
          <a:blip r:embed="rId2">
            <a:alphaModFix amt="25000"/>
            <a:extLst>
              <a:ext uri="{28A0092B-C50C-407E-A947-70E740481C1C}">
                <a14:useLocalDpi xmlns:a14="http://schemas.microsoft.com/office/drawing/2010/main" val="0"/>
              </a:ext>
            </a:extLst>
          </a:blip>
          <a:srcRect t="10000"/>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4D9428C-CCDE-275B-6869-E5C9F8721EE6}"/>
              </a:ext>
            </a:extLst>
          </p:cNvPr>
          <p:cNvSpPr>
            <a:spLocks noGrp="1"/>
          </p:cNvSpPr>
          <p:nvPr>
            <p:ph type="title"/>
          </p:nvPr>
        </p:nvSpPr>
        <p:spPr/>
        <p:txBody>
          <a:bodyPr>
            <a:normAutofit/>
          </a:bodyPr>
          <a:lstStyle/>
          <a:p>
            <a:endParaRPr lang="en-GB"/>
          </a:p>
        </p:txBody>
      </p:sp>
      <p:sp>
        <p:nvSpPr>
          <p:cNvPr id="3" name="Content Placeholder 2">
            <a:extLst>
              <a:ext uri="{FF2B5EF4-FFF2-40B4-BE49-F238E27FC236}">
                <a16:creationId xmlns:a16="http://schemas.microsoft.com/office/drawing/2014/main" id="{82B0F614-097E-AB42-49AC-5DBDA221F0EF}"/>
              </a:ext>
            </a:extLst>
          </p:cNvPr>
          <p:cNvSpPr>
            <a:spLocks noGrp="1"/>
          </p:cNvSpPr>
          <p:nvPr>
            <p:ph idx="1"/>
          </p:nvPr>
        </p:nvSpPr>
        <p:spPr>
          <a:xfrm>
            <a:off x="408373" y="609601"/>
            <a:ext cx="11034944" cy="5302928"/>
          </a:xfrm>
        </p:spPr>
        <p:txBody>
          <a:bodyPr anchor="ctr">
            <a:normAutofit/>
          </a:bodyPr>
          <a:lstStyle/>
          <a:p>
            <a:pPr marL="36900" indent="0">
              <a:buNone/>
            </a:pPr>
            <a:r>
              <a:rPr lang="en-GB" sz="3200" dirty="0"/>
              <a:t>Class and Racial ‘others’</a:t>
            </a:r>
          </a:p>
          <a:p>
            <a:endParaRPr lang="en-GB" dirty="0"/>
          </a:p>
          <a:p>
            <a:pPr marL="36900" indent="0">
              <a:buNone/>
            </a:pPr>
            <a:endParaRPr lang="es-ES" dirty="0">
              <a:effectLst/>
            </a:endParaRPr>
          </a:p>
          <a:p>
            <a:pPr marL="36900" indent="0">
              <a:buNone/>
            </a:pPr>
            <a:endParaRPr lang="es-ES" dirty="0">
              <a:effectLst/>
            </a:endParaRPr>
          </a:p>
          <a:p>
            <a:pPr marL="36900" indent="0">
              <a:buNone/>
            </a:pPr>
            <a:endParaRPr lang="es-ES" dirty="0">
              <a:effectLst/>
            </a:endParaRPr>
          </a:p>
          <a:p>
            <a:pPr marL="36900" indent="0">
              <a:buNone/>
            </a:pPr>
            <a:endParaRPr lang="es-ES" dirty="0">
              <a:effectLst/>
            </a:endParaRPr>
          </a:p>
          <a:p>
            <a:pPr marL="36900" indent="0" algn="r">
              <a:buNone/>
            </a:pPr>
            <a:r>
              <a:rPr lang="es-ES" sz="2400" dirty="0">
                <a:effectLst/>
              </a:rPr>
              <a:t>“</a:t>
            </a:r>
            <a:r>
              <a:rPr lang="es-ES" sz="2400" dirty="0" err="1">
                <a:effectLst/>
              </a:rPr>
              <a:t>the</a:t>
            </a:r>
            <a:r>
              <a:rPr lang="es-ES" sz="2400" dirty="0">
                <a:effectLst/>
              </a:rPr>
              <a:t> Gothic </a:t>
            </a:r>
            <a:r>
              <a:rPr lang="es-ES" sz="2400" dirty="0" err="1">
                <a:effectLst/>
              </a:rPr>
              <a:t>is</a:t>
            </a:r>
            <a:r>
              <a:rPr lang="es-ES" sz="2400" dirty="0">
                <a:effectLst/>
              </a:rPr>
              <a:t> </a:t>
            </a:r>
            <a:r>
              <a:rPr lang="es-ES" sz="2400" dirty="0" err="1">
                <a:effectLst/>
              </a:rPr>
              <a:t>marked</a:t>
            </a:r>
            <a:r>
              <a:rPr lang="es-ES" sz="2400" dirty="0">
                <a:effectLst/>
              </a:rPr>
              <a:t> </a:t>
            </a:r>
            <a:r>
              <a:rPr lang="es-ES" sz="2400" dirty="0" err="1">
                <a:effectLst/>
              </a:rPr>
              <a:t>by</a:t>
            </a:r>
            <a:r>
              <a:rPr lang="es-ES" sz="2400" dirty="0">
                <a:effectLst/>
              </a:rPr>
              <a:t> </a:t>
            </a:r>
            <a:r>
              <a:rPr lang="es-ES" sz="2400" dirty="0" err="1">
                <a:effectLst/>
              </a:rPr>
              <a:t>an</a:t>
            </a:r>
            <a:r>
              <a:rPr lang="es-ES" sz="2400" dirty="0">
                <a:effectLst/>
              </a:rPr>
              <a:t> </a:t>
            </a:r>
            <a:r>
              <a:rPr lang="es-ES" sz="2400" dirty="0" err="1">
                <a:effectLst/>
              </a:rPr>
              <a:t>anxious</a:t>
            </a:r>
            <a:r>
              <a:rPr lang="es-ES" sz="2400" dirty="0">
                <a:effectLst/>
              </a:rPr>
              <a:t> </a:t>
            </a:r>
            <a:r>
              <a:rPr lang="es-ES" sz="2400" dirty="0" err="1">
                <a:effectLst/>
              </a:rPr>
              <a:t>encounter</a:t>
            </a:r>
            <a:r>
              <a:rPr lang="es-ES" sz="2400" dirty="0">
                <a:effectLst/>
              </a:rPr>
              <a:t> </a:t>
            </a:r>
            <a:r>
              <a:rPr lang="es-ES" sz="2400" dirty="0" err="1">
                <a:effectLst/>
              </a:rPr>
              <a:t>with</a:t>
            </a:r>
            <a:r>
              <a:rPr lang="es-ES" sz="2400" dirty="0">
                <a:effectLst/>
              </a:rPr>
              <a:t> </a:t>
            </a:r>
            <a:r>
              <a:rPr lang="es-ES" sz="2400" dirty="0" err="1">
                <a:effectLst/>
              </a:rPr>
              <a:t>Otherness</a:t>
            </a:r>
            <a:r>
              <a:rPr lang="es-ES" sz="2400" dirty="0">
                <a:effectLst/>
              </a:rPr>
              <a:t>…Gothic </a:t>
            </a:r>
            <a:r>
              <a:rPr lang="es-ES" sz="2400" dirty="0" err="1">
                <a:effectLst/>
              </a:rPr>
              <a:t>fear</a:t>
            </a:r>
            <a:r>
              <a:rPr lang="es-ES" sz="2400" dirty="0">
                <a:effectLst/>
              </a:rPr>
              <a:t> </a:t>
            </a:r>
            <a:r>
              <a:rPr lang="es-ES" sz="2400" dirty="0" err="1">
                <a:effectLst/>
              </a:rPr>
              <a:t>is</a:t>
            </a:r>
            <a:r>
              <a:rPr lang="es-ES" sz="2400" dirty="0">
                <a:effectLst/>
              </a:rPr>
              <a:t> </a:t>
            </a:r>
            <a:r>
              <a:rPr lang="es-ES" sz="2400" dirty="0" err="1">
                <a:effectLst/>
              </a:rPr>
              <a:t>relocated</a:t>
            </a:r>
            <a:r>
              <a:rPr lang="es-ES" sz="2400" dirty="0">
                <a:effectLst/>
              </a:rPr>
              <a:t> onto </a:t>
            </a:r>
            <a:r>
              <a:rPr lang="es-ES" sz="2400" dirty="0" err="1">
                <a:effectLst/>
              </a:rPr>
              <a:t>the</a:t>
            </a:r>
            <a:r>
              <a:rPr lang="es-ES" sz="2400" dirty="0">
                <a:effectLst/>
              </a:rPr>
              <a:t> racial and social </a:t>
            </a:r>
            <a:r>
              <a:rPr lang="es-ES" sz="2400" dirty="0" err="1">
                <a:effectLst/>
              </a:rPr>
              <a:t>Other</a:t>
            </a:r>
            <a:r>
              <a:rPr lang="es-ES" sz="2400" dirty="0">
                <a:effectLst/>
              </a:rPr>
              <a:t>, </a:t>
            </a:r>
            <a:r>
              <a:rPr lang="es-ES" sz="2400" dirty="0" err="1">
                <a:effectLst/>
              </a:rPr>
              <a:t>the</a:t>
            </a:r>
            <a:r>
              <a:rPr lang="es-ES" sz="2400" dirty="0">
                <a:effectLst/>
              </a:rPr>
              <a:t> </a:t>
            </a:r>
            <a:r>
              <a:rPr lang="es-ES" sz="2400" dirty="0" err="1">
                <a:effectLst/>
              </a:rPr>
              <a:t>Other</a:t>
            </a:r>
            <a:r>
              <a:rPr lang="es-ES" sz="2400" dirty="0">
                <a:effectLst/>
              </a:rPr>
              <a:t> </a:t>
            </a:r>
            <a:r>
              <a:rPr lang="es-ES" sz="2400" dirty="0" err="1">
                <a:effectLst/>
              </a:rPr>
              <a:t>who</a:t>
            </a:r>
            <a:r>
              <a:rPr lang="es-ES" sz="2400" dirty="0">
                <a:effectLst/>
              </a:rPr>
              <a:t> </a:t>
            </a:r>
            <a:r>
              <a:rPr lang="es-ES" sz="2400" dirty="0" err="1">
                <a:effectLst/>
              </a:rPr>
              <a:t>replaces</a:t>
            </a:r>
            <a:r>
              <a:rPr lang="es-ES" sz="2400" dirty="0">
                <a:effectLst/>
              </a:rPr>
              <a:t> </a:t>
            </a:r>
            <a:r>
              <a:rPr lang="es-ES" sz="2400" dirty="0" err="1">
                <a:effectLst/>
              </a:rPr>
              <a:t>the</a:t>
            </a:r>
            <a:r>
              <a:rPr lang="es-ES" sz="2400" dirty="0">
                <a:effectLst/>
              </a:rPr>
              <a:t> supernatural </a:t>
            </a:r>
            <a:r>
              <a:rPr lang="es-ES" sz="2400" dirty="0" err="1">
                <a:effectLst/>
              </a:rPr>
              <a:t>ghost</a:t>
            </a:r>
            <a:r>
              <a:rPr lang="es-ES" sz="2400" dirty="0">
                <a:effectLst/>
              </a:rPr>
              <a:t>” (</a:t>
            </a:r>
            <a:r>
              <a:rPr lang="es-ES" sz="2400" dirty="0" err="1">
                <a:effectLst/>
              </a:rPr>
              <a:t>Bienstock</a:t>
            </a:r>
            <a:r>
              <a:rPr lang="es-ES" sz="2400" dirty="0">
                <a:effectLst/>
              </a:rPr>
              <a:t> </a:t>
            </a:r>
            <a:r>
              <a:rPr lang="es-ES" sz="2400" dirty="0" err="1">
                <a:effectLst/>
              </a:rPr>
              <a:t>Anolic</a:t>
            </a:r>
            <a:r>
              <a:rPr lang="es-ES" sz="2400" dirty="0">
                <a:effectLst/>
              </a:rPr>
              <a:t> and Howard, </a:t>
            </a:r>
            <a:r>
              <a:rPr lang="es-ES" sz="2400" i="1" dirty="0" err="1">
                <a:effectLst/>
              </a:rPr>
              <a:t>The</a:t>
            </a:r>
            <a:r>
              <a:rPr lang="es-ES" sz="2400" i="1" dirty="0">
                <a:effectLst/>
              </a:rPr>
              <a:t> Gothic </a:t>
            </a:r>
            <a:r>
              <a:rPr lang="es-ES" sz="2400" i="1" dirty="0" err="1">
                <a:effectLst/>
              </a:rPr>
              <a:t>Other</a:t>
            </a:r>
            <a:r>
              <a:rPr lang="es-ES" sz="2400" dirty="0">
                <a:effectLst/>
              </a:rPr>
              <a:t>)</a:t>
            </a:r>
          </a:p>
          <a:p>
            <a:endParaRPr lang="en-GB" dirty="0"/>
          </a:p>
        </p:txBody>
      </p:sp>
    </p:spTree>
    <p:extLst>
      <p:ext uri="{BB962C8B-B14F-4D97-AF65-F5344CB8AC3E}">
        <p14:creationId xmlns:p14="http://schemas.microsoft.com/office/powerpoint/2010/main" val="30131310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Slate</Template>
  <TotalTime>5775</TotalTime>
  <Words>2076</Words>
  <Application>Microsoft Office PowerPoint</Application>
  <PresentationFormat>Widescreen</PresentationFormat>
  <Paragraphs>101</Paragraphs>
  <Slides>29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Calibri</vt:lpstr>
      <vt:lpstr>Calisto MT</vt:lpstr>
      <vt:lpstr>Sabon-Roman</vt:lpstr>
      <vt:lpstr>Times New Roman</vt:lpstr>
      <vt:lpstr>Wingdings 2</vt:lpstr>
      <vt:lpstr>Slate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Niblett</dc:creator>
  <cp:lastModifiedBy>Niblett, Michael</cp:lastModifiedBy>
  <cp:revision>5</cp:revision>
  <dcterms:created xsi:type="dcterms:W3CDTF">2022-10-27T21:47:28Z</dcterms:created>
  <dcterms:modified xsi:type="dcterms:W3CDTF">2023-10-26T11:05:39Z</dcterms:modified>
</cp:coreProperties>
</file>