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76" r:id="rId3"/>
    <p:sldId id="292" r:id="rId4"/>
    <p:sldId id="293" r:id="rId5"/>
    <p:sldId id="295" r:id="rId6"/>
    <p:sldId id="297" r:id="rId7"/>
    <p:sldId id="298" r:id="rId8"/>
    <p:sldId id="296" r:id="rId9"/>
    <p:sldId id="299" r:id="rId10"/>
    <p:sldId id="300" r:id="rId11"/>
    <p:sldId id="278" r:id="rId12"/>
    <p:sldId id="266" r:id="rId13"/>
    <p:sldId id="262" r:id="rId14"/>
    <p:sldId id="294" r:id="rId15"/>
    <p:sldId id="281" r:id="rId16"/>
    <p:sldId id="267" r:id="rId17"/>
    <p:sldId id="268" r:id="rId18"/>
    <p:sldId id="270" r:id="rId19"/>
    <p:sldId id="271" r:id="rId20"/>
    <p:sldId id="265" r:id="rId21"/>
    <p:sldId id="280" r:id="rId22"/>
    <p:sldId id="283" r:id="rId23"/>
    <p:sldId id="302" r:id="rId24"/>
    <p:sldId id="301" r:id="rId25"/>
    <p:sldId id="303" r:id="rId26"/>
    <p:sldId id="304" r:id="rId27"/>
    <p:sldId id="272" r:id="rId28"/>
    <p:sldId id="273" r:id="rId29"/>
    <p:sldId id="274" r:id="rId30"/>
    <p:sldId id="264" r:id="rId31"/>
    <p:sldId id="275" r:id="rId32"/>
    <p:sldId id="306" r:id="rId33"/>
    <p:sldId id="260" r:id="rId34"/>
    <p:sldId id="30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2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AC6DCF-1D3C-3F49-9C5E-D1AF34D0EC84}" type="datetimeFigureOut">
              <a:rPr lang="en-US" smtClean="0"/>
              <a:t>12/8/15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B645B4-47D5-D249-83E9-3D6C4CE66F68}" type="slidenum">
              <a:rPr lang="en-US" smtClean="0"/>
              <a:t>‹#›</a:t>
            </a:fld>
            <a:endParaRPr lang="en-US"/>
          </a:p>
        </p:txBody>
      </p:sp>
    </p:spTree>
    <p:extLst>
      <p:ext uri="{BB962C8B-B14F-4D97-AF65-F5344CB8AC3E}">
        <p14:creationId xmlns:p14="http://schemas.microsoft.com/office/powerpoint/2010/main" val="34865617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12/8/15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12/8/15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12/8/15</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12/8/15</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RxtsC_LZ9eI"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jg6_JaLi-k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ffg9cYc-6U0" TargetMode="External"/><Relationship Id="rId3" Type="http://schemas.openxmlformats.org/officeDocument/2006/relationships/hyperlink" Target="https://www.youtube.com/watch?v=OJLolvU1Jp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0" y="2819400"/>
            <a:ext cx="3200400" cy="1752600"/>
          </a:xfrm>
        </p:spPr>
        <p:txBody>
          <a:bodyPr/>
          <a:lstStyle/>
          <a:p>
            <a:r>
              <a:rPr lang="en-US" dirty="0" smtClean="0"/>
              <a:t>EN201 </a:t>
            </a:r>
          </a:p>
          <a:p>
            <a:r>
              <a:rPr lang="en-US" dirty="0" smtClean="0"/>
              <a:t>The European Novel</a:t>
            </a:r>
          </a:p>
          <a:p>
            <a:endParaRPr lang="en-US" dirty="0"/>
          </a:p>
          <a:p>
            <a:r>
              <a:rPr lang="en-US" dirty="0"/>
              <a:t>9</a:t>
            </a:r>
            <a:r>
              <a:rPr lang="en-US" dirty="0" smtClean="0"/>
              <a:t> </a:t>
            </a:r>
            <a:r>
              <a:rPr lang="en-US" dirty="0" err="1" smtClean="0"/>
              <a:t>DECember</a:t>
            </a:r>
            <a:r>
              <a:rPr lang="en-US" dirty="0" smtClean="0"/>
              <a:t> 2015</a:t>
            </a:r>
            <a:endParaRPr lang="en-US" dirty="0"/>
          </a:p>
        </p:txBody>
      </p:sp>
      <p:sp>
        <p:nvSpPr>
          <p:cNvPr id="3" name="Title 2"/>
          <p:cNvSpPr>
            <a:spLocks noGrp="1"/>
          </p:cNvSpPr>
          <p:nvPr>
            <p:ph type="ctrTitle"/>
          </p:nvPr>
        </p:nvSpPr>
        <p:spPr>
          <a:xfrm>
            <a:off x="4572000" y="381000"/>
            <a:ext cx="3886200" cy="1752600"/>
          </a:xfrm>
        </p:spPr>
        <p:txBody>
          <a:bodyPr>
            <a:normAutofit/>
          </a:bodyPr>
          <a:lstStyle/>
          <a:p>
            <a:r>
              <a:rPr lang="en-US" sz="2400" dirty="0" smtClean="0"/>
              <a:t>Conflicting Realities: </a:t>
            </a:r>
            <a:r>
              <a:rPr lang="en-US" sz="2400" i="1" dirty="0" smtClean="0"/>
              <a:t>Anna </a:t>
            </a:r>
            <a:r>
              <a:rPr lang="en-US" sz="2400" i="1" dirty="0" smtClean="0"/>
              <a:t>Karenina(1873-77) </a:t>
            </a:r>
            <a:r>
              <a:rPr lang="en-US" sz="2400" dirty="0" smtClean="0"/>
              <a:t>and </a:t>
            </a:r>
            <a:r>
              <a:rPr lang="en-US" sz="2400" i="1" dirty="0" smtClean="0"/>
              <a:t>Germinal (1885)</a:t>
            </a:r>
            <a:endParaRPr lang="en-US" sz="2400" i="1" dirty="0"/>
          </a:p>
        </p:txBody>
      </p:sp>
      <p:pic>
        <p:nvPicPr>
          <p:cNvPr id="4" name="Picture 3" descr="-Anna-Karenina-2012-Stills-anna-karenina-by-joe-wright-32242519-1280-192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572000" cy="6858000"/>
          </a:xfrm>
          <a:prstGeom prst="rect">
            <a:avLst/>
          </a:prstGeom>
        </p:spPr>
      </p:pic>
    </p:spTree>
    <p:extLst>
      <p:ext uri="{BB962C8B-B14F-4D97-AF65-F5344CB8AC3E}">
        <p14:creationId xmlns:p14="http://schemas.microsoft.com/office/powerpoint/2010/main" val="4942660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V5BMTU0NDgxNDg0NV5BMl5BanBnXkFtZTcwMjE4MzkwOA@@._V1_SY317_CR0,0,214,317_AL_.jpg"/>
          <p:cNvPicPr>
            <a:picLocks noGrp="1" noChangeAspect="1"/>
          </p:cNvPicPr>
          <p:nvPr>
            <p:ph sz="quarter" idx="1"/>
          </p:nvPr>
        </p:nvPicPr>
        <p:blipFill>
          <a:blip r:embed="rId2">
            <a:extLst>
              <a:ext uri="{28A0092B-C50C-407E-A947-70E740481C1C}">
                <a14:useLocalDpi xmlns:a14="http://schemas.microsoft.com/office/drawing/2010/main" val="0"/>
              </a:ext>
            </a:extLst>
          </a:blip>
          <a:srcRect l="-87762" r="-87762"/>
          <a:stretch>
            <a:fillRect/>
          </a:stretch>
        </p:blipFill>
        <p:spPr/>
      </p:pic>
    </p:spTree>
    <p:extLst>
      <p:ext uri="{BB962C8B-B14F-4D97-AF65-F5344CB8AC3E}">
        <p14:creationId xmlns:p14="http://schemas.microsoft.com/office/powerpoint/2010/main" val="272291078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a:t>Happy families are all alike; every unhappy family is unhappy in its own way.</a:t>
            </a:r>
          </a:p>
          <a:p>
            <a:pPr marL="0" indent="0">
              <a:buNone/>
            </a:pPr>
            <a:r>
              <a:rPr lang="en-US" dirty="0"/>
              <a:t>Everything was in confusion in the </a:t>
            </a:r>
            <a:r>
              <a:rPr lang="en-US" dirty="0" err="1"/>
              <a:t>Oblonskys</a:t>
            </a:r>
            <a:r>
              <a:rPr lang="en-US" dirty="0"/>
              <a:t>’ house. The wife had discovered that the husband was carrying on an intrigue with a French girl, who had been a governess in their family, and she had announced to her husband that she could not go on living in the same house with him. This position of affairs had now lasted three days, and not only the husband and wife themselves, but all the members of their family and household, were painfully conscious of it. Every person in the house felt that there was no sense in their living together, and that the stray people brought together by chance in any inn had more in common with one another than they, the members of the family and household of the </a:t>
            </a:r>
            <a:r>
              <a:rPr lang="en-US" dirty="0" err="1"/>
              <a:t>Oblonskys</a:t>
            </a:r>
            <a:r>
              <a:rPr lang="en-US" dirty="0"/>
              <a:t>. The wife did not leave her own room, the husband had not been at home for three days. The children ran wild all over the house; the English governess quarreled with the housekeeper, and wrote to a friend asking her to look out for a new situation for her; the man-cook had walked off the day before just at dinner time; the kitchen-maid, and the coachman had given warning</a:t>
            </a:r>
            <a:r>
              <a:rPr lang="en-US" dirty="0" smtClean="0"/>
              <a:t>. AK 1, chapter 1</a:t>
            </a:r>
            <a:endParaRPr lang="en-US" dirty="0"/>
          </a:p>
        </p:txBody>
      </p:sp>
    </p:spTree>
    <p:extLst>
      <p:ext uri="{BB962C8B-B14F-4D97-AF65-F5344CB8AC3E}">
        <p14:creationId xmlns:p14="http://schemas.microsoft.com/office/powerpoint/2010/main" val="225724943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a:t>"To enter into all the details of your feelings I have no right, and besides, I regard that as useless and even harmful," began Alexey </a:t>
            </a:r>
            <a:r>
              <a:rPr lang="en-US" dirty="0" err="1"/>
              <a:t>Alexandrovitch</a:t>
            </a:r>
            <a:r>
              <a:rPr lang="en-US" dirty="0"/>
              <a:t>. "Ferreting in one’s soul, one often ferrets out something that might have lain there unnoticed. Your feelings are an affair of your own conscience; but I am in duty bound to you, to myself, and to God, to point out to you your duties. Our life has been joined, not by man, but by God. That union can only be severed by a crime, and a crime of that nature brings its own chastisement."</a:t>
            </a:r>
          </a:p>
          <a:p>
            <a:pPr marL="0" indent="0">
              <a:buNone/>
            </a:pPr>
            <a:r>
              <a:rPr lang="en-US" dirty="0"/>
              <a:t>"I don’t understand a word. And, oh dear! how sleepy I am, unluckily," she said, rapidly passing her hand through her hair, feeling for the remaining hairpins.</a:t>
            </a:r>
          </a:p>
          <a:p>
            <a:pPr marL="0" indent="0">
              <a:buNone/>
            </a:pPr>
            <a:r>
              <a:rPr lang="en-US" dirty="0"/>
              <a:t>"Anna, for God’s sake don’t speak like that!" he said gently. "Perhaps I am mistaken, but believe me, what I say, I say as much for myself as for you. I am your husband, and I love you."</a:t>
            </a:r>
          </a:p>
          <a:p>
            <a:pPr marL="0" indent="0">
              <a:buNone/>
            </a:pPr>
            <a:r>
              <a:rPr lang="en-US" dirty="0"/>
              <a:t>For an instant her face fell, and the mocking gleam in her eyes died away; but the word </a:t>
            </a:r>
            <a:r>
              <a:rPr lang="en-US" i="1" dirty="0"/>
              <a:t>love</a:t>
            </a:r>
            <a:r>
              <a:rPr lang="en-US" dirty="0"/>
              <a:t> threw her into revolt again. She thought: "Love? Can he love? If he hadn’t heard there was such a thing as love, he would never have used the word. He doesn’t even know what love is</a:t>
            </a:r>
            <a:r>
              <a:rPr lang="en-US" dirty="0" smtClean="0"/>
              <a:t>.” AK, 2, chapter 9</a:t>
            </a:r>
            <a:endParaRPr lang="en-US" dirty="0"/>
          </a:p>
        </p:txBody>
      </p:sp>
    </p:spTree>
    <p:extLst>
      <p:ext uri="{BB962C8B-B14F-4D97-AF65-F5344CB8AC3E}">
        <p14:creationId xmlns:p14="http://schemas.microsoft.com/office/powerpoint/2010/main" val="15505359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theatre as society.tiff"/>
          <p:cNvPicPr>
            <a:picLocks noGrp="1" noChangeAspect="1"/>
          </p:cNvPicPr>
          <p:nvPr>
            <p:ph sz="quarter" idx="1"/>
          </p:nvPr>
        </p:nvPicPr>
        <p:blipFill>
          <a:blip r:embed="rId2">
            <a:extLst>
              <a:ext uri="{28A0092B-C50C-407E-A947-70E740481C1C}">
                <a14:useLocalDpi xmlns:a14="http://schemas.microsoft.com/office/drawing/2010/main" val="0"/>
              </a:ext>
            </a:extLst>
          </a:blip>
          <a:srcRect t="3787" b="3787"/>
          <a:stretch>
            <a:fillRect/>
          </a:stretch>
        </p:blipFill>
        <p:spPr/>
      </p:pic>
    </p:spTree>
    <p:extLst>
      <p:ext uri="{BB962C8B-B14F-4D97-AF65-F5344CB8AC3E}">
        <p14:creationId xmlns:p14="http://schemas.microsoft.com/office/powerpoint/2010/main" val="21557750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Germinal</a:t>
            </a:r>
            <a:endParaRPr lang="en-US" dirty="0"/>
          </a:p>
        </p:txBody>
      </p:sp>
      <p:sp>
        <p:nvSpPr>
          <p:cNvPr id="3" name="Content Placeholder 2"/>
          <p:cNvSpPr>
            <a:spLocks noGrp="1"/>
          </p:cNvSpPr>
          <p:nvPr>
            <p:ph sz="quarter" idx="1"/>
          </p:nvPr>
        </p:nvSpPr>
        <p:spPr/>
        <p:txBody>
          <a:bodyPr/>
          <a:lstStyle/>
          <a:p>
            <a:pPr marL="0" indent="0">
              <a:buNone/>
            </a:pPr>
            <a:r>
              <a:rPr lang="en-US" dirty="0" smtClean="0"/>
              <a:t>Naturalism as an excess of realism</a:t>
            </a:r>
          </a:p>
          <a:p>
            <a:pPr marL="0" indent="0">
              <a:buNone/>
            </a:pPr>
            <a:r>
              <a:rPr lang="en-US" dirty="0" smtClean="0"/>
              <a:t>	or a comparison</a:t>
            </a:r>
          </a:p>
          <a:p>
            <a:pPr marL="0" indent="0">
              <a:buNone/>
            </a:pPr>
            <a:r>
              <a:rPr lang="en-US" dirty="0" smtClean="0"/>
              <a:t>1. Conflicts (individual, social, gender, class, modernity vs. tradition)</a:t>
            </a:r>
          </a:p>
          <a:p>
            <a:pPr marL="0" indent="0">
              <a:buNone/>
            </a:pPr>
            <a:r>
              <a:rPr lang="en-US" dirty="0" smtClean="0"/>
              <a:t>2. Critique of social order (nostalgic imagining of national tradition vs. cosmopolitan ideas)</a:t>
            </a:r>
          </a:p>
          <a:p>
            <a:pPr marL="0" indent="0">
              <a:buNone/>
            </a:pPr>
            <a:r>
              <a:rPr lang="en-US" dirty="0" smtClean="0"/>
              <a:t>3. Realism today</a:t>
            </a:r>
          </a:p>
          <a:p>
            <a:pPr marL="0" indent="0">
              <a:buNone/>
            </a:pPr>
            <a:endParaRPr lang="en-US" dirty="0" smtClean="0"/>
          </a:p>
          <a:p>
            <a:endParaRPr lang="en-US" dirty="0"/>
          </a:p>
        </p:txBody>
      </p:sp>
    </p:spTree>
    <p:extLst>
      <p:ext uri="{BB962C8B-B14F-4D97-AF65-F5344CB8AC3E}">
        <p14:creationId xmlns:p14="http://schemas.microsoft.com/office/powerpoint/2010/main" val="30161999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smtClean="0">
                <a:hlinkClick r:id="rId2"/>
              </a:rPr>
              <a:t>Trailer</a:t>
            </a:r>
            <a:endParaRPr lang="en-US" dirty="0"/>
          </a:p>
        </p:txBody>
      </p:sp>
    </p:spTree>
    <p:extLst>
      <p:ext uri="{BB962C8B-B14F-4D97-AF65-F5344CB8AC3E}">
        <p14:creationId xmlns:p14="http://schemas.microsoft.com/office/powerpoint/2010/main" val="34851094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a:t>At first Anna sincerely believed that she was displeased with him for daring to pursue her. Soon after her return from Moscow, on arriving at a </a:t>
            </a:r>
            <a:r>
              <a:rPr lang="en-US" i="1" dirty="0"/>
              <a:t>soirée</a:t>
            </a:r>
            <a:r>
              <a:rPr lang="en-US" dirty="0"/>
              <a:t> where she had expected to meet him, and not finding him there, she realized distinctly from the rush of disappointment that she had been deceiving herself, and that this pursuit was not merely not distasteful to her, but that it made the whole interest of her life.</a:t>
            </a:r>
          </a:p>
          <a:p>
            <a:pPr marL="0" indent="0">
              <a:buNone/>
            </a:pPr>
            <a:r>
              <a:rPr lang="en-US" dirty="0"/>
              <a:t>A celebrated singer was singing for the second time, and all the fashionable world was in the theater. </a:t>
            </a:r>
            <a:r>
              <a:rPr lang="en-US" dirty="0" err="1"/>
              <a:t>Vronsky</a:t>
            </a:r>
            <a:r>
              <a:rPr lang="en-US" dirty="0"/>
              <a:t>, seeing his cousin from his stall in the front row, did not wait till the entr’acte, but went to her box</a:t>
            </a:r>
            <a:r>
              <a:rPr lang="en-US" dirty="0" smtClean="0"/>
              <a:t>. AK, 2, chapter 4</a:t>
            </a:r>
            <a:endParaRPr lang="en-US" dirty="0"/>
          </a:p>
        </p:txBody>
      </p:sp>
    </p:spTree>
    <p:extLst>
      <p:ext uri="{BB962C8B-B14F-4D97-AF65-F5344CB8AC3E}">
        <p14:creationId xmlns:p14="http://schemas.microsoft.com/office/powerpoint/2010/main" val="4551603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a:bodyPr>
          <a:lstStyle/>
          <a:p>
            <a:pPr marL="0" indent="0">
              <a:buNone/>
            </a:pPr>
            <a:r>
              <a:rPr lang="en-US" dirty="0" err="1"/>
              <a:t>Vronsky</a:t>
            </a:r>
            <a:r>
              <a:rPr lang="en-US" dirty="0"/>
              <a:t> for the first time experienced a feeling of anger against Anna, almost a hatred for her willfully refusing to understand her own position. This feeling was aggravated by his being unable to tell her plainly the cause of his anger. If he had told her directly what he was thinking, he would have said:</a:t>
            </a:r>
          </a:p>
          <a:p>
            <a:pPr marL="0" indent="0">
              <a:buNone/>
            </a:pPr>
            <a:r>
              <a:rPr lang="en-US" dirty="0"/>
              <a:t>"In that dress, with a princess only too well known to everyone, to show yourself at the theater is equivalent not merely to acknowledging your position as a fallen woman, but is flinging down a challenge to society, that is to say, cutting yourself off from it forever</a:t>
            </a:r>
            <a:r>
              <a:rPr lang="en-US" dirty="0" smtClean="0"/>
              <a:t>.” AK, 5, chapter 33</a:t>
            </a:r>
            <a:endParaRPr lang="en-US" dirty="0"/>
          </a:p>
        </p:txBody>
      </p:sp>
    </p:spTree>
    <p:extLst>
      <p:ext uri="{BB962C8B-B14F-4D97-AF65-F5344CB8AC3E}">
        <p14:creationId xmlns:p14="http://schemas.microsoft.com/office/powerpoint/2010/main" val="39553086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a:t>That year races and a steeplechase had been arranged for the officers. </a:t>
            </a:r>
            <a:r>
              <a:rPr lang="en-US" dirty="0" err="1"/>
              <a:t>Vronsky</a:t>
            </a:r>
            <a:r>
              <a:rPr lang="en-US" dirty="0"/>
              <a:t> had put his name down, bought a thoroughbred English mare, and in spite of his love affair, he was looking forward to the races with intense, though reserved, excitement...</a:t>
            </a:r>
          </a:p>
          <a:p>
            <a:pPr marL="0" indent="0">
              <a:buNone/>
            </a:pPr>
            <a:r>
              <a:rPr lang="en-US" dirty="0"/>
              <a:t>These two passions did not interfere with one another. On the contrary, he needed occupation and distraction quite apart from his love, so as to recruit and rest himself from the violent emotions that agitated him</a:t>
            </a:r>
            <a:r>
              <a:rPr lang="en-US" dirty="0" smtClean="0"/>
              <a:t>. AK, 2, chapter 18</a:t>
            </a:r>
            <a:endParaRPr lang="en-US" dirty="0"/>
          </a:p>
        </p:txBody>
      </p:sp>
    </p:spTree>
    <p:extLst>
      <p:ext uri="{BB962C8B-B14F-4D97-AF65-F5344CB8AC3E}">
        <p14:creationId xmlns:p14="http://schemas.microsoft.com/office/powerpoint/2010/main" val="16465648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a:t>It was only from feeling himself nearer the ground and from the peculiar smoothness of his motion that </a:t>
            </a:r>
            <a:r>
              <a:rPr lang="en-US" dirty="0" err="1"/>
              <a:t>Vronsky</a:t>
            </a:r>
            <a:r>
              <a:rPr lang="en-US" dirty="0"/>
              <a:t> knew how greatly the mare had quickened her pace. She flew over the ditch as though not noticing it. She flew over it like a bird; but at the same instant </a:t>
            </a:r>
            <a:r>
              <a:rPr lang="en-US" dirty="0" err="1"/>
              <a:t>Vronsky</a:t>
            </a:r>
            <a:r>
              <a:rPr lang="en-US" dirty="0"/>
              <a:t>, to his horror, felt that he had failed to keep up with the mare’s pace, that he had, he did not know how, made a fearful, unpardonable mistake, in recovering his seat in the saddle. All at once his position had shifted and he knew that something awful had happened. He could not yet make out what had happened, when the white legs of a chestnut horse flashed by close to him, and </a:t>
            </a:r>
            <a:r>
              <a:rPr lang="en-US" dirty="0" err="1"/>
              <a:t>Mahotin</a:t>
            </a:r>
            <a:r>
              <a:rPr lang="en-US" dirty="0"/>
              <a:t> passed at a swift gallop. </a:t>
            </a:r>
            <a:r>
              <a:rPr lang="en-US" dirty="0" err="1"/>
              <a:t>Vronsky</a:t>
            </a:r>
            <a:r>
              <a:rPr lang="en-US" dirty="0"/>
              <a:t> was touching the ground with one foot, and his mare was sinking on that foot. He just had time to free his leg when she fell on one side, gasping painfully, and, making vain efforts to rise with her delicate, soaking neck, she fluttered on the ground at his feet like a shot bird. The clumsy movement made by </a:t>
            </a:r>
            <a:r>
              <a:rPr lang="en-US" dirty="0" err="1"/>
              <a:t>Vronsky</a:t>
            </a:r>
            <a:r>
              <a:rPr lang="en-US" dirty="0"/>
              <a:t> had broken her back</a:t>
            </a:r>
            <a:r>
              <a:rPr lang="en-US" dirty="0" smtClean="0"/>
              <a:t>. AK, 2, chapter 25</a:t>
            </a:r>
            <a:endParaRPr lang="en-US" dirty="0"/>
          </a:p>
        </p:txBody>
      </p:sp>
    </p:spTree>
    <p:extLst>
      <p:ext uri="{BB962C8B-B14F-4D97-AF65-F5344CB8AC3E}">
        <p14:creationId xmlns:p14="http://schemas.microsoft.com/office/powerpoint/2010/main" val="4258679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1. Realism as movement in historical time</a:t>
            </a:r>
          </a:p>
          <a:p>
            <a:r>
              <a:rPr lang="en-US" dirty="0" smtClean="0"/>
              <a:t>2. Realism as a mirror of society</a:t>
            </a:r>
          </a:p>
          <a:p>
            <a:r>
              <a:rPr lang="en-US" dirty="0" smtClean="0"/>
              <a:t>3. Realism as a representational technique</a:t>
            </a:r>
          </a:p>
          <a:p>
            <a:r>
              <a:rPr lang="en-US" dirty="0" smtClean="0"/>
              <a:t>4.Realism as </a:t>
            </a:r>
            <a:r>
              <a:rPr lang="en-US" dirty="0" smtClean="0"/>
              <a:t>ideology</a:t>
            </a:r>
          </a:p>
          <a:p>
            <a:endParaRPr lang="en-US" dirty="0" smtClean="0"/>
          </a:p>
          <a:p>
            <a:r>
              <a:rPr lang="en-US" dirty="0" smtClean="0"/>
              <a:t>Realism as Form</a:t>
            </a:r>
          </a:p>
          <a:p>
            <a:r>
              <a:rPr lang="en-US" dirty="0" smtClean="0"/>
              <a:t>Conflicting Realisms</a:t>
            </a:r>
            <a:endParaRPr lang="en-US" dirty="0"/>
          </a:p>
        </p:txBody>
      </p:sp>
    </p:spTree>
    <p:extLst>
      <p:ext uri="{BB962C8B-B14F-4D97-AF65-F5344CB8AC3E}">
        <p14:creationId xmlns:p14="http://schemas.microsoft.com/office/powerpoint/2010/main" val="33146249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3078805_orig.jpg"/>
          <p:cNvPicPr>
            <a:picLocks noGrp="1" noChangeAspect="1"/>
          </p:cNvPicPr>
          <p:nvPr>
            <p:ph sz="quarter" idx="1"/>
          </p:nvPr>
        </p:nvPicPr>
        <p:blipFill>
          <a:blip r:embed="rId2">
            <a:extLst>
              <a:ext uri="{28A0092B-C50C-407E-A947-70E740481C1C}">
                <a14:useLocalDpi xmlns:a14="http://schemas.microsoft.com/office/drawing/2010/main" val="0"/>
              </a:ext>
            </a:extLst>
          </a:blip>
          <a:srcRect t="9661" b="9661"/>
          <a:stretch>
            <a:fillRect/>
          </a:stretch>
        </p:blipFill>
        <p:spPr/>
      </p:pic>
    </p:spTree>
    <p:extLst>
      <p:ext uri="{BB962C8B-B14F-4D97-AF65-F5344CB8AC3E}">
        <p14:creationId xmlns:p14="http://schemas.microsoft.com/office/powerpoint/2010/main" val="7628202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hlinkClick r:id="rId2"/>
              </a:rPr>
              <a:t>Steeplechase</a:t>
            </a:r>
            <a:endParaRPr lang="en-US" dirty="0"/>
          </a:p>
        </p:txBody>
      </p:sp>
    </p:spTree>
    <p:extLst>
      <p:ext uri="{BB962C8B-B14F-4D97-AF65-F5344CB8AC3E}">
        <p14:creationId xmlns:p14="http://schemas.microsoft.com/office/powerpoint/2010/main" val="338016779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Realism and (as) Ideology</a:t>
            </a:r>
            <a:endParaRPr lang="en-US" dirty="0"/>
          </a:p>
        </p:txBody>
      </p:sp>
    </p:spTree>
    <p:extLst>
      <p:ext uri="{BB962C8B-B14F-4D97-AF65-F5344CB8AC3E}">
        <p14:creationId xmlns:p14="http://schemas.microsoft.com/office/powerpoint/2010/main" val="388774698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srcRect l="-81473" r="-81473"/>
          <a:stretch>
            <a:fillRect/>
          </a:stretch>
        </p:blipFill>
        <p:spPr/>
      </p:pic>
    </p:spTree>
    <p:extLst>
      <p:ext uri="{BB962C8B-B14F-4D97-AF65-F5344CB8AC3E}">
        <p14:creationId xmlns:p14="http://schemas.microsoft.com/office/powerpoint/2010/main" val="116674593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smtClean="0"/>
              <a:t>“An </a:t>
            </a:r>
            <a:r>
              <a:rPr lang="en-US" dirty="0"/>
              <a:t>excellent motion picture film has been adapted from this novel and is available on videotape from Sony Pictures Classics. It is rated R because of some nudity and profanity. It is in French, in letter-box format, with English subtitles. This Claude </a:t>
            </a:r>
            <a:r>
              <a:rPr lang="en-US" dirty="0" err="1"/>
              <a:t>Berri</a:t>
            </a:r>
            <a:r>
              <a:rPr lang="en-US" dirty="0"/>
              <a:t> film (copyright 1993) stars Gerard Depardieu, Renaud, </a:t>
            </a:r>
            <a:r>
              <a:rPr lang="en-US" dirty="0" err="1"/>
              <a:t>Miou-Miou</a:t>
            </a:r>
            <a:r>
              <a:rPr lang="en-US" dirty="0"/>
              <a:t>, Jean </a:t>
            </a:r>
            <a:r>
              <a:rPr lang="en-US" dirty="0" err="1"/>
              <a:t>Carmet</a:t>
            </a:r>
            <a:r>
              <a:rPr lang="en-US" dirty="0"/>
              <a:t>, Judith Henry, and Jean-Roger Milo. It was made with the assistance of Region Nord/Pas-de-Calais, </a:t>
            </a:r>
            <a:r>
              <a:rPr lang="en-US" dirty="0" err="1"/>
              <a:t>Ministere</a:t>
            </a:r>
            <a:r>
              <a:rPr lang="en-US" dirty="0"/>
              <a:t> de la Culture et de la Francophone, of Centre </a:t>
            </a:r>
            <a:r>
              <a:rPr lang="en-US" dirty="0" err="1"/>
              <a:t>Nationale</a:t>
            </a:r>
            <a:r>
              <a:rPr lang="en-US" dirty="0"/>
              <a:t> de la </a:t>
            </a:r>
            <a:r>
              <a:rPr lang="en-US" dirty="0" err="1"/>
              <a:t>Cinematographie</a:t>
            </a:r>
            <a:r>
              <a:rPr lang="en-US" dirty="0"/>
              <a:t>, and of </a:t>
            </a:r>
            <a:r>
              <a:rPr lang="en-US" dirty="0" err="1"/>
              <a:t>Ministere</a:t>
            </a:r>
            <a:r>
              <a:rPr lang="en-US" dirty="0"/>
              <a:t> de </a:t>
            </a:r>
            <a:r>
              <a:rPr lang="en-US" dirty="0" err="1"/>
              <a:t>l'Education</a:t>
            </a:r>
            <a:r>
              <a:rPr lang="en-US" dirty="0"/>
              <a:t> </a:t>
            </a:r>
            <a:r>
              <a:rPr lang="en-US" dirty="0" err="1"/>
              <a:t>Nationale</a:t>
            </a:r>
            <a:r>
              <a:rPr lang="en-US" dirty="0"/>
              <a:t>, and supported by Funds </a:t>
            </a:r>
            <a:r>
              <a:rPr lang="en-US" dirty="0" err="1"/>
              <a:t>Eurimages</a:t>
            </a:r>
            <a:r>
              <a:rPr lang="en-US" dirty="0"/>
              <a:t> of the European Council. The film, although it is on two video cartridges, does improve on the book by leaving out many of the author's excesses of bad taste, although we are sorry to see it fails to show the spectacular, cinematic collapse of the mine toward the end of the book. While the working people in the film are treated sympathetically, Zola's treatment in the book veers back and forth, from seeing them as much animals as heroes</a:t>
            </a:r>
            <a:r>
              <a:rPr lang="en-US" dirty="0" smtClean="0"/>
              <a:t>.”</a:t>
            </a:r>
          </a:p>
          <a:p>
            <a:pPr marL="0" indent="0">
              <a:buNone/>
            </a:pPr>
            <a:endParaRPr lang="en-US" dirty="0" smtClean="0"/>
          </a:p>
          <a:p>
            <a:pPr marL="0" indent="0">
              <a:buNone/>
            </a:pPr>
            <a:r>
              <a:rPr lang="en-US" dirty="0" smtClean="0"/>
              <a:t>Anon. Online full </a:t>
            </a:r>
            <a:r>
              <a:rPr lang="en-US" dirty="0"/>
              <a:t>text edition. http://</a:t>
            </a:r>
            <a:r>
              <a:rPr lang="en-US" dirty="0" err="1"/>
              <a:t>www.jlroberson.org</a:t>
            </a:r>
            <a:r>
              <a:rPr lang="en-US" dirty="0"/>
              <a:t>/</a:t>
            </a:r>
            <a:r>
              <a:rPr lang="en-US" dirty="0" err="1"/>
              <a:t>public_domain</a:t>
            </a:r>
            <a:r>
              <a:rPr lang="en-US" dirty="0"/>
              <a:t>/</a:t>
            </a:r>
            <a:r>
              <a:rPr lang="en-US" dirty="0" err="1"/>
              <a:t>Germinal_Zola.pdf</a:t>
            </a:r>
            <a:endParaRPr lang="en-US" dirty="0"/>
          </a:p>
        </p:txBody>
      </p:sp>
    </p:spTree>
    <p:extLst>
      <p:ext uri="{BB962C8B-B14F-4D97-AF65-F5344CB8AC3E}">
        <p14:creationId xmlns:p14="http://schemas.microsoft.com/office/powerpoint/2010/main" val="184266790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dirty="0" smtClean="0"/>
              <a:t>Alison Murray. Film as National Icon: Claude </a:t>
            </a:r>
            <a:r>
              <a:rPr lang="en-US" sz="1600" dirty="0" err="1" smtClean="0"/>
              <a:t>Berris’s</a:t>
            </a:r>
            <a:r>
              <a:rPr lang="en-US" sz="1600" dirty="0" smtClean="0"/>
              <a:t> </a:t>
            </a:r>
            <a:r>
              <a:rPr lang="en-US" sz="1600" i="1" dirty="0" smtClean="0"/>
              <a:t>Germinal</a:t>
            </a:r>
            <a:r>
              <a:rPr lang="en-US" sz="1600" dirty="0" smtClean="0"/>
              <a:t>. </a:t>
            </a:r>
            <a:r>
              <a:rPr lang="en-US" sz="1600" i="1" dirty="0" smtClean="0"/>
              <a:t>The French Review </a:t>
            </a:r>
            <a:r>
              <a:rPr lang="en-US" sz="1600" dirty="0" smtClean="0"/>
              <a:t>76.5 (2003)</a:t>
            </a:r>
            <a:endParaRPr lang="en-US" sz="1600" dirty="0"/>
          </a:p>
        </p:txBody>
      </p:sp>
      <p:pic>
        <p:nvPicPr>
          <p:cNvPr id="4" name="Content Placeholder 3" descr="Film and nation 1.tiff"/>
          <p:cNvPicPr>
            <a:picLocks noGrp="1" noChangeAspect="1"/>
          </p:cNvPicPr>
          <p:nvPr>
            <p:ph sz="quarter" idx="1"/>
          </p:nvPr>
        </p:nvPicPr>
        <p:blipFill>
          <a:blip r:embed="rId2">
            <a:extLst>
              <a:ext uri="{28A0092B-C50C-407E-A947-70E740481C1C}">
                <a14:useLocalDpi xmlns:a14="http://schemas.microsoft.com/office/drawing/2010/main" val="0"/>
              </a:ext>
            </a:extLst>
          </a:blip>
          <a:srcRect l="-21184" r="-21184"/>
          <a:stretch>
            <a:fillRect/>
          </a:stretch>
        </p:blipFill>
        <p:spPr/>
      </p:pic>
    </p:spTree>
    <p:extLst>
      <p:ext uri="{BB962C8B-B14F-4D97-AF65-F5344CB8AC3E}">
        <p14:creationId xmlns:p14="http://schemas.microsoft.com/office/powerpoint/2010/main" val="16577816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Germinal (1993) </a:t>
            </a:r>
            <a:r>
              <a:rPr lang="en-US" dirty="0" smtClean="0">
                <a:hlinkClick r:id="rId2"/>
              </a:rPr>
              <a:t>Trailer 1</a:t>
            </a:r>
            <a:endParaRPr lang="en-US" dirty="0" smtClean="0"/>
          </a:p>
          <a:p>
            <a:endParaRPr lang="en-US" dirty="0"/>
          </a:p>
          <a:p>
            <a:r>
              <a:rPr lang="en-US" dirty="0" smtClean="0"/>
              <a:t>Germinal (1193) </a:t>
            </a:r>
            <a:r>
              <a:rPr lang="en-US" dirty="0" smtClean="0">
                <a:hlinkClick r:id="rId3"/>
              </a:rPr>
              <a:t>Trailer 2</a:t>
            </a:r>
            <a:endParaRPr lang="en-US" dirty="0"/>
          </a:p>
        </p:txBody>
      </p:sp>
    </p:spTree>
    <p:extLst>
      <p:ext uri="{BB962C8B-B14F-4D97-AF65-F5344CB8AC3E}">
        <p14:creationId xmlns:p14="http://schemas.microsoft.com/office/powerpoint/2010/main" val="345235076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10000"/>
          </a:bodyPr>
          <a:lstStyle/>
          <a:p>
            <a:pPr marL="0" indent="0">
              <a:buNone/>
            </a:pPr>
            <a:r>
              <a:rPr lang="en-US" dirty="0" smtClean="0"/>
              <a:t>“To </a:t>
            </a:r>
            <a:r>
              <a:rPr lang="en-US" dirty="0"/>
              <a:t>identify the great artist with the revolution which he has obviously failed to understand, and from which he obviously stands aloof, may at first sight seem strange and artificial. A mirror which does not reflect things correctly could hardly be called a mirror. Our revolution, however, is an extremely complicated thing. Among the mass of those who are directly making and participating in it there are many social elements which have also obviously not understood what is taking place and which also stand aloof from the real historical tasks with which the course of events has confronted them. And if we have before us a really great artist, he must have reflected in his work at least some of the essential aspects of the revolution</a:t>
            </a:r>
            <a:r>
              <a:rPr lang="en-US" dirty="0" smtClean="0"/>
              <a:t>.” Lenin, ‘Leo Tolstoy as the Mirror of the Russian Revolution’ 1908</a:t>
            </a:r>
            <a:endParaRPr lang="en-US" dirty="0"/>
          </a:p>
        </p:txBody>
      </p:sp>
    </p:spTree>
    <p:extLst>
      <p:ext uri="{BB962C8B-B14F-4D97-AF65-F5344CB8AC3E}">
        <p14:creationId xmlns:p14="http://schemas.microsoft.com/office/powerpoint/2010/main" val="68579785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marL="0" indent="0">
              <a:buNone/>
            </a:pPr>
            <a:r>
              <a:rPr lang="en-US" dirty="0"/>
              <a:t>The contradictions in Tolstoy’s works, views, doctrines, in his school, are indeed glaring. On the one hand, we have the great artist, the genius who has not only drawn incomparable pictures of Russian life but has made first-class contributions to world literature. On the other hand we have the landlord obsessed with Christ. On the one hand, the remark ably powerful, forthright and sincere protest against social falsehood and hypocrisy; and on the other, the “</a:t>
            </a:r>
            <a:r>
              <a:rPr lang="en-US" dirty="0" err="1"/>
              <a:t>Tolstoyan</a:t>
            </a:r>
            <a:r>
              <a:rPr lang="en-US" dirty="0"/>
              <a:t>”, i.e., the jaded, hysterical </a:t>
            </a:r>
            <a:r>
              <a:rPr lang="en-US" dirty="0" err="1"/>
              <a:t>sniveller</a:t>
            </a:r>
            <a:r>
              <a:rPr lang="en-US" dirty="0"/>
              <a:t> called the Russian intellectual, who publicly beats his breast and wails: “I am a bad wicked man, but I am </a:t>
            </a:r>
            <a:r>
              <a:rPr lang="en-US" dirty="0" err="1"/>
              <a:t>practising</a:t>
            </a:r>
            <a:r>
              <a:rPr lang="en-US" dirty="0"/>
              <a:t> moral self-perfection; I don’t eat meat any more, I now eat rice cutlets.” On the one hand, merciless criticism of capitalist exploitation, exposure of government outrages, the farcical courts and the state administration, and unmasking of the profound contradictions between the growth of wealth and achievements of </a:t>
            </a:r>
            <a:r>
              <a:rPr lang="en-US" dirty="0" err="1"/>
              <a:t>civilisation</a:t>
            </a:r>
            <a:r>
              <a:rPr lang="en-US" dirty="0"/>
              <a:t> and the growth of poverty, degradation and misery among the working masses. On the other, the crackpot preaching of submission, “resist not evil” with violence. On the one hand, the most sober realism, the tearing away of all and sundry masks; on the other, the preaching of one of the most odious things on earth, namely, religion, the striving to replace officially appointed priests by priests who will serve from moral conviction, </a:t>
            </a:r>
            <a:r>
              <a:rPr lang="en-US" dirty="0" err="1"/>
              <a:t>i</a:t>
            </a:r>
            <a:r>
              <a:rPr lang="en-US" dirty="0"/>
              <a:t>. e., to cultivate the most refined and, therefore, particularly disgusting clericalism. </a:t>
            </a:r>
            <a:r>
              <a:rPr lang="en-US" dirty="0" smtClean="0"/>
              <a:t> Lenin, 1908</a:t>
            </a:r>
            <a:endParaRPr lang="en-US" dirty="0"/>
          </a:p>
        </p:txBody>
      </p:sp>
    </p:spTree>
    <p:extLst>
      <p:ext uri="{BB962C8B-B14F-4D97-AF65-F5344CB8AC3E}">
        <p14:creationId xmlns:p14="http://schemas.microsoft.com/office/powerpoint/2010/main" val="226790206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a:t>"Well, what is it perplexes me?" Levin said to himself, feeling beforehand that the solution of his difficulties was ready in his soul, though he did not know it yet. "Yes, the one unmistakable, incontestable manifestation of the Divinity is the law of right and wrong, which has come into the world by revelation, and which I feel in myself, and in the recognition of which—I don’t make myself, but whether I will or not—I am made one with other men in one body of believers, which is called the church. Well, but the Jews, the Mohammedans, the Confucians, the Buddhists—what of them?" he put to himself the question he had feared to face. "Can these hundreds of millions of men be deprived of that highest blessing without which life has no meaning?" He pondered a moment, but immediately corrected himself. "But what am I questioning?" he said to himself. "I am questioning the relation to Divinity of all the different religions of all mankind. I am questioning the universal manifestation of God to all the world with all those misty blurs. What am I about? To me individually, to my heart has been revealed a knowledge beyond all doubt, and unattainable by reason, and here I am obstinately trying to express that knowledge in reason and words</a:t>
            </a:r>
            <a:r>
              <a:rPr lang="en-US" dirty="0" smtClean="0"/>
              <a:t>.” AK, 8, chapter 19</a:t>
            </a:r>
            <a:endParaRPr lang="en-US" dirty="0"/>
          </a:p>
        </p:txBody>
      </p:sp>
    </p:spTree>
    <p:extLst>
      <p:ext uri="{BB962C8B-B14F-4D97-AF65-F5344CB8AC3E}">
        <p14:creationId xmlns:p14="http://schemas.microsoft.com/office/powerpoint/2010/main" val="10732173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a:t>The theorization of realism is a contradictory project, doomed, if not to failure, then at least to the constant branching off of paths that lead nowhere, all the while leaving a rich undergrowth of local detail in their wake. This is so, I believe, because realism is essentially an epistemological category framed and staged in aesthetic terms (see Jameson 1992: 158–77). It is a contradiction which can, however, be reformulated in a productive way, as a tension to be solved and resolved over and over again, in a series of fresh innovations</a:t>
            </a:r>
            <a:r>
              <a:rPr lang="en-US" dirty="0" smtClean="0"/>
              <a:t>.</a:t>
            </a:r>
          </a:p>
          <a:p>
            <a:r>
              <a:rPr lang="en-US" dirty="0" smtClean="0"/>
              <a:t>Fredric Jameson. “A Note on Literary Realism in Conclusion” (2007)</a:t>
            </a:r>
            <a:endParaRPr lang="en-US" dirty="0"/>
          </a:p>
        </p:txBody>
      </p:sp>
    </p:spTree>
    <p:extLst>
      <p:ext uri="{BB962C8B-B14F-4D97-AF65-F5344CB8AC3E}">
        <p14:creationId xmlns:p14="http://schemas.microsoft.com/office/powerpoint/2010/main" val="88597667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105735_orig.jpg"/>
          <p:cNvPicPr>
            <a:picLocks noGrp="1" noChangeAspect="1"/>
          </p:cNvPicPr>
          <p:nvPr>
            <p:ph sz="quarter" idx="1"/>
          </p:nvPr>
        </p:nvPicPr>
        <p:blipFill>
          <a:blip r:embed="rId2">
            <a:extLst>
              <a:ext uri="{28A0092B-C50C-407E-A947-70E740481C1C}">
                <a14:useLocalDpi xmlns:a14="http://schemas.microsoft.com/office/drawing/2010/main" val="0"/>
              </a:ext>
            </a:extLst>
          </a:blip>
          <a:srcRect t="9661" b="9661"/>
          <a:stretch>
            <a:fillRect/>
          </a:stretch>
        </p:blipFill>
        <p:spPr/>
      </p:pic>
    </p:spTree>
    <p:extLst>
      <p:ext uri="{BB962C8B-B14F-4D97-AF65-F5344CB8AC3E}">
        <p14:creationId xmlns:p14="http://schemas.microsoft.com/office/powerpoint/2010/main" val="222716349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marL="0" indent="0">
              <a:buNone/>
            </a:pPr>
            <a:r>
              <a:rPr lang="en-US" dirty="0" smtClean="0"/>
              <a:t>She </a:t>
            </a:r>
            <a:r>
              <a:rPr lang="en-US" dirty="0"/>
              <a:t>tried to fling herself below the wheels of the first carriage as it reached her; but the red bag which she tried to drop out of her hand delayed her, and she was too late; she missed the moment. She had to wait for the next carriage. A feeling such as she had known when about to take the first plunge in bathing came upon her, and she crossed herself. That familiar gesture brought back into her soul a whole series of girlish and childish memories, and suddenly the darkness that had covered everything for her was torn apart, and life rose up before her for an instant with all its bright past joys. But she did not take her eyes from the wheels of the second carriage. And exactly at the moment when the space between the wheels came opposite her, she dropped the red bag, and drawing her head back into her shoulders, fell on her hands under the carriage, and lightly, as though she would rise again at once, dropped on to her knees. And at the same instant she was terror-stricken at what she was doing. "Where am I? What am I doing? What for?" She tried to get up, to drop backwards; but something huge and merciless struck her on the head and rolled her on her back. "Lord, forgive me all!" she said, feeling it impossible to struggle. A peasant muttering something was working at the iron above her. And the light by which she had read the book filled with troubles, falsehoods, sorrow, and evil, flared up more brightly than ever before, lighted up for her all that had been in darkness, flickered, began to grow dim, and was quenched forever</a:t>
            </a:r>
            <a:r>
              <a:rPr lang="en-US" dirty="0" smtClean="0"/>
              <a:t>. AK, 7, chapter 31</a:t>
            </a:r>
            <a:endParaRPr lang="en-US" dirty="0"/>
          </a:p>
        </p:txBody>
      </p:sp>
    </p:spTree>
    <p:extLst>
      <p:ext uri="{BB962C8B-B14F-4D97-AF65-F5344CB8AC3E}">
        <p14:creationId xmlns:p14="http://schemas.microsoft.com/office/powerpoint/2010/main" val="176908096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10000"/>
          </a:bodyPr>
          <a:lstStyle/>
          <a:p>
            <a:pPr marL="0" indent="0">
              <a:buNone/>
            </a:pPr>
            <a:r>
              <a:rPr lang="en-US" dirty="0"/>
              <a:t>Now the April sun, in the open sky, was shining in his glory, and warming </a:t>
            </a:r>
            <a:r>
              <a:rPr lang="en-US" dirty="0" smtClean="0"/>
              <a:t>the pregnant </a:t>
            </a:r>
            <a:r>
              <a:rPr lang="en-US" dirty="0"/>
              <a:t>earth. From its fertile flanks life was leaping out, buds were bursting into green leaves, and the fields were quivering with the growth of the grass. On every side seeds were swelling, stretching out, cracking the plain, filled by the need of heat and light. An overflow of sap was mixed with whispering voices, the sound of the germs expanding in a great kiss. Again and again, more and more distinctly, as though they were approaching the soil, the mates were hammering. In the fiery rays of the sun on this youthful morning the country seemed full of that sound. Men were springing forth, a black avenging army, germinating slowly in the furrows, growing towards the harvests of the next century, and their germination would soon overturn the earth.</a:t>
            </a:r>
            <a:endParaRPr lang="en-US" dirty="0"/>
          </a:p>
        </p:txBody>
      </p:sp>
    </p:spTree>
    <p:extLst>
      <p:ext uri="{BB962C8B-B14F-4D97-AF65-F5344CB8AC3E}">
        <p14:creationId xmlns:p14="http://schemas.microsoft.com/office/powerpoint/2010/main" val="297851931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 R. </a:t>
            </a:r>
            <a:r>
              <a:rPr lang="en-US" dirty="0" err="1" smtClean="0"/>
              <a:t>Leavis</a:t>
            </a:r>
            <a:r>
              <a:rPr lang="en-US" dirty="0" smtClean="0"/>
              <a:t>. ‘</a:t>
            </a:r>
            <a:r>
              <a:rPr lang="en-US" i="1" dirty="0" smtClean="0"/>
              <a:t>Anna Karenina and Other Essays</a:t>
            </a:r>
            <a:r>
              <a:rPr lang="en-US" dirty="0" smtClean="0"/>
              <a:t>’ (1967: 32)</a:t>
            </a:r>
            <a:endParaRPr lang="en-US" dirty="0"/>
          </a:p>
        </p:txBody>
      </p:sp>
      <p:sp>
        <p:nvSpPr>
          <p:cNvPr id="3" name="Content Placeholder 2"/>
          <p:cNvSpPr>
            <a:spLocks noGrp="1"/>
          </p:cNvSpPr>
          <p:nvPr>
            <p:ph sz="quarter" idx="1"/>
          </p:nvPr>
        </p:nvSpPr>
        <p:spPr/>
        <p:txBody>
          <a:bodyPr/>
          <a:lstStyle/>
          <a:p>
            <a:pPr marL="0" indent="0">
              <a:buNone/>
            </a:pPr>
            <a:r>
              <a:rPr lang="en-US" dirty="0" smtClean="0"/>
              <a:t>“Anna Karenina one of the great European novels? – it is, surely, the European novel. The completeness with which Tolstoy, with his genius, was a Russian of his time made him an incomparably representative European, and made the book into which his whole experience (…) went what it is for us: the great novel of modern – of our –  civilization”</a:t>
            </a:r>
            <a:endParaRPr lang="en-US" dirty="0"/>
          </a:p>
        </p:txBody>
      </p:sp>
    </p:spTree>
    <p:extLst>
      <p:ext uri="{BB962C8B-B14F-4D97-AF65-F5344CB8AC3E}">
        <p14:creationId xmlns:p14="http://schemas.microsoft.com/office/powerpoint/2010/main" val="18729746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a:bodyPr>
          <a:lstStyle/>
          <a:p>
            <a:pPr marL="0" indent="0">
              <a:buNone/>
            </a:pPr>
            <a:r>
              <a:rPr lang="en-US" dirty="0" smtClean="0"/>
              <a:t>“We prefer to speak then not of literary forms spreading or unfolding across empty time (and hence of literary history being divided into sequential ‘periods’ – classicism, realism, modernism, postmodernism, etc.), but of forms that are brought into being (and often into collision with </a:t>
            </a:r>
            <a:r>
              <a:rPr lang="en-US" dirty="0" err="1" smtClean="0"/>
              <a:t>other,pre</a:t>
            </a:r>
            <a:r>
              <a:rPr lang="en-US" dirty="0" smtClean="0"/>
              <a:t>-existing forms) through the long waves of the </a:t>
            </a:r>
            <a:r>
              <a:rPr lang="en-US" dirty="0" err="1" smtClean="0"/>
              <a:t>capitalisation</a:t>
            </a:r>
            <a:r>
              <a:rPr lang="en-US" dirty="0" smtClean="0"/>
              <a:t> of the world –not of </a:t>
            </a:r>
            <a:r>
              <a:rPr lang="en-US" i="1" dirty="0" smtClean="0"/>
              <a:t>modernism(</a:t>
            </a:r>
            <a:r>
              <a:rPr lang="en-US" dirty="0" smtClean="0"/>
              <a:t> or even </a:t>
            </a:r>
            <a:r>
              <a:rPr lang="en-US" i="1" dirty="0" smtClean="0"/>
              <a:t>modernisms</a:t>
            </a:r>
            <a:r>
              <a:rPr lang="en-US" dirty="0" smtClean="0"/>
              <a:t>) but f the dialectics of </a:t>
            </a:r>
            <a:r>
              <a:rPr lang="en-US" i="1" dirty="0" smtClean="0"/>
              <a:t>core and periphery </a:t>
            </a:r>
            <a:r>
              <a:rPr lang="en-US" dirty="0" smtClean="0"/>
              <a:t>that underpin all cultural production in the modern era.”</a:t>
            </a:r>
          </a:p>
          <a:p>
            <a:pPr marL="0" indent="0">
              <a:buNone/>
            </a:pPr>
            <a:r>
              <a:rPr lang="en-US" i="1" dirty="0" err="1" smtClean="0"/>
              <a:t>WReC</a:t>
            </a:r>
            <a:r>
              <a:rPr lang="en-US" i="1" dirty="0" smtClean="0"/>
              <a:t>. Combined and Uneven Development: Towards a New Theory of World-Literature</a:t>
            </a:r>
            <a:r>
              <a:rPr lang="en-US" dirty="0" smtClean="0"/>
              <a:t> 2015. 49-50.</a:t>
            </a:r>
            <a:endParaRPr lang="en-US" i="1" dirty="0"/>
          </a:p>
        </p:txBody>
      </p:sp>
    </p:spTree>
    <p:extLst>
      <p:ext uri="{BB962C8B-B14F-4D97-AF65-F5344CB8AC3E}">
        <p14:creationId xmlns:p14="http://schemas.microsoft.com/office/powerpoint/2010/main" val="25054348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I will enumerate four of these new realist genres without by any means claiming that they are the only new subgenres characteristic of realism. These are the Bildungsroman, the historical novel, the novel of adultery, and </a:t>
            </a:r>
            <a:r>
              <a:rPr lang="en-US" dirty="0" smtClean="0"/>
              <a:t>naturalism…</a:t>
            </a:r>
          </a:p>
          <a:p>
            <a:endParaRPr lang="en-US" dirty="0"/>
          </a:p>
          <a:p>
            <a:r>
              <a:rPr lang="en-US" dirty="0" smtClean="0"/>
              <a:t>Fredric Jameson (2007)</a:t>
            </a:r>
            <a:endParaRPr lang="en-US" dirty="0"/>
          </a:p>
        </p:txBody>
      </p:sp>
    </p:spTree>
    <p:extLst>
      <p:ext uri="{BB962C8B-B14F-4D97-AF65-F5344CB8AC3E}">
        <p14:creationId xmlns:p14="http://schemas.microsoft.com/office/powerpoint/2010/main" val="38345555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pPr marL="0" indent="0">
              <a:buNone/>
            </a:pPr>
            <a:r>
              <a:rPr lang="en-US" dirty="0"/>
              <a:t>In my literary essays I have often spoken of the application of the experimental method to the novel and to the drama. The return to nature, the naturalistic evolution which marks the century, drives little by little all the manifestation of human intelligence into the same scientific path. Only the idea of a literature governed by science is doubtless a surprise, until explained with precision and understood. It seems to me necessary, then, to say briefly and to the point what I understand by the experimental novel.</a:t>
            </a:r>
          </a:p>
          <a:p>
            <a:pPr marL="0" indent="0">
              <a:buNone/>
            </a:pPr>
            <a:endParaRPr lang="en-US" dirty="0" smtClean="0"/>
          </a:p>
          <a:p>
            <a:pPr marL="0" indent="0">
              <a:buNone/>
            </a:pPr>
            <a:r>
              <a:rPr lang="en-US" dirty="0" smtClean="0"/>
              <a:t>I </a:t>
            </a:r>
            <a:r>
              <a:rPr lang="en-US" dirty="0"/>
              <a:t>really only need to adapt, for the experimental method has been established with strength and marvelous clearness by Claude Bernard in his “Introduction </a:t>
            </a:r>
            <a:r>
              <a:rPr lang="en-US" dirty="0" err="1"/>
              <a:t>à</a:t>
            </a:r>
            <a:r>
              <a:rPr lang="en-US" dirty="0"/>
              <a:t> </a:t>
            </a:r>
            <a:r>
              <a:rPr lang="en-US" dirty="0" err="1"/>
              <a:t>l'Étude</a:t>
            </a:r>
            <a:r>
              <a:rPr lang="en-US" dirty="0"/>
              <a:t> de la </a:t>
            </a:r>
            <a:r>
              <a:rPr lang="en-US" dirty="0" err="1"/>
              <a:t>Médecine</a:t>
            </a:r>
            <a:r>
              <a:rPr lang="en-US" dirty="0"/>
              <a:t> </a:t>
            </a:r>
            <a:r>
              <a:rPr lang="en-US" dirty="0" err="1"/>
              <a:t>Experimentale</a:t>
            </a:r>
            <a:r>
              <a:rPr lang="en-US" dirty="0"/>
              <a:t>.” This work, by a savant whose authority is unquestioned, will serve me as a solid foundation. I shall here find the whole question treated, and I shall restrict myself to irrefutable arguments and to giving the quotations which may seem necessary to me. This will then be but a compiling of texts, as I intend on all points to </a:t>
            </a:r>
            <a:r>
              <a:rPr lang="en-US" dirty="0" err="1"/>
              <a:t>intrench</a:t>
            </a:r>
            <a:r>
              <a:rPr lang="en-US" dirty="0"/>
              <a:t> myself behind Claude Bernard. It will often be but necessary for me to replace the word “doctor” by the word “novelist,” to make my meaning clear and to give it the rigidity of a scientific truth</a:t>
            </a:r>
            <a:r>
              <a:rPr lang="en-US" dirty="0" smtClean="0"/>
              <a:t>. </a:t>
            </a:r>
          </a:p>
          <a:p>
            <a:pPr marL="0" indent="0">
              <a:buNone/>
            </a:pPr>
            <a:endParaRPr lang="en-US" dirty="0"/>
          </a:p>
          <a:p>
            <a:pPr marL="0" indent="0">
              <a:buNone/>
            </a:pPr>
            <a:r>
              <a:rPr lang="en-US" dirty="0" err="1" smtClean="0"/>
              <a:t>Émile</a:t>
            </a:r>
            <a:r>
              <a:rPr lang="en-US" dirty="0" smtClean="0"/>
              <a:t> Zola. </a:t>
            </a:r>
            <a:r>
              <a:rPr lang="en-US" i="1" dirty="0" smtClean="0"/>
              <a:t>The Experimental Novel</a:t>
            </a:r>
            <a:r>
              <a:rPr lang="en-US" dirty="0" smtClean="0"/>
              <a:t> (1893)</a:t>
            </a:r>
            <a:endParaRPr lang="en-US" dirty="0"/>
          </a:p>
        </p:txBody>
      </p:sp>
    </p:spTree>
    <p:extLst>
      <p:ext uri="{BB962C8B-B14F-4D97-AF65-F5344CB8AC3E}">
        <p14:creationId xmlns:p14="http://schemas.microsoft.com/office/powerpoint/2010/main" val="30911690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Emile </a:t>
            </a:r>
            <a:r>
              <a:rPr lang="en-US" dirty="0"/>
              <a:t>Zola's monumental </a:t>
            </a:r>
            <a:r>
              <a:rPr lang="en-US" i="1" dirty="0"/>
              <a:t>Germinal</a:t>
            </a:r>
            <a:r>
              <a:rPr lang="en-US" dirty="0"/>
              <a:t> was published in 1885: the year Freud arrived in Paris to study hysteria, and the year the miner's son, DH Lawrence, was born. Psychologically, socially and politically, </a:t>
            </a:r>
            <a:r>
              <a:rPr lang="en-US" i="1" dirty="0"/>
              <a:t>Germinal</a:t>
            </a:r>
            <a:r>
              <a:rPr lang="en-US" dirty="0"/>
              <a:t> was a trailblazing fiction, set in the 1860s in a mining community in northern France. </a:t>
            </a:r>
            <a:r>
              <a:rPr lang="en-US" dirty="0" smtClean="0"/>
              <a:t>(…)</a:t>
            </a:r>
            <a:endParaRPr lang="en-US" dirty="0"/>
          </a:p>
        </p:txBody>
      </p:sp>
    </p:spTree>
    <p:extLst>
      <p:ext uri="{BB962C8B-B14F-4D97-AF65-F5344CB8AC3E}">
        <p14:creationId xmlns:p14="http://schemas.microsoft.com/office/powerpoint/2010/main" val="22608615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pPr marL="0" indent="0">
              <a:buNone/>
            </a:pPr>
            <a:r>
              <a:rPr lang="en-US" dirty="0" smtClean="0"/>
              <a:t>(…) Zola </a:t>
            </a:r>
            <a:r>
              <a:rPr lang="en-US" dirty="0"/>
              <a:t>too calls down the wrath of God in </a:t>
            </a:r>
            <a:r>
              <a:rPr lang="en-US" i="1" dirty="0"/>
              <a:t>Germinal</a:t>
            </a:r>
            <a:r>
              <a:rPr lang="en-US" dirty="0"/>
              <a:t>. He does not commit himself politically to future revolutionary action, or predict its likely success or failure. Nor does he choose between seeing revolution as an unfinished struggle continuous with the events of 1789, or as a cycle of oppression and rebellion that will repeat itself endlessly through history for as long as the human race inhabits the Earth. For all their specificity, his characters assume mythical status as he projects them against the backdrop of the ravaged Earth. </a:t>
            </a:r>
            <a:r>
              <a:rPr lang="en-US" i="1" dirty="0"/>
              <a:t>Germinal</a:t>
            </a:r>
            <a:r>
              <a:rPr lang="en-US" dirty="0"/>
              <a:t>, in our own generation, is more than a realist (or naturalist) novelistic record of the historical exploitation of miners; more than a progress report on the working-class struggle against the psychic and economic effects of capitalism in 19th-century France; more than a presage of the ideas that would later differently preoccupy Freud or Lawrence; more even than a testament to the revolutionary heritage that continued to disrupt the French nation for many decades after Robespierre had breathed his last beneath the guillotine in 1794 (10 </a:t>
            </a:r>
            <a:r>
              <a:rPr lang="en-US" dirty="0" err="1"/>
              <a:t>Thermidor</a:t>
            </a:r>
            <a:r>
              <a:rPr lang="en-US" dirty="0"/>
              <a:t>, Year II). Beyond all these substantial claims on our attention, </a:t>
            </a:r>
            <a:r>
              <a:rPr lang="en-US" i="1" dirty="0"/>
              <a:t>Germinal</a:t>
            </a:r>
            <a:r>
              <a:rPr lang="en-US" dirty="0"/>
              <a:t> is a parable of the love–hate relationship human beings have with the Earth: the death-rattle rings through it, in counterpoint to the urge we all have, until the moment of our death, to go on living</a:t>
            </a:r>
            <a:r>
              <a:rPr lang="en-US" dirty="0" smtClean="0"/>
              <a:t>.</a:t>
            </a:r>
          </a:p>
          <a:p>
            <a:pPr marL="0" indent="0">
              <a:buNone/>
            </a:pPr>
            <a:r>
              <a:rPr lang="en-US" dirty="0" smtClean="0"/>
              <a:t>Ruth </a:t>
            </a:r>
            <a:r>
              <a:rPr lang="en-US" dirty="0" err="1" smtClean="0"/>
              <a:t>Scurr</a:t>
            </a:r>
            <a:r>
              <a:rPr lang="en-US" dirty="0" smtClean="0"/>
              <a:t>. </a:t>
            </a:r>
            <a:r>
              <a:rPr lang="en-US" i="1" dirty="0" smtClean="0"/>
              <a:t>The Guardian </a:t>
            </a:r>
            <a:r>
              <a:rPr lang="en-US" dirty="0" smtClean="0"/>
              <a:t>19 June 2010</a:t>
            </a:r>
            <a:endParaRPr lang="en-US" dirty="0"/>
          </a:p>
        </p:txBody>
      </p:sp>
    </p:spTree>
    <p:extLst>
      <p:ext uri="{BB962C8B-B14F-4D97-AF65-F5344CB8AC3E}">
        <p14:creationId xmlns:p14="http://schemas.microsoft.com/office/powerpoint/2010/main" val="299552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a:bodyPr>
          <a:lstStyle/>
          <a:p>
            <a:r>
              <a:rPr lang="en-US" dirty="0"/>
              <a:t>OVER the open plain, beneath a starless sky as dark and thick as ink, a man walked alone along the highway from </a:t>
            </a:r>
            <a:r>
              <a:rPr lang="en-US" dirty="0" err="1"/>
              <a:t>Marchiennes</a:t>
            </a:r>
            <a:r>
              <a:rPr lang="en-US" dirty="0"/>
              <a:t> to </a:t>
            </a:r>
            <a:r>
              <a:rPr lang="en-US" dirty="0" err="1"/>
              <a:t>Montsou</a:t>
            </a:r>
            <a:r>
              <a:rPr lang="en-US" dirty="0"/>
              <a:t>, a straight paved road ten </a:t>
            </a:r>
            <a:r>
              <a:rPr lang="en-US" dirty="0" err="1"/>
              <a:t>kilometres</a:t>
            </a:r>
            <a:r>
              <a:rPr lang="en-US" dirty="0"/>
              <a:t> in length, intersecting the beetroot-fields. He could not even see the black soil before him, and only felt the immense flat horizon by the gusts of March wind, squalls as strong as on the sea, and frozen from sweeping leagues of marsh and naked earth. No tree could be seen against the sky, and the road unrolled as straight as a pier in the midst of the blinding spray of darkness</a:t>
            </a:r>
            <a:r>
              <a:rPr lang="en-US" dirty="0" smtClean="0"/>
              <a:t>.</a:t>
            </a:r>
          </a:p>
          <a:p>
            <a:r>
              <a:rPr lang="en-US" dirty="0" smtClean="0"/>
              <a:t>Zola. </a:t>
            </a:r>
            <a:r>
              <a:rPr lang="en-US" i="1" dirty="0" smtClean="0"/>
              <a:t>Germinal (1885)</a:t>
            </a:r>
            <a:r>
              <a:rPr lang="en-US" dirty="0" smtClean="0"/>
              <a:t>. Part 1 Chapter 1</a:t>
            </a:r>
            <a:endParaRPr lang="en-US" dirty="0"/>
          </a:p>
        </p:txBody>
      </p:sp>
    </p:spTree>
    <p:extLst>
      <p:ext uri="{BB962C8B-B14F-4D97-AF65-F5344CB8AC3E}">
        <p14:creationId xmlns:p14="http://schemas.microsoft.com/office/powerpoint/2010/main" val="374632411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a:t>Now the April sun, in the open sky, was shining in his glory, and warming </a:t>
            </a:r>
            <a:r>
              <a:rPr lang="en-US" dirty="0" err="1" smtClean="0"/>
              <a:t>thepregnant</a:t>
            </a:r>
            <a:r>
              <a:rPr lang="en-US" dirty="0" smtClean="0"/>
              <a:t> </a:t>
            </a:r>
            <a:r>
              <a:rPr lang="en-US" dirty="0"/>
              <a:t>earth. From its fertile flanks life was leaping out, buds were bursting into green leaves, and the fields were quivering with the growth of the grass. On every side seeds were swelling, stretching out, cracking the plain, filled by the need of heat and light. An overflow of sap was mixed with whispering voices, the sound of the germs expanding in a great kiss. Again and again, more and more distinctly, as though they were approaching the soil, the mates were hammering. In the fiery rays of the sun on this youthful morning the country seemed full of that sound. Men were springing forth, a black avenging army, germinating slowly in the furrows, growing towards the harvests of the next century, and their germination would soon overturn the earth.</a:t>
            </a:r>
          </a:p>
          <a:p>
            <a:pPr marL="0" indent="0">
              <a:buNone/>
            </a:pPr>
            <a:r>
              <a:rPr lang="en-US" dirty="0"/>
              <a:t>THE END</a:t>
            </a:r>
            <a:r>
              <a:rPr lang="en-US" dirty="0" smtClean="0"/>
              <a:t>.</a:t>
            </a:r>
          </a:p>
          <a:p>
            <a:pPr marL="0" indent="0">
              <a:buNone/>
            </a:pPr>
            <a:r>
              <a:rPr lang="en-US" dirty="0" smtClean="0"/>
              <a:t>Zola</a:t>
            </a:r>
            <a:r>
              <a:rPr lang="en-US" i="1" dirty="0" smtClean="0"/>
              <a:t>. Germinal</a:t>
            </a:r>
            <a:endParaRPr lang="en-US" i="1" dirty="0"/>
          </a:p>
          <a:p>
            <a:endParaRPr lang="en-US" dirty="0"/>
          </a:p>
        </p:txBody>
      </p:sp>
    </p:spTree>
    <p:extLst>
      <p:ext uri="{BB962C8B-B14F-4D97-AF65-F5344CB8AC3E}">
        <p14:creationId xmlns:p14="http://schemas.microsoft.com/office/powerpoint/2010/main" val="91399539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408</TotalTime>
  <Words>3911</Words>
  <Application>Microsoft Macintosh PowerPoint</Application>
  <PresentationFormat>On-screen Show (4:3)</PresentationFormat>
  <Paragraphs>68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Civic</vt:lpstr>
      <vt:lpstr>Conflicting Realities: Anna Karenina(1873-77) and Germinal (1885)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Germinal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Alison Murray. Film as National Icon: Claude Berris’s Germinal. The French Review 76.5 (2003)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 R. Leavis. ‘Anna Karenina and Other Essays’ (1967: 32)</vt:lpstr>
      <vt:lpstr>PowerPoint Presentation</vt:lpstr>
    </vt:vector>
  </TitlesOfParts>
  <Company>Universiteit Utrecht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Realism</dc:title>
  <dc:creator>Paulo de Medeiros</dc:creator>
  <cp:lastModifiedBy>Paulo de Medeiros</cp:lastModifiedBy>
  <cp:revision>66</cp:revision>
  <dcterms:created xsi:type="dcterms:W3CDTF">2014-12-02T22:57:20Z</dcterms:created>
  <dcterms:modified xsi:type="dcterms:W3CDTF">2015-12-09T00:51:08Z</dcterms:modified>
</cp:coreProperties>
</file>