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95" r:id="rId2"/>
    <p:sldMasterId id="2147483660" r:id="rId3"/>
  </p:sldMasterIdLst>
  <p:notesMasterIdLst>
    <p:notesMasterId r:id="rId34"/>
  </p:notesMasterIdLst>
  <p:handoutMasterIdLst>
    <p:handoutMasterId r:id="rId35"/>
  </p:handoutMasterIdLst>
  <p:sldIdLst>
    <p:sldId id="269" r:id="rId4"/>
    <p:sldId id="295" r:id="rId5"/>
    <p:sldId id="270" r:id="rId6"/>
    <p:sldId id="273" r:id="rId7"/>
    <p:sldId id="300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98" r:id="rId22"/>
    <p:sldId id="287" r:id="rId23"/>
    <p:sldId id="288" r:id="rId24"/>
    <p:sldId id="297" r:id="rId25"/>
    <p:sldId id="289" r:id="rId26"/>
    <p:sldId id="290" r:id="rId27"/>
    <p:sldId id="293" r:id="rId28"/>
    <p:sldId id="294" r:id="rId29"/>
    <p:sldId id="296" r:id="rId30"/>
    <p:sldId id="291" r:id="rId31"/>
    <p:sldId id="292" r:id="rId32"/>
    <p:sldId id="299" r:id="rId33"/>
  </p:sldIdLst>
  <p:sldSz cx="9144000" cy="6858000" type="screen4x3"/>
  <p:notesSz cx="6781800" cy="9906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927" autoAdjust="0"/>
    <p:restoredTop sz="90929"/>
  </p:normalViewPr>
  <p:slideViewPr>
    <p:cSldViewPr showGuides="1">
      <p:cViewPr>
        <p:scale>
          <a:sx n="100" d="100"/>
          <a:sy n="100" d="100"/>
        </p:scale>
        <p:origin x="-1408" y="-1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9" Type="http://schemas.openxmlformats.org/officeDocument/2006/relationships/slide" Target="slides/slide6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33" Type="http://schemas.openxmlformats.org/officeDocument/2006/relationships/slide" Target="slides/slide30.xml"/><Relationship Id="rId34" Type="http://schemas.openxmlformats.org/officeDocument/2006/relationships/notesMaster" Target="notesMasters/notesMaster1.xml"/><Relationship Id="rId35" Type="http://schemas.openxmlformats.org/officeDocument/2006/relationships/handoutMaster" Target="handoutMasters/handout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smtClean="0"/>
              <a:t>Click to edit Master text styles</a:t>
            </a:r>
          </a:p>
          <a:p>
            <a:pPr lvl="1"/>
            <a:r>
              <a:rPr lang="en-GB" altLang="en-US" noProof="0" smtClean="0"/>
              <a:t>Second level</a:t>
            </a:r>
          </a:p>
          <a:p>
            <a:pPr lvl="2"/>
            <a:r>
              <a:rPr lang="en-GB" altLang="en-US" noProof="0" smtClean="0"/>
              <a:t>Third level</a:t>
            </a:r>
          </a:p>
          <a:p>
            <a:pPr lvl="3"/>
            <a:r>
              <a:rPr lang="en-GB" altLang="en-US" noProof="0" smtClean="0"/>
              <a:t>Fourth level</a:t>
            </a:r>
          </a:p>
          <a:p>
            <a:pPr lvl="4"/>
            <a:r>
              <a:rPr lang="en-GB" altLang="en-US" noProof="0" smtClean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295374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736340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1996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25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25391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jpe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\\MARLON\User57\e\edsnad\Documents\My Pictures\PPt\4-3_split_8-12_with_descriptor_ruby_red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16" y="397"/>
            <a:ext cx="9144000" cy="5533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0994" y="422108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0994" y="548607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953512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2999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5378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0899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24/02/16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24/02/16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24/02/16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24/02/16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24/02/16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24/02/16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24/02/16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386104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519804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  <p:pic>
        <p:nvPicPr>
          <p:cNvPr id="5" name="Picture 2" descr="\\MARLON\User57\e\edsnad\Documents\My Pictures\PPt\4-3_split_4-12_with_descriptor_ruby_red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81" y="0"/>
            <a:ext cx="9144000" cy="3213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7238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24/02/16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24/02/16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24/02/16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24/02/16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24/02/16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24/02/16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\\MARLON\User57\e\edsnad\Documents\My Pictures\PPt\4-3_split_1-12_with_descriptor_ruby_red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1528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2564904"/>
            <a:ext cx="77724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24/02/16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24/02/16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24/02/16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24/02/16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8784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24/02/16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24/02/16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24/02/16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24/02/16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24/02/16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\\MARLON\User57\e\edsnad\Documents\My Pictures\PPt\4-3_split_1-12_with_descriptor_ruby_red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1528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04711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5283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03937-7804-4435-8F73-564F70BF047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46971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47081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9062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41638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3" Type="http://schemas.openxmlformats.org/officeDocument/2006/relationships/image" Target="../media/image5.jpe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pic>
        <p:nvPicPr>
          <p:cNvPr id="9" name="Picture 8" descr="\\MARLON\User57\e\edsnad\Documents\My Pictures\PPt\4-3_W_line_ruby_red.jpg"/>
          <p:cNvPicPr>
            <a:picLocks noChangeAspect="1" noChangeArrowheads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525" y="6043831"/>
            <a:ext cx="9144000" cy="631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7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\\MARLON\User57\e\edsnad\Documents\My Pictures\PPt\4-3_split_1-12_with_descriptor_ruby_red.jpg"/>
          <p:cNvPicPr>
            <a:picLocks noChangeAspect="1" noChangeArrowheads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1528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512" y="485800"/>
            <a:ext cx="70567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24/02/16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24/02/16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5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hyperlink" Target="https://www.youtube.com/watch?v=Ca3M2feqJk8" TargetMode="External"/><Relationship Id="rId3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7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8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9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0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0.jpg"/><Relationship Id="rId3" Type="http://schemas.openxmlformats.org/officeDocument/2006/relationships/image" Target="../media/image21.tif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2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7.tif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3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4.emf"/><Relationship Id="rId3" Type="http://schemas.openxmlformats.org/officeDocument/2006/relationships/image" Target="../media/image25.tif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6.tif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hyperlink" Target="https://www.youtube.com/watch?v=MOF74FLdkLY" TargetMode="External"/><Relationship Id="rId3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0.tif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1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tif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9.jpg"/><Relationship Id="rId3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179512" y="4581128"/>
            <a:ext cx="7056784" cy="1296144"/>
          </a:xfrm>
        </p:spPr>
        <p:txBody>
          <a:bodyPr/>
          <a:lstStyle/>
          <a:p>
            <a:r>
              <a:rPr lang="en-GB" altLang="en-US" dirty="0" smtClean="0"/>
              <a:t>Hauntings: On </a:t>
            </a:r>
            <a:r>
              <a:rPr lang="en-GB" altLang="en-US" i="1" dirty="0" smtClean="0"/>
              <a:t>Algerian White</a:t>
            </a:r>
            <a:endParaRPr lang="en-GB" altLang="en-US" dirty="0" smtClean="0"/>
          </a:p>
        </p:txBody>
      </p:sp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179512" y="5877272"/>
            <a:ext cx="6400800" cy="1327299"/>
          </a:xfrm>
        </p:spPr>
        <p:txBody>
          <a:bodyPr/>
          <a:lstStyle/>
          <a:p>
            <a:r>
              <a:rPr lang="en-GB" altLang="en-US" sz="2400" dirty="0" smtClean="0"/>
              <a:t>EN201 The European Novel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508104" y="5880100"/>
            <a:ext cx="37879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English &amp; Comparative Literary Studies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70000" y="736600"/>
            <a:ext cx="4213714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1830 French invasion</a:t>
            </a:r>
          </a:p>
          <a:p>
            <a:endParaRPr lang="en-US" dirty="0"/>
          </a:p>
          <a:p>
            <a:r>
              <a:rPr lang="en-US" dirty="0" smtClean="0"/>
              <a:t>1954-1962 War of Independence</a:t>
            </a:r>
          </a:p>
          <a:p>
            <a:endParaRPr lang="en-US" dirty="0"/>
          </a:p>
          <a:p>
            <a:r>
              <a:rPr lang="en-US" dirty="0" smtClean="0"/>
              <a:t>1991 – 2002(?) civil war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FLN </a:t>
            </a:r>
          </a:p>
          <a:p>
            <a:endParaRPr lang="en-US" dirty="0"/>
          </a:p>
          <a:p>
            <a:r>
              <a:rPr lang="en-US" dirty="0" smtClean="0"/>
              <a:t>And Europe?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65202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rms sales 2016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726" y="0"/>
            <a:ext cx="840627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6207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08" y="0"/>
            <a:ext cx="3810000" cy="656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129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ttle of Algierd review guardian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969" y="0"/>
            <a:ext cx="80420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943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558800"/>
            <a:ext cx="381386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Rewriting History</a:t>
            </a:r>
          </a:p>
          <a:p>
            <a:endParaRPr lang="en-US" dirty="0"/>
          </a:p>
          <a:p>
            <a:pPr marL="457200" indent="-457200">
              <a:buAutoNum type="alphaLcParenR"/>
            </a:pPr>
            <a:r>
              <a:rPr lang="en-US" dirty="0" smtClean="0"/>
              <a:t>Opening up public sphere</a:t>
            </a:r>
          </a:p>
          <a:p>
            <a:pPr marL="457200" indent="-457200">
              <a:buAutoNum type="alphaLcParenR"/>
            </a:pPr>
            <a:r>
              <a:rPr lang="en-US" dirty="0" smtClean="0"/>
              <a:t>Checking imbrications</a:t>
            </a:r>
          </a:p>
          <a:p>
            <a:endParaRPr lang="en-US" dirty="0"/>
          </a:p>
          <a:p>
            <a:r>
              <a:rPr lang="en-US" dirty="0" smtClean="0"/>
              <a:t>Writing back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4950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apon 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-3944"/>
            <a:ext cx="5181600" cy="664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350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apon 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1850" y="0"/>
            <a:ext cx="5143500" cy="669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5192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1VAICuRooL._SX258_BO1,204,203,200_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8640"/>
            <a:ext cx="3302000" cy="632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1589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1VAICuRooL._SX258_BO1,204,203,200_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302000" cy="6324600"/>
          </a:xfrm>
          <a:prstGeom prst="rect">
            <a:avLst/>
          </a:prstGeom>
        </p:spPr>
      </p:pic>
      <p:pic>
        <p:nvPicPr>
          <p:cNvPr id="3" name="Picture 2" descr="Meursault french 1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0"/>
            <a:ext cx="76699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1539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lgerian rebuke to stranger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0"/>
            <a:ext cx="6959600" cy="593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535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pigraphs Algerian White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4700" y="577850"/>
            <a:ext cx="7099300" cy="529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9720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lbert-Camus-00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3200"/>
            <a:ext cx="7874000" cy="4724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5410200"/>
            <a:ext cx="35311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Albert Camus (1913-1960)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6052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0200" y="482600"/>
            <a:ext cx="3150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Question of Algiers</a:t>
            </a:r>
            <a:endParaRPr lang="en-US" dirty="0"/>
          </a:p>
        </p:txBody>
      </p:sp>
      <p:pic>
        <p:nvPicPr>
          <p:cNvPr id="3" name="Picture 2" descr="Said Lecture 2016 Final-2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-26392"/>
            <a:ext cx="4848393" cy="6858000"/>
          </a:xfrm>
          <a:prstGeom prst="rect">
            <a:avLst/>
          </a:prstGeom>
        </p:spPr>
      </p:pic>
      <p:pic>
        <p:nvPicPr>
          <p:cNvPr id="4" name="Picture 3" descr="directions 2016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197100"/>
            <a:ext cx="3923927" cy="1424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7690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lgeria twenty years on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5273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5296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3900" y="0"/>
            <a:ext cx="51392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241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97000" y="2184400"/>
            <a:ext cx="7757202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Hanneke</a:t>
            </a:r>
            <a:r>
              <a:rPr lang="en-US" dirty="0" smtClean="0"/>
              <a:t> and Silence</a:t>
            </a:r>
          </a:p>
          <a:p>
            <a:r>
              <a:rPr lang="en-US" dirty="0" smtClean="0"/>
              <a:t>Language of the dead</a:t>
            </a:r>
          </a:p>
          <a:p>
            <a:r>
              <a:rPr lang="en-US" dirty="0" smtClean="0"/>
              <a:t>French as imperial language, as neutral, as always impossible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488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1900" y="254000"/>
            <a:ext cx="4140200" cy="633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2329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1" y="647700"/>
            <a:ext cx="71139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Ethics, Aesthetics, Duty, Responsibility; Witnessing, Dialogue of the Dead, What is a novel? </a:t>
            </a:r>
            <a:r>
              <a:rPr lang="en-US" smtClean="0"/>
              <a:t>And Europe?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0279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6300" y="1663700"/>
            <a:ext cx="2298700" cy="353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1241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errida Monolingualism 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900" y="0"/>
            <a:ext cx="7912100" cy="641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6600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errida Monolingualism 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052736"/>
            <a:ext cx="6959600" cy="436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375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55700" y="482600"/>
            <a:ext cx="4886430" cy="1000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Assia</a:t>
            </a:r>
            <a:r>
              <a:rPr lang="en-US" dirty="0" smtClean="0"/>
              <a:t> </a:t>
            </a:r>
            <a:r>
              <a:rPr lang="en-US" dirty="0" err="1" smtClean="0"/>
              <a:t>Djébar</a:t>
            </a:r>
            <a:r>
              <a:rPr lang="en-US" dirty="0" smtClean="0"/>
              <a:t> (1936-2015)</a:t>
            </a:r>
          </a:p>
          <a:p>
            <a:r>
              <a:rPr lang="en-US" sz="1100" dirty="0"/>
              <a:t>http://</a:t>
            </a:r>
            <a:r>
              <a:rPr lang="en-US" sz="1100" dirty="0" err="1"/>
              <a:t>www.theguardian.com</a:t>
            </a:r>
            <a:r>
              <a:rPr lang="en-US" sz="1100" dirty="0"/>
              <a:t>/books/2015/</a:t>
            </a:r>
            <a:r>
              <a:rPr lang="en-US" sz="1100" dirty="0" err="1"/>
              <a:t>feb</a:t>
            </a:r>
            <a:r>
              <a:rPr lang="en-US" sz="1100" dirty="0"/>
              <a:t>/09/</a:t>
            </a:r>
            <a:r>
              <a:rPr lang="en-US" sz="1100" dirty="0" err="1"/>
              <a:t>assia</a:t>
            </a:r>
            <a:r>
              <a:rPr lang="en-US" sz="1100" dirty="0"/>
              <a:t>-</a:t>
            </a:r>
            <a:r>
              <a:rPr lang="en-US" sz="1100" dirty="0" err="1"/>
              <a:t>djebar</a:t>
            </a:r>
            <a:r>
              <a:rPr lang="en-US" sz="1100" dirty="0"/>
              <a:t>-</a:t>
            </a:r>
            <a:r>
              <a:rPr lang="en-US" sz="1100" dirty="0" err="1"/>
              <a:t>algerian</a:t>
            </a:r>
            <a:r>
              <a:rPr lang="en-US" sz="1100" dirty="0"/>
              <a:t>-novelist-dies</a:t>
            </a:r>
            <a:endParaRPr lang="en-US" sz="1100" dirty="0" smtClean="0"/>
          </a:p>
          <a:p>
            <a:endParaRPr lang="en-US" dirty="0"/>
          </a:p>
        </p:txBody>
      </p:sp>
      <p:pic>
        <p:nvPicPr>
          <p:cNvPr id="4" name="Picture 3" descr="Djébar from Guardian obituary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00" y="1117600"/>
            <a:ext cx="8547100" cy="574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780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90500"/>
            <a:ext cx="7920880" cy="5974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01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ssia_djeba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088" y="-20588"/>
            <a:ext cx="4445000" cy="6731000"/>
          </a:xfrm>
          <a:prstGeom prst="rect">
            <a:avLst/>
          </a:prstGeom>
        </p:spPr>
      </p:pic>
      <p:pic>
        <p:nvPicPr>
          <p:cNvPr id="3" name="Picture 2" descr="djebar_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0"/>
            <a:ext cx="3708400" cy="24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197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0"/>
            <a:ext cx="900238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007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12800"/>
            <a:ext cx="9144000" cy="52193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9552" y="5733256"/>
            <a:ext cx="81927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John Erickson. ‘Translating the </a:t>
            </a:r>
            <a:r>
              <a:rPr lang="en-US" sz="1200" dirty="0" err="1" smtClean="0"/>
              <a:t>Untranslated</a:t>
            </a:r>
            <a:r>
              <a:rPr lang="en-US" sz="1200" dirty="0" smtClean="0"/>
              <a:t>: </a:t>
            </a:r>
            <a:r>
              <a:rPr lang="en-US" sz="1200" dirty="0" err="1" smtClean="0"/>
              <a:t>Djébar’s</a:t>
            </a:r>
            <a:r>
              <a:rPr lang="en-US" sz="1200" dirty="0" smtClean="0"/>
              <a:t> </a:t>
            </a:r>
            <a:r>
              <a:rPr lang="en-US" sz="1200" i="1" dirty="0" smtClean="0"/>
              <a:t>Le </a:t>
            </a:r>
            <a:r>
              <a:rPr lang="en-US" sz="1200" i="1" dirty="0" err="1" smtClean="0"/>
              <a:t>blanc</a:t>
            </a:r>
            <a:r>
              <a:rPr lang="en-US" sz="1200" i="1" dirty="0" smtClean="0"/>
              <a:t> de l’</a:t>
            </a:r>
            <a:r>
              <a:rPr lang="en-US" sz="1200" i="1" dirty="0" err="1" smtClean="0"/>
              <a:t>Alg</a:t>
            </a:r>
            <a:r>
              <a:rPr lang="en-US" sz="1200" i="1" dirty="0" smtClean="0"/>
              <a:t>´´</a:t>
            </a:r>
            <a:r>
              <a:rPr lang="en-US" sz="1200" i="1" dirty="0" err="1" smtClean="0"/>
              <a:t>riweResearch</a:t>
            </a:r>
            <a:r>
              <a:rPr lang="en-US" sz="1200" i="1" dirty="0" smtClean="0"/>
              <a:t> </a:t>
            </a:r>
            <a:r>
              <a:rPr lang="en-US" sz="1200" i="1" dirty="0"/>
              <a:t>in African Literatures</a:t>
            </a:r>
            <a:r>
              <a:rPr lang="en-US" sz="1200" dirty="0"/>
              <a:t> 30.3 (1999) 95-107</a:t>
            </a:r>
          </a:p>
        </p:txBody>
      </p:sp>
    </p:spTree>
    <p:extLst>
      <p:ext uri="{BB962C8B-B14F-4D97-AF65-F5344CB8AC3E}">
        <p14:creationId xmlns:p14="http://schemas.microsoft.com/office/powerpoint/2010/main" val="1472799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2300" y="520700"/>
            <a:ext cx="599249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What is a novel?  Challenging notions of genre</a:t>
            </a:r>
          </a:p>
          <a:p>
            <a:endParaRPr lang="en-US" dirty="0"/>
          </a:p>
          <a:p>
            <a:r>
              <a:rPr lang="en-US" dirty="0" smtClean="0"/>
              <a:t>Fiction/Reality</a:t>
            </a:r>
          </a:p>
          <a:p>
            <a:r>
              <a:rPr lang="en-US" dirty="0" smtClean="0"/>
              <a:t>Prose/Poetic Language</a:t>
            </a:r>
          </a:p>
          <a:p>
            <a:r>
              <a:rPr lang="en-US" dirty="0" smtClean="0"/>
              <a:t>Autobiographical/ Testimony/Imagined</a:t>
            </a:r>
          </a:p>
          <a:p>
            <a:r>
              <a:rPr lang="en-US" dirty="0" smtClean="0"/>
              <a:t>Memory and Ethics</a:t>
            </a:r>
            <a:endParaRPr lang="en-US" dirty="0"/>
          </a:p>
        </p:txBody>
      </p:sp>
      <p:pic>
        <p:nvPicPr>
          <p:cNvPr id="3" name="Picture 2" descr="Djebar_AlgerianWhitePB_larg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429000"/>
            <a:ext cx="795528" cy="1219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52500" y="5092700"/>
            <a:ext cx="62074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And Europe? </a:t>
            </a:r>
            <a:r>
              <a:rPr lang="en-US" i="1" dirty="0" smtClean="0"/>
              <a:t>Algerian White</a:t>
            </a:r>
            <a:r>
              <a:rPr lang="en-US" dirty="0" smtClean="0"/>
              <a:t> as European novel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357461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495300"/>
            <a:ext cx="2870197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Postcolonial Violence</a:t>
            </a:r>
          </a:p>
          <a:p>
            <a:endParaRPr lang="en-US" dirty="0"/>
          </a:p>
          <a:p>
            <a:pPr marL="457200" indent="-457200">
              <a:buAutoNum type="alphaLcPeriod"/>
            </a:pPr>
            <a:r>
              <a:rPr lang="en-US" dirty="0" smtClean="0"/>
              <a:t>Imbrications</a:t>
            </a:r>
          </a:p>
          <a:p>
            <a:pPr marL="457200" indent="-457200">
              <a:buAutoNum type="alphaLcPeriod"/>
            </a:pPr>
            <a:r>
              <a:rPr lang="en-US" dirty="0" smtClean="0"/>
              <a:t>Conflations</a:t>
            </a:r>
          </a:p>
          <a:p>
            <a:pPr marL="457200" indent="-457200">
              <a:buAutoNum type="alphaLcPeriod"/>
            </a:pPr>
            <a:r>
              <a:rPr lang="en-US" dirty="0" smtClean="0"/>
              <a:t>Distinctions</a:t>
            </a:r>
          </a:p>
          <a:p>
            <a:pPr marL="457200" indent="-457200">
              <a:buAutoNum type="alphaLcPeriod"/>
            </a:pP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670396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00px-French_Algeria_evolution_1830-1962_map-fr.sv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90982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100024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_uni_of_warwick_ruby red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1098</TotalTime>
  <Words>194</Words>
  <Application>Microsoft Macintosh PowerPoint</Application>
  <PresentationFormat>On-screen Show (4:3)</PresentationFormat>
  <Paragraphs>45</Paragraphs>
  <Slides>30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30</vt:i4>
      </vt:variant>
    </vt:vector>
  </HeadingPairs>
  <TitlesOfParts>
    <vt:vector size="33" baseType="lpstr">
      <vt:lpstr>template_uni_of_warwick_ruby red</vt:lpstr>
      <vt:lpstr>1_Custom Design</vt:lpstr>
      <vt:lpstr>Custom Design</vt:lpstr>
      <vt:lpstr>Hauntings: On Algerian 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Scholl, Julia</dc:creator>
  <cp:lastModifiedBy>Paulo de Medeiros</cp:lastModifiedBy>
  <cp:revision>68</cp:revision>
  <cp:lastPrinted>2001-12-07T16:14:49Z</cp:lastPrinted>
  <dcterms:created xsi:type="dcterms:W3CDTF">2015-09-22T13:45:04Z</dcterms:created>
  <dcterms:modified xsi:type="dcterms:W3CDTF">2016-02-24T11:49:40Z</dcterms:modified>
</cp:coreProperties>
</file>