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3" r:id="rId5"/>
    <p:sldId id="285" r:id="rId6"/>
    <p:sldId id="286" r:id="rId7"/>
    <p:sldId id="264" r:id="rId8"/>
    <p:sldId id="265" r:id="rId9"/>
    <p:sldId id="266" r:id="rId10"/>
    <p:sldId id="267" r:id="rId11"/>
    <p:sldId id="268" r:id="rId12"/>
    <p:sldId id="257" r:id="rId13"/>
    <p:sldId id="261"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60" r:id="rId29"/>
    <p:sldId id="283" r:id="rId30"/>
    <p:sldId id="284" r:id="rId31"/>
    <p:sldId id="26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119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2/10/16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cM5bSKc3Wuc"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tiff"/></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ado_Alexandrino" TargetMode="External"/><Relationship Id="rId4" Type="http://schemas.openxmlformats.org/officeDocument/2006/relationships/hyperlink" Target="http://en.wikipedia.org/w/index.php?title=The_Return_of_the_Caravels&amp;action=edit&amp;redlink=1" TargetMode="External"/><Relationship Id="rId1" Type="http://schemas.openxmlformats.org/officeDocument/2006/relationships/slideLayout" Target="../slideLayouts/slideLayout2.xml"/><Relationship Id="rId2" Type="http://schemas.openxmlformats.org/officeDocument/2006/relationships/hyperlink" Target="http://en.wikipedia.org/wiki/The_Land_at_the_End_of_the_World"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Desert with Silent Voices</a:t>
            </a:r>
            <a:endParaRPr lang="en-US" dirty="0"/>
          </a:p>
        </p:txBody>
      </p:sp>
      <p:sp>
        <p:nvSpPr>
          <p:cNvPr id="3" name="Subtitle 2"/>
          <p:cNvSpPr>
            <a:spLocks noGrp="1"/>
          </p:cNvSpPr>
          <p:nvPr>
            <p:ph type="subTitle" idx="1"/>
          </p:nvPr>
        </p:nvSpPr>
        <p:spPr/>
        <p:txBody>
          <a:bodyPr/>
          <a:lstStyle/>
          <a:p>
            <a:r>
              <a:rPr lang="en-US" dirty="0" smtClean="0"/>
              <a:t>Lobo </a:t>
            </a:r>
            <a:r>
              <a:rPr lang="en-US" dirty="0" err="1" smtClean="0"/>
              <a:t>Antunes</a:t>
            </a:r>
            <a:r>
              <a:rPr lang="en-US" dirty="0" smtClean="0"/>
              <a:t> and a </a:t>
            </a:r>
            <a:r>
              <a:rPr lang="en-US" dirty="0" err="1" smtClean="0"/>
              <a:t>Postimperial</a:t>
            </a:r>
            <a:r>
              <a:rPr lang="en-US" dirty="0" smtClean="0"/>
              <a:t> Europe</a:t>
            </a:r>
            <a:endParaRPr lang="en-US" dirty="0"/>
          </a:p>
        </p:txBody>
      </p:sp>
    </p:spTree>
    <p:extLst>
      <p:ext uri="{BB962C8B-B14F-4D97-AF65-F5344CB8AC3E}">
        <p14:creationId xmlns:p14="http://schemas.microsoft.com/office/powerpoint/2010/main" val="25550780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Unknown.jpeg"/>
          <p:cNvPicPr>
            <a:picLocks noGrp="1" noChangeAspect="1"/>
          </p:cNvPicPr>
          <p:nvPr>
            <p:ph idx="1"/>
          </p:nvPr>
        </p:nvPicPr>
        <p:blipFill>
          <a:blip r:embed="rId2">
            <a:extLst>
              <a:ext uri="{28A0092B-C50C-407E-A947-70E740481C1C}">
                <a14:useLocalDpi xmlns:a14="http://schemas.microsoft.com/office/drawing/2010/main" val="0"/>
              </a:ext>
            </a:extLst>
          </a:blip>
          <a:srcRect l="-89620" r="-89620"/>
          <a:stretch>
            <a:fillRect/>
          </a:stretch>
        </p:blipFill>
        <p:spPr/>
      </p:pic>
    </p:spTree>
    <p:extLst>
      <p:ext uri="{BB962C8B-B14F-4D97-AF65-F5344CB8AC3E}">
        <p14:creationId xmlns:p14="http://schemas.microsoft.com/office/powerpoint/2010/main" val="223127441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Lobo </a:t>
            </a:r>
            <a:r>
              <a:rPr lang="en-US" dirty="0" err="1" smtClean="0"/>
              <a:t>Antunes</a:t>
            </a:r>
            <a:r>
              <a:rPr lang="en-US" dirty="0" smtClean="0"/>
              <a:t> and Writing</a:t>
            </a:r>
            <a:endParaRPr lang="en-US" dirty="0"/>
          </a:p>
        </p:txBody>
      </p:sp>
      <p:sp>
        <p:nvSpPr>
          <p:cNvPr id="3" name="Content Placeholder 2"/>
          <p:cNvSpPr>
            <a:spLocks noGrp="1"/>
          </p:cNvSpPr>
          <p:nvPr>
            <p:ph idx="1"/>
          </p:nvPr>
        </p:nvSpPr>
        <p:spPr/>
        <p:txBody>
          <a:bodyPr/>
          <a:lstStyle/>
          <a:p>
            <a:r>
              <a:rPr lang="en-US" dirty="0" smtClean="0"/>
              <a:t>Writing against the family’s wishes</a:t>
            </a:r>
          </a:p>
          <a:p>
            <a:r>
              <a:rPr lang="en-US" dirty="0" smtClean="0"/>
              <a:t>Writing as a destiny</a:t>
            </a:r>
          </a:p>
          <a:p>
            <a:r>
              <a:rPr lang="en-US" dirty="0" smtClean="0"/>
              <a:t>Double Writing: Elephant Memory </a:t>
            </a:r>
          </a:p>
          <a:p>
            <a:r>
              <a:rPr lang="en-US" dirty="0" smtClean="0"/>
              <a:t>‘</a:t>
            </a:r>
            <a:r>
              <a:rPr lang="en-US" dirty="0" err="1" smtClean="0"/>
              <a:t>Os</a:t>
            </a:r>
            <a:r>
              <a:rPr lang="en-US" dirty="0" smtClean="0"/>
              <a:t> </a:t>
            </a:r>
            <a:r>
              <a:rPr lang="en-US" dirty="0" err="1" smtClean="0"/>
              <a:t>Cus</a:t>
            </a:r>
            <a:r>
              <a:rPr lang="en-US" dirty="0" smtClean="0"/>
              <a:t> de </a:t>
            </a:r>
            <a:r>
              <a:rPr lang="en-US" dirty="0" err="1" smtClean="0"/>
              <a:t>Judas’and</a:t>
            </a:r>
            <a:r>
              <a:rPr lang="en-US" dirty="0" smtClean="0"/>
              <a:t> the end of the world</a:t>
            </a:r>
          </a:p>
          <a:p>
            <a:r>
              <a:rPr lang="en-US" dirty="0" smtClean="0"/>
              <a:t>No apocalypse but no false hope either</a:t>
            </a:r>
          </a:p>
          <a:p>
            <a:r>
              <a:rPr lang="en-US" dirty="0" smtClean="0"/>
              <a:t>Exposing bourgeois cruelty</a:t>
            </a:r>
            <a:endParaRPr lang="en-US" dirty="0"/>
          </a:p>
        </p:txBody>
      </p:sp>
    </p:spTree>
    <p:extLst>
      <p:ext uri="{BB962C8B-B14F-4D97-AF65-F5344CB8AC3E}">
        <p14:creationId xmlns:p14="http://schemas.microsoft.com/office/powerpoint/2010/main" val="31048095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hlinkClick r:id="rId2"/>
              </a:rPr>
              <a:t>http://www.youtube.com/watch?v=cM5bSKc3Wuc</a:t>
            </a:r>
            <a:endParaRPr lang="en-US" dirty="0" smtClean="0"/>
          </a:p>
          <a:p>
            <a:r>
              <a:rPr lang="en-US" dirty="0" smtClean="0"/>
              <a:t>Lobo </a:t>
            </a:r>
            <a:r>
              <a:rPr lang="en-US" dirty="0" err="1" smtClean="0"/>
              <a:t>Antunes</a:t>
            </a:r>
            <a:r>
              <a:rPr lang="en-US" dirty="0" smtClean="0"/>
              <a:t> on his novel, “The Archipelago of Insomnia”</a:t>
            </a:r>
            <a:endParaRPr lang="en-US" dirty="0"/>
          </a:p>
          <a:p>
            <a:r>
              <a:rPr lang="en-US" dirty="0" smtClean="0"/>
              <a:t>I know no one writes like me…. but that does not bring me any happiness.</a:t>
            </a:r>
          </a:p>
          <a:p>
            <a:r>
              <a:rPr lang="en-US" dirty="0" smtClean="0"/>
              <a:t>If one aspires to write seriously one must aspire to silence and fill the books with silence, and the reader must read the words that are not written in the books and yet are there</a:t>
            </a:r>
          </a:p>
          <a:p>
            <a:r>
              <a:rPr lang="en-US" dirty="0" smtClean="0"/>
              <a:t>I find that all books depict an internal landscape (…) All I had when I started was… was the voice of the </a:t>
            </a:r>
            <a:r>
              <a:rPr lang="en-US" dirty="0" err="1" smtClean="0"/>
              <a:t>autist</a:t>
            </a:r>
            <a:r>
              <a:rPr lang="en-US" dirty="0" smtClean="0"/>
              <a:t>.”</a:t>
            </a:r>
            <a:endParaRPr lang="en-US" dirty="0"/>
          </a:p>
        </p:txBody>
      </p:sp>
    </p:spTree>
    <p:extLst>
      <p:ext uri="{BB962C8B-B14F-4D97-AF65-F5344CB8AC3E}">
        <p14:creationId xmlns:p14="http://schemas.microsoft.com/office/powerpoint/2010/main" val="23546564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DAVID CLIFFORD-12-11-2003-194_dc_lobo_an_121103.jpg"/>
          <p:cNvPicPr>
            <a:picLocks noGrp="1" noChangeAspect="1"/>
          </p:cNvPicPr>
          <p:nvPr>
            <p:ph idx="1"/>
          </p:nvPr>
        </p:nvPicPr>
        <p:blipFill>
          <a:blip r:embed="rId2">
            <a:extLst>
              <a:ext uri="{28A0092B-C50C-407E-A947-70E740481C1C}">
                <a14:useLocalDpi xmlns:a14="http://schemas.microsoft.com/office/drawing/2010/main" val="0"/>
              </a:ext>
            </a:extLst>
          </a:blip>
          <a:srcRect t="8231" b="8231"/>
          <a:stretch>
            <a:fillRect/>
          </a:stretch>
        </p:blipFill>
        <p:spPr/>
      </p:pic>
    </p:spTree>
    <p:extLst>
      <p:ext uri="{BB962C8B-B14F-4D97-AF65-F5344CB8AC3E}">
        <p14:creationId xmlns:p14="http://schemas.microsoft.com/office/powerpoint/2010/main" val="143108481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Cruelty, Blood and Ghosts</a:t>
            </a:r>
            <a:br>
              <a:rPr lang="en-US" dirty="0"/>
            </a:br>
            <a:endParaRPr lang="en-US" dirty="0"/>
          </a:p>
        </p:txBody>
      </p:sp>
      <p:sp>
        <p:nvSpPr>
          <p:cNvPr id="3" name="Content Placeholder 2"/>
          <p:cNvSpPr>
            <a:spLocks noGrp="1"/>
          </p:cNvSpPr>
          <p:nvPr>
            <p:ph idx="1"/>
          </p:nvPr>
        </p:nvSpPr>
        <p:spPr/>
        <p:txBody>
          <a:bodyPr/>
          <a:lstStyle/>
          <a:p>
            <a:r>
              <a:rPr lang="en-US" dirty="0" smtClean="0"/>
              <a:t>In </a:t>
            </a:r>
            <a:r>
              <a:rPr lang="en-US" i="1" dirty="0" smtClean="0"/>
              <a:t>Archipelago of Insomnia </a:t>
            </a:r>
            <a:r>
              <a:rPr lang="en-US" dirty="0" smtClean="0"/>
              <a:t>all are ghosts</a:t>
            </a:r>
          </a:p>
          <a:p>
            <a:r>
              <a:rPr lang="en-US" dirty="0" smtClean="0"/>
              <a:t>In </a:t>
            </a:r>
            <a:r>
              <a:rPr lang="en-US" i="1" dirty="0" smtClean="0"/>
              <a:t>The Land at the End of the World</a:t>
            </a:r>
            <a:r>
              <a:rPr lang="en-US" dirty="0" smtClean="0"/>
              <a:t> the narrator is also as if dead</a:t>
            </a:r>
          </a:p>
          <a:p>
            <a:r>
              <a:rPr lang="en-US" dirty="0" smtClean="0"/>
              <a:t>History, Memory and Politics</a:t>
            </a:r>
            <a:endParaRPr lang="en-US" dirty="0"/>
          </a:p>
        </p:txBody>
      </p:sp>
    </p:spTree>
    <p:extLst>
      <p:ext uri="{BB962C8B-B14F-4D97-AF65-F5344CB8AC3E}">
        <p14:creationId xmlns:p14="http://schemas.microsoft.com/office/powerpoint/2010/main" val="22991471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err="1" smtClean="0"/>
              <a:t>Romanus</a:t>
            </a:r>
            <a:r>
              <a:rPr lang="en-US" i="1" dirty="0" smtClean="0"/>
              <a:t> </a:t>
            </a:r>
            <a:r>
              <a:rPr lang="en-US" i="1" dirty="0" err="1" smtClean="0"/>
              <a:t>Pontifex</a:t>
            </a:r>
            <a:r>
              <a:rPr lang="en-US" dirty="0" smtClean="0"/>
              <a:t> Pope Nicholas V 1454</a:t>
            </a:r>
            <a:endParaRPr lang="en-US" i="1" dirty="0"/>
          </a:p>
        </p:txBody>
      </p:sp>
      <p:pic>
        <p:nvPicPr>
          <p:cNvPr id="4" name="Content Placeholder 3" descr="Romanus Pontifex.jpeg"/>
          <p:cNvPicPr>
            <a:picLocks noGrp="1" noChangeAspect="1"/>
          </p:cNvPicPr>
          <p:nvPr>
            <p:ph idx="1"/>
          </p:nvPr>
        </p:nvPicPr>
        <p:blipFill>
          <a:blip r:embed="rId2">
            <a:extLst>
              <a:ext uri="{28A0092B-C50C-407E-A947-70E740481C1C}">
                <a14:useLocalDpi xmlns:a14="http://schemas.microsoft.com/office/drawing/2010/main" val="0"/>
              </a:ext>
            </a:extLst>
          </a:blip>
          <a:srcRect l="-16972" r="-16972"/>
          <a:stretch>
            <a:fillRect/>
          </a:stretch>
        </p:blipFill>
        <p:spPr/>
      </p:pic>
    </p:spTree>
    <p:extLst>
      <p:ext uri="{BB962C8B-B14F-4D97-AF65-F5344CB8AC3E}">
        <p14:creationId xmlns:p14="http://schemas.microsoft.com/office/powerpoint/2010/main" val="20787272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Pink Map</a:t>
            </a:r>
            <a:endParaRPr lang="en-US" dirty="0"/>
          </a:p>
        </p:txBody>
      </p:sp>
      <p:pic>
        <p:nvPicPr>
          <p:cNvPr id="4" name="Content Placeholder 3" descr="Unknown-1.jpeg"/>
          <p:cNvPicPr>
            <a:picLocks noGrp="1" noChangeAspect="1"/>
          </p:cNvPicPr>
          <p:nvPr>
            <p:ph idx="1"/>
          </p:nvPr>
        </p:nvPicPr>
        <p:blipFill>
          <a:blip r:embed="rId2">
            <a:extLst>
              <a:ext uri="{28A0092B-C50C-407E-A947-70E740481C1C}">
                <a14:useLocalDpi xmlns:a14="http://schemas.microsoft.com/office/drawing/2010/main" val="0"/>
              </a:ext>
            </a:extLst>
          </a:blip>
          <a:srcRect l="-67088" r="-67088"/>
          <a:stretch>
            <a:fillRect/>
          </a:stretch>
        </p:blipFill>
        <p:spPr/>
      </p:pic>
    </p:spTree>
    <p:extLst>
      <p:ext uri="{BB962C8B-B14F-4D97-AF65-F5344CB8AC3E}">
        <p14:creationId xmlns:p14="http://schemas.microsoft.com/office/powerpoint/2010/main" val="146402755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x_hisPort10.jpg"/>
          <p:cNvPicPr>
            <a:picLocks noGrp="1" noChangeAspect="1"/>
          </p:cNvPicPr>
          <p:nvPr>
            <p:ph idx="1"/>
          </p:nvPr>
        </p:nvPicPr>
        <p:blipFill>
          <a:blip r:embed="rId2">
            <a:extLst>
              <a:ext uri="{28A0092B-C50C-407E-A947-70E740481C1C}">
                <a14:useLocalDpi xmlns:a14="http://schemas.microsoft.com/office/drawing/2010/main" val="0"/>
              </a:ext>
            </a:extLst>
          </a:blip>
          <a:srcRect l="-12050" r="-12050"/>
          <a:stretch>
            <a:fillRect/>
          </a:stretch>
        </p:blipFill>
        <p:spPr/>
      </p:pic>
    </p:spTree>
    <p:extLst>
      <p:ext uri="{BB962C8B-B14F-4D97-AF65-F5344CB8AC3E}">
        <p14:creationId xmlns:p14="http://schemas.microsoft.com/office/powerpoint/2010/main" val="209612164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500_9789724619996_fotobiografia_salazar.jpg"/>
          <p:cNvPicPr>
            <a:picLocks noGrp="1" noChangeAspect="1"/>
          </p:cNvPicPr>
          <p:nvPr>
            <p:ph idx="1"/>
          </p:nvPr>
        </p:nvPicPr>
        <p:blipFill>
          <a:blip r:embed="rId2">
            <a:extLst>
              <a:ext uri="{28A0092B-C50C-407E-A947-70E740481C1C}">
                <a14:useLocalDpi xmlns:a14="http://schemas.microsoft.com/office/drawing/2010/main" val="0"/>
              </a:ext>
            </a:extLst>
          </a:blip>
          <a:srcRect l="-51468" r="-51468"/>
          <a:stretch>
            <a:fillRect/>
          </a:stretch>
        </p:blipFill>
        <p:spPr/>
      </p:pic>
    </p:spTree>
    <p:extLst>
      <p:ext uri="{BB962C8B-B14F-4D97-AF65-F5344CB8AC3E}">
        <p14:creationId xmlns:p14="http://schemas.microsoft.com/office/powerpoint/2010/main" val="22520693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alazar salvador da patria.jpg"/>
          <p:cNvPicPr>
            <a:picLocks noGrp="1" noChangeAspect="1"/>
          </p:cNvPicPr>
          <p:nvPr>
            <p:ph idx="1"/>
          </p:nvPr>
        </p:nvPicPr>
        <p:blipFill>
          <a:blip r:embed="rId2">
            <a:extLst>
              <a:ext uri="{28A0092B-C50C-407E-A947-70E740481C1C}">
                <a14:useLocalDpi xmlns:a14="http://schemas.microsoft.com/office/drawing/2010/main" val="0"/>
              </a:ext>
            </a:extLst>
          </a:blip>
          <a:srcRect l="-101526" r="-101526"/>
          <a:stretch>
            <a:fillRect/>
          </a:stretch>
        </p:blipFill>
        <p:spPr/>
      </p:pic>
    </p:spTree>
    <p:extLst>
      <p:ext uri="{BB962C8B-B14F-4D97-AF65-F5344CB8AC3E}">
        <p14:creationId xmlns:p14="http://schemas.microsoft.com/office/powerpoint/2010/main" val="29116194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11-ENRIC VIVES RUBIO 23-10-2006-evr_lobo_01_061023.jpg"/>
          <p:cNvPicPr>
            <a:picLocks noGrp="1" noChangeAspect="1"/>
          </p:cNvPicPr>
          <p:nvPr>
            <p:ph idx="1"/>
          </p:nvPr>
        </p:nvPicPr>
        <p:blipFill>
          <a:blip r:embed="rId2">
            <a:extLst>
              <a:ext uri="{28A0092B-C50C-407E-A947-70E740481C1C}">
                <a14:useLocalDpi xmlns:a14="http://schemas.microsoft.com/office/drawing/2010/main" val="0"/>
              </a:ext>
            </a:extLst>
          </a:blip>
          <a:srcRect t="8546" b="8546"/>
          <a:stretch>
            <a:fillRect/>
          </a:stretch>
        </p:blipFill>
        <p:spPr/>
      </p:pic>
    </p:spTree>
    <p:extLst>
      <p:ext uri="{BB962C8B-B14F-4D97-AF65-F5344CB8AC3E}">
        <p14:creationId xmlns:p14="http://schemas.microsoft.com/office/powerpoint/2010/main" val="2749473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estado%20novo.jpg"/>
          <p:cNvPicPr>
            <a:picLocks noGrp="1" noChangeAspect="1"/>
          </p:cNvPicPr>
          <p:nvPr>
            <p:ph idx="1"/>
          </p:nvPr>
        </p:nvPicPr>
        <p:blipFill>
          <a:blip r:embed="rId2">
            <a:extLst>
              <a:ext uri="{28A0092B-C50C-407E-A947-70E740481C1C}">
                <a14:useLocalDpi xmlns:a14="http://schemas.microsoft.com/office/drawing/2010/main" val="0"/>
              </a:ext>
            </a:extLst>
          </a:blip>
          <a:srcRect l="-78828" r="-78828"/>
          <a:stretch>
            <a:fillRect/>
          </a:stretch>
        </p:blipFill>
        <p:spPr/>
      </p:pic>
    </p:spTree>
    <p:extLst>
      <p:ext uri="{BB962C8B-B14F-4D97-AF65-F5344CB8AC3E}">
        <p14:creationId xmlns:p14="http://schemas.microsoft.com/office/powerpoint/2010/main" val="48736741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ocidade-portuguesa1.jpg"/>
          <p:cNvPicPr>
            <a:picLocks noGrp="1" noChangeAspect="1"/>
          </p:cNvPicPr>
          <p:nvPr>
            <p:ph idx="1"/>
          </p:nvPr>
        </p:nvPicPr>
        <p:blipFill>
          <a:blip r:embed="rId2">
            <a:extLst>
              <a:ext uri="{28A0092B-C50C-407E-A947-70E740481C1C}">
                <a14:useLocalDpi xmlns:a14="http://schemas.microsoft.com/office/drawing/2010/main" val="0"/>
              </a:ext>
            </a:extLst>
          </a:blip>
          <a:srcRect l="-10610" r="-10610"/>
          <a:stretch>
            <a:fillRect/>
          </a:stretch>
        </p:blipFill>
        <p:spPr/>
      </p:pic>
    </p:spTree>
    <p:extLst>
      <p:ext uri="{BB962C8B-B14F-4D97-AF65-F5344CB8AC3E}">
        <p14:creationId xmlns:p14="http://schemas.microsoft.com/office/powerpoint/2010/main" val="197764857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G1.jpg"/>
          <p:cNvPicPr>
            <a:picLocks noGrp="1" noChangeAspect="1"/>
          </p:cNvPicPr>
          <p:nvPr>
            <p:ph idx="1"/>
          </p:nvPr>
        </p:nvPicPr>
        <p:blipFill>
          <a:blip r:embed="rId2">
            <a:extLst>
              <a:ext uri="{28A0092B-C50C-407E-A947-70E740481C1C}">
                <a14:useLocalDpi xmlns:a14="http://schemas.microsoft.com/office/drawing/2010/main" val="0"/>
              </a:ext>
            </a:extLst>
          </a:blip>
          <a:srcRect l="-12313" r="-12313"/>
          <a:stretch>
            <a:fillRect/>
          </a:stretch>
        </p:blipFill>
        <p:spPr/>
      </p:pic>
    </p:spTree>
    <p:extLst>
      <p:ext uri="{BB962C8B-B14F-4D97-AF65-F5344CB8AC3E}">
        <p14:creationId xmlns:p14="http://schemas.microsoft.com/office/powerpoint/2010/main" val="53483359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AG5.jpg"/>
          <p:cNvPicPr>
            <a:picLocks noGrp="1" noChangeAspect="1"/>
          </p:cNvPicPr>
          <p:nvPr>
            <p:ph idx="1"/>
          </p:nvPr>
        </p:nvPicPr>
        <p:blipFill>
          <a:blip r:embed="rId2">
            <a:extLst>
              <a:ext uri="{28A0092B-C50C-407E-A947-70E740481C1C}">
                <a14:useLocalDpi xmlns:a14="http://schemas.microsoft.com/office/drawing/2010/main" val="0"/>
              </a:ext>
            </a:extLst>
          </a:blip>
          <a:srcRect l="-78601" r="-78601"/>
          <a:stretch>
            <a:fillRect/>
          </a:stretch>
        </p:blipFill>
        <p:spPr/>
      </p:pic>
    </p:spTree>
    <p:extLst>
      <p:ext uri="{BB962C8B-B14F-4D97-AF65-F5344CB8AC3E}">
        <p14:creationId xmlns:p14="http://schemas.microsoft.com/office/powerpoint/2010/main" val="6684782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G11.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58788" r="-158788"/>
          <a:stretch/>
        </p:blipFill>
        <p:spPr>
          <a:xfrm rot="5400000">
            <a:off x="457200" y="1600200"/>
            <a:ext cx="8229600" cy="4525963"/>
          </a:xfrm>
        </p:spPr>
      </p:pic>
    </p:spTree>
    <p:extLst>
      <p:ext uri="{BB962C8B-B14F-4D97-AF65-F5344CB8AC3E}">
        <p14:creationId xmlns:p14="http://schemas.microsoft.com/office/powerpoint/2010/main" val="120451222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C2.jpg"/>
          <p:cNvPicPr>
            <a:picLocks noGrp="1" noChangeAspect="1"/>
          </p:cNvPicPr>
          <p:nvPr>
            <p:ph idx="1"/>
          </p:nvPr>
        </p:nvPicPr>
        <p:blipFill>
          <a:blip r:embed="rId2">
            <a:extLst>
              <a:ext uri="{28A0092B-C50C-407E-A947-70E740481C1C}">
                <a14:useLocalDpi xmlns:a14="http://schemas.microsoft.com/office/drawing/2010/main" val="0"/>
              </a:ext>
            </a:extLst>
          </a:blip>
          <a:srcRect l="-14550" r="-14550"/>
          <a:stretch>
            <a:fillRect/>
          </a:stretch>
        </p:blipFill>
        <p:spPr/>
      </p:pic>
    </p:spTree>
    <p:extLst>
      <p:ext uri="{BB962C8B-B14F-4D97-AF65-F5344CB8AC3E}">
        <p14:creationId xmlns:p14="http://schemas.microsoft.com/office/powerpoint/2010/main" val="272773290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G12.jpg"/>
          <p:cNvPicPr>
            <a:picLocks noGrp="1" noChangeAspect="1"/>
          </p:cNvPicPr>
          <p:nvPr>
            <p:ph idx="1"/>
          </p:nvPr>
        </p:nvPicPr>
        <p:blipFill>
          <a:blip r:embed="rId2">
            <a:extLst>
              <a:ext uri="{28A0092B-C50C-407E-A947-70E740481C1C}">
                <a14:useLocalDpi xmlns:a14="http://schemas.microsoft.com/office/drawing/2010/main" val="0"/>
              </a:ext>
            </a:extLst>
          </a:blip>
          <a:srcRect l="-78601" r="-78601"/>
          <a:stretch>
            <a:fillRect/>
          </a:stretch>
        </p:blipFill>
        <p:spPr/>
      </p:pic>
    </p:spTree>
    <p:extLst>
      <p:ext uri="{BB962C8B-B14F-4D97-AF65-F5344CB8AC3E}">
        <p14:creationId xmlns:p14="http://schemas.microsoft.com/office/powerpoint/2010/main" val="23831401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pm1030.jpg"/>
          <p:cNvPicPr>
            <a:picLocks noGrp="1" noChangeAspect="1"/>
          </p:cNvPicPr>
          <p:nvPr>
            <p:ph idx="1"/>
          </p:nvPr>
        </p:nvPicPr>
        <p:blipFill>
          <a:blip r:embed="rId2">
            <a:extLst>
              <a:ext uri="{28A0092B-C50C-407E-A947-70E740481C1C}">
                <a14:useLocalDpi xmlns:a14="http://schemas.microsoft.com/office/drawing/2010/main" val="0"/>
              </a:ext>
            </a:extLst>
          </a:blip>
          <a:srcRect l="-20369" r="-20369"/>
          <a:stretch>
            <a:fillRect/>
          </a:stretch>
        </p:blipFill>
        <p:spPr/>
      </p:pic>
    </p:spTree>
    <p:extLst>
      <p:ext uri="{BB962C8B-B14F-4D97-AF65-F5344CB8AC3E}">
        <p14:creationId xmlns:p14="http://schemas.microsoft.com/office/powerpoint/2010/main" val="302165593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7-DANIEL ROCHA-dro_lobo_antunes.jpg"/>
          <p:cNvPicPr>
            <a:picLocks noGrp="1" noChangeAspect="1"/>
          </p:cNvPicPr>
          <p:nvPr>
            <p:ph idx="1"/>
          </p:nvPr>
        </p:nvPicPr>
        <p:blipFill>
          <a:blip r:embed="rId2">
            <a:extLst>
              <a:ext uri="{28A0092B-C50C-407E-A947-70E740481C1C}">
                <a14:useLocalDpi xmlns:a14="http://schemas.microsoft.com/office/drawing/2010/main" val="0"/>
              </a:ext>
            </a:extLst>
          </a:blip>
          <a:srcRect l="-86829" r="-86829"/>
          <a:stretch>
            <a:fillRect/>
          </a:stretch>
        </p:blipFill>
        <p:spPr/>
      </p:pic>
    </p:spTree>
    <p:extLst>
      <p:ext uri="{BB962C8B-B14F-4D97-AF65-F5344CB8AC3E}">
        <p14:creationId xmlns:p14="http://schemas.microsoft.com/office/powerpoint/2010/main" val="32316563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Lobo Antunes excerpt 1.tiff"/>
          <p:cNvPicPr>
            <a:picLocks noGrp="1" noChangeAspect="1"/>
          </p:cNvPicPr>
          <p:nvPr>
            <p:ph idx="1"/>
          </p:nvPr>
        </p:nvPicPr>
        <p:blipFill>
          <a:blip r:embed="rId2">
            <a:extLst>
              <a:ext uri="{28A0092B-C50C-407E-A947-70E740481C1C}">
                <a14:useLocalDpi xmlns:a14="http://schemas.microsoft.com/office/drawing/2010/main" val="0"/>
              </a:ext>
            </a:extLst>
          </a:blip>
          <a:srcRect l="-35582" r="-35582"/>
          <a:stretch>
            <a:fillRect/>
          </a:stretch>
        </p:blipFill>
        <p:spPr>
          <a:xfrm>
            <a:off x="247650" y="395112"/>
            <a:ext cx="8229600" cy="5731052"/>
          </a:xfrm>
        </p:spPr>
      </p:pic>
    </p:spTree>
    <p:extLst>
      <p:ext uri="{BB962C8B-B14F-4D97-AF65-F5344CB8AC3E}">
        <p14:creationId xmlns:p14="http://schemas.microsoft.com/office/powerpoint/2010/main" val="696346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638"/>
            <a:ext cx="8229600" cy="5851525"/>
          </a:xfrm>
        </p:spPr>
        <p:txBody>
          <a:bodyPr>
            <a:noAutofit/>
          </a:bodyPr>
          <a:lstStyle/>
          <a:p>
            <a:r>
              <a:rPr lang="en-US" sz="1200" i="1" dirty="0" err="1"/>
              <a:t>Memória</a:t>
            </a:r>
            <a:r>
              <a:rPr lang="en-US" sz="1200" i="1" dirty="0"/>
              <a:t> de </a:t>
            </a:r>
            <a:r>
              <a:rPr lang="en-US" sz="1200" i="1" dirty="0" err="1"/>
              <a:t>Elefante</a:t>
            </a:r>
            <a:r>
              <a:rPr lang="en-US" sz="1200" dirty="0"/>
              <a:t> (1979) Elephant's Memory</a:t>
            </a:r>
          </a:p>
          <a:p>
            <a:r>
              <a:rPr lang="en-US" sz="1200" i="1" dirty="0" err="1"/>
              <a:t>Os</a:t>
            </a:r>
            <a:r>
              <a:rPr lang="en-US" sz="1200" i="1" dirty="0"/>
              <a:t> </a:t>
            </a:r>
            <a:r>
              <a:rPr lang="en-US" sz="1200" i="1" dirty="0" err="1"/>
              <a:t>Cus</a:t>
            </a:r>
            <a:r>
              <a:rPr lang="en-US" sz="1200" i="1" dirty="0"/>
              <a:t> de Judas</a:t>
            </a:r>
            <a:r>
              <a:rPr lang="en-US" sz="1200" dirty="0"/>
              <a:t> (1979) </a:t>
            </a:r>
            <a:r>
              <a:rPr lang="en-US" sz="1200" dirty="0">
                <a:hlinkClick r:id="rId2"/>
              </a:rPr>
              <a:t>The Land at the End of the World (available in English)</a:t>
            </a:r>
          </a:p>
          <a:p>
            <a:r>
              <a:rPr lang="en-US" sz="1200" i="1" dirty="0" err="1"/>
              <a:t>Conhecimento</a:t>
            </a:r>
            <a:r>
              <a:rPr lang="en-US" sz="1200" i="1" dirty="0"/>
              <a:t> do Inferno</a:t>
            </a:r>
            <a:r>
              <a:rPr lang="en-US" sz="1200" dirty="0"/>
              <a:t> (1980) Knowledge of Hell (available in English)</a:t>
            </a:r>
          </a:p>
          <a:p>
            <a:r>
              <a:rPr lang="en-US" sz="1200" i="1" dirty="0" err="1"/>
              <a:t>Explicação</a:t>
            </a:r>
            <a:r>
              <a:rPr lang="en-US" sz="1200" i="1" dirty="0"/>
              <a:t> dos </a:t>
            </a:r>
            <a:r>
              <a:rPr lang="en-US" sz="1200" i="1" dirty="0" err="1"/>
              <a:t>Pássaros</a:t>
            </a:r>
            <a:r>
              <a:rPr lang="en-US" sz="1200" dirty="0"/>
              <a:t> (1981) An Explanation of the Birds (available in English)</a:t>
            </a:r>
          </a:p>
          <a:p>
            <a:r>
              <a:rPr lang="en-US" sz="1200" i="1" dirty="0">
                <a:hlinkClick r:id="rId3"/>
              </a:rPr>
              <a:t>Fado Alexandrino</a:t>
            </a:r>
            <a:r>
              <a:rPr lang="en-US" sz="1200" dirty="0">
                <a:hlinkClick r:id="rId3"/>
              </a:rPr>
              <a:t> (1983) Fado Alexandrino (available in English)</a:t>
            </a:r>
          </a:p>
          <a:p>
            <a:r>
              <a:rPr lang="en-US" sz="1200" i="1" dirty="0"/>
              <a:t>Auto dos </a:t>
            </a:r>
            <a:r>
              <a:rPr lang="en-US" sz="1200" i="1" dirty="0" err="1"/>
              <a:t>Danados</a:t>
            </a:r>
            <a:r>
              <a:rPr lang="en-US" sz="1200" dirty="0"/>
              <a:t> (1985) Act of the Damned (available in English)</a:t>
            </a:r>
          </a:p>
          <a:p>
            <a:r>
              <a:rPr lang="en-US" sz="1200" i="1" dirty="0"/>
              <a:t>As </a:t>
            </a:r>
            <a:r>
              <a:rPr lang="en-US" sz="1200" i="1" dirty="0" err="1"/>
              <a:t>Naus</a:t>
            </a:r>
            <a:r>
              <a:rPr lang="en-US" sz="1200" dirty="0"/>
              <a:t> (1988) </a:t>
            </a:r>
            <a:r>
              <a:rPr lang="en-US" sz="1200" dirty="0">
                <a:hlinkClick r:id="rId4"/>
              </a:rPr>
              <a:t>The Return of the Caravels (available in English)</a:t>
            </a:r>
          </a:p>
          <a:p>
            <a:r>
              <a:rPr lang="en-US" sz="1200" i="1" dirty="0" err="1"/>
              <a:t>Tratado</a:t>
            </a:r>
            <a:r>
              <a:rPr lang="en-US" sz="1200" i="1" dirty="0"/>
              <a:t> das </a:t>
            </a:r>
            <a:r>
              <a:rPr lang="en-US" sz="1200" i="1" dirty="0" err="1"/>
              <a:t>Paixões</a:t>
            </a:r>
            <a:r>
              <a:rPr lang="en-US" sz="1200" i="1" dirty="0"/>
              <a:t> da Alma</a:t>
            </a:r>
            <a:r>
              <a:rPr lang="en-US" sz="1200" dirty="0"/>
              <a:t> (1990) Treatise on the Soul's Passions</a:t>
            </a:r>
          </a:p>
          <a:p>
            <a:r>
              <a:rPr lang="en-US" sz="1200" i="1" dirty="0"/>
              <a:t>A </a:t>
            </a:r>
            <a:r>
              <a:rPr lang="en-US" sz="1200" i="1" dirty="0" err="1"/>
              <a:t>Ordem</a:t>
            </a:r>
            <a:r>
              <a:rPr lang="en-US" sz="1200" i="1" dirty="0"/>
              <a:t> Natural das </a:t>
            </a:r>
            <a:r>
              <a:rPr lang="en-US" sz="1200" i="1" dirty="0" err="1"/>
              <a:t>Coisas</a:t>
            </a:r>
            <a:r>
              <a:rPr lang="en-US" sz="1200" dirty="0"/>
              <a:t> (1992) The Natural Order of Things (available in English)</a:t>
            </a:r>
          </a:p>
          <a:p>
            <a:r>
              <a:rPr lang="en-US" sz="1200" i="1" dirty="0"/>
              <a:t>A </a:t>
            </a:r>
            <a:r>
              <a:rPr lang="en-US" sz="1200" i="1" dirty="0" err="1"/>
              <a:t>Morte</a:t>
            </a:r>
            <a:r>
              <a:rPr lang="en-US" sz="1200" i="1" dirty="0"/>
              <a:t> de Carlos </a:t>
            </a:r>
            <a:r>
              <a:rPr lang="en-US" sz="1200" i="1" dirty="0" err="1"/>
              <a:t>Gardel</a:t>
            </a:r>
            <a:r>
              <a:rPr lang="en-US" sz="1200" dirty="0"/>
              <a:t> (1994) The Death of Carlos </a:t>
            </a:r>
            <a:r>
              <a:rPr lang="en-US" sz="1200" dirty="0" err="1"/>
              <a:t>Gardel</a:t>
            </a:r>
            <a:endParaRPr lang="en-US" sz="1200" dirty="0"/>
          </a:p>
          <a:p>
            <a:r>
              <a:rPr lang="en-US" sz="1200" i="1" dirty="0"/>
              <a:t>A </a:t>
            </a:r>
            <a:r>
              <a:rPr lang="en-US" sz="1200" i="1" dirty="0" err="1"/>
              <a:t>História</a:t>
            </a:r>
            <a:r>
              <a:rPr lang="en-US" sz="1200" i="1" dirty="0"/>
              <a:t> do </a:t>
            </a:r>
            <a:r>
              <a:rPr lang="en-US" sz="1200" i="1" dirty="0" err="1"/>
              <a:t>hidroavião</a:t>
            </a:r>
            <a:r>
              <a:rPr lang="en-US" sz="1200" dirty="0"/>
              <a:t> (1994) illustrated by </a:t>
            </a:r>
            <a:r>
              <a:rPr lang="en-US" sz="1200" dirty="0" err="1"/>
              <a:t>Vitorino</a:t>
            </a:r>
            <a:endParaRPr lang="en-US" sz="1200" dirty="0"/>
          </a:p>
          <a:p>
            <a:r>
              <a:rPr lang="en-US" sz="1200" i="1" dirty="0"/>
              <a:t>O Manual dos </a:t>
            </a:r>
            <a:r>
              <a:rPr lang="en-US" sz="1200" i="1" dirty="0" err="1"/>
              <a:t>Inquisidores</a:t>
            </a:r>
            <a:r>
              <a:rPr lang="en-US" sz="1200" dirty="0"/>
              <a:t> (1996) The Inquisitors' Manual (available in English)</a:t>
            </a:r>
          </a:p>
          <a:p>
            <a:r>
              <a:rPr lang="en-US" sz="1200" i="1" dirty="0"/>
              <a:t>O </a:t>
            </a:r>
            <a:r>
              <a:rPr lang="en-US" sz="1200" i="1" dirty="0" err="1"/>
              <a:t>Esplendor</a:t>
            </a:r>
            <a:r>
              <a:rPr lang="en-US" sz="1200" i="1" dirty="0"/>
              <a:t> de Portugal</a:t>
            </a:r>
            <a:r>
              <a:rPr lang="en-US" sz="1200" dirty="0"/>
              <a:t> (1997) The Splendor of Portugal (available in English)</a:t>
            </a:r>
          </a:p>
          <a:p>
            <a:r>
              <a:rPr lang="en-US" sz="1200" i="1" dirty="0" err="1"/>
              <a:t>Exortação</a:t>
            </a:r>
            <a:r>
              <a:rPr lang="en-US" sz="1200" i="1" dirty="0"/>
              <a:t> </a:t>
            </a:r>
            <a:r>
              <a:rPr lang="en-US" sz="1200" i="1" dirty="0" err="1"/>
              <a:t>aos</a:t>
            </a:r>
            <a:r>
              <a:rPr lang="en-US" sz="1200" i="1" dirty="0"/>
              <a:t> </a:t>
            </a:r>
            <a:r>
              <a:rPr lang="en-US" sz="1200" i="1" dirty="0" err="1"/>
              <a:t>Crocodilos</a:t>
            </a:r>
            <a:r>
              <a:rPr lang="en-US" sz="1200" dirty="0"/>
              <a:t> (1999) Exhortation to the Crocodiles</a:t>
            </a:r>
          </a:p>
          <a:p>
            <a:r>
              <a:rPr lang="en-US" sz="1200" i="1" dirty="0" err="1"/>
              <a:t>Não</a:t>
            </a:r>
            <a:r>
              <a:rPr lang="en-US" sz="1200" i="1" dirty="0"/>
              <a:t> </a:t>
            </a:r>
            <a:r>
              <a:rPr lang="en-US" sz="1200" i="1" dirty="0" err="1"/>
              <a:t>Entres</a:t>
            </a:r>
            <a:r>
              <a:rPr lang="en-US" sz="1200" i="1" dirty="0"/>
              <a:t> </a:t>
            </a:r>
            <a:r>
              <a:rPr lang="en-US" sz="1200" i="1" dirty="0" err="1"/>
              <a:t>Tão</a:t>
            </a:r>
            <a:r>
              <a:rPr lang="en-US" sz="1200" i="1" dirty="0"/>
              <a:t> </a:t>
            </a:r>
            <a:r>
              <a:rPr lang="en-US" sz="1200" i="1" dirty="0" err="1"/>
              <a:t>Depressa</a:t>
            </a:r>
            <a:r>
              <a:rPr lang="en-US" sz="1200" i="1" dirty="0"/>
              <a:t> </a:t>
            </a:r>
            <a:r>
              <a:rPr lang="en-US" sz="1200" i="1" dirty="0" err="1"/>
              <a:t>Nessa</a:t>
            </a:r>
            <a:r>
              <a:rPr lang="en-US" sz="1200" i="1" dirty="0"/>
              <a:t> </a:t>
            </a:r>
            <a:r>
              <a:rPr lang="en-US" sz="1200" i="1" dirty="0" err="1"/>
              <a:t>Noite</a:t>
            </a:r>
            <a:r>
              <a:rPr lang="en-US" sz="1200" i="1" dirty="0"/>
              <a:t> </a:t>
            </a:r>
            <a:r>
              <a:rPr lang="en-US" sz="1200" i="1" dirty="0" err="1"/>
              <a:t>Escura</a:t>
            </a:r>
            <a:r>
              <a:rPr lang="en-US" sz="1200" dirty="0"/>
              <a:t> (2000) Don't Go Through That Dark Night So Fast</a:t>
            </a:r>
          </a:p>
          <a:p>
            <a:r>
              <a:rPr lang="en-US" sz="1200" i="1" dirty="0" err="1"/>
              <a:t>Que</a:t>
            </a:r>
            <a:r>
              <a:rPr lang="en-US" sz="1200" i="1" dirty="0"/>
              <a:t> </a:t>
            </a:r>
            <a:r>
              <a:rPr lang="en-US" sz="1200" i="1" dirty="0" err="1"/>
              <a:t>Farei</a:t>
            </a:r>
            <a:r>
              <a:rPr lang="en-US" sz="1200" i="1" dirty="0"/>
              <a:t> </a:t>
            </a:r>
            <a:r>
              <a:rPr lang="en-US" sz="1200" i="1" dirty="0" err="1"/>
              <a:t>Quando</a:t>
            </a:r>
            <a:r>
              <a:rPr lang="en-US" sz="1200" i="1" dirty="0"/>
              <a:t> </a:t>
            </a:r>
            <a:r>
              <a:rPr lang="en-US" sz="1200" i="1" dirty="0" err="1"/>
              <a:t>Tudo</a:t>
            </a:r>
            <a:r>
              <a:rPr lang="en-US" sz="1200" i="1" dirty="0"/>
              <a:t> </a:t>
            </a:r>
            <a:r>
              <a:rPr lang="en-US" sz="1200" i="1" dirty="0" err="1"/>
              <a:t>Arde</a:t>
            </a:r>
            <a:r>
              <a:rPr lang="en-US" sz="1200" i="1" dirty="0"/>
              <a:t>?</a:t>
            </a:r>
            <a:r>
              <a:rPr lang="en-US" sz="1200" dirty="0"/>
              <a:t> (2001) What Can I Do When Everything's on Fire? (available in English)</a:t>
            </a:r>
          </a:p>
          <a:p>
            <a:r>
              <a:rPr lang="en-US" sz="1200" i="1" dirty="0" err="1"/>
              <a:t>Letrinhas</a:t>
            </a:r>
            <a:r>
              <a:rPr lang="en-US" sz="1200" i="1" dirty="0"/>
              <a:t> das </a:t>
            </a:r>
            <a:r>
              <a:rPr lang="en-US" sz="1200" i="1" dirty="0" err="1"/>
              <a:t>Cantigas</a:t>
            </a:r>
            <a:r>
              <a:rPr lang="en-US" sz="1200" dirty="0"/>
              <a:t> (Limited Edition 2002)</a:t>
            </a:r>
          </a:p>
          <a:p>
            <a:r>
              <a:rPr lang="en-US" sz="1200" i="1" dirty="0"/>
              <a:t>Boa </a:t>
            </a:r>
            <a:r>
              <a:rPr lang="en-US" sz="1200" i="1" dirty="0" err="1"/>
              <a:t>Tarde</a:t>
            </a:r>
            <a:r>
              <a:rPr lang="en-US" sz="1200" i="1" dirty="0"/>
              <a:t> </a:t>
            </a:r>
            <a:r>
              <a:rPr lang="en-US" sz="1200" i="1" dirty="0" err="1"/>
              <a:t>às</a:t>
            </a:r>
            <a:r>
              <a:rPr lang="en-US" sz="1200" i="1" dirty="0"/>
              <a:t> </a:t>
            </a:r>
            <a:r>
              <a:rPr lang="en-US" sz="1200" i="1" dirty="0" err="1"/>
              <a:t>Coisas</a:t>
            </a:r>
            <a:r>
              <a:rPr lang="en-US" sz="1200" i="1" dirty="0"/>
              <a:t> </a:t>
            </a:r>
            <a:r>
              <a:rPr lang="en-US" sz="1200" i="1" dirty="0" err="1"/>
              <a:t>Aqui</a:t>
            </a:r>
            <a:r>
              <a:rPr lang="en-US" sz="1200" i="1" dirty="0"/>
              <a:t> </a:t>
            </a:r>
            <a:r>
              <a:rPr lang="en-US" sz="1200" i="1" dirty="0" err="1"/>
              <a:t>em</a:t>
            </a:r>
            <a:r>
              <a:rPr lang="en-US" sz="1200" i="1" dirty="0"/>
              <a:t> </a:t>
            </a:r>
            <a:r>
              <a:rPr lang="en-US" sz="1200" i="1" dirty="0" err="1"/>
              <a:t>Baixo</a:t>
            </a:r>
            <a:r>
              <a:rPr lang="en-US" sz="1200" dirty="0"/>
              <a:t> (2003) Good Evening to the Things From Here Below</a:t>
            </a:r>
          </a:p>
          <a:p>
            <a:r>
              <a:rPr lang="en-US" sz="1200" i="1" dirty="0" err="1"/>
              <a:t>Eu</a:t>
            </a:r>
            <a:r>
              <a:rPr lang="en-US" sz="1200" i="1" dirty="0"/>
              <a:t> </a:t>
            </a:r>
            <a:r>
              <a:rPr lang="en-US" sz="1200" i="1" dirty="0" err="1"/>
              <a:t>Hei</a:t>
            </a:r>
            <a:r>
              <a:rPr lang="en-US" sz="1200" i="1" dirty="0"/>
              <a:t>-de Amar </a:t>
            </a:r>
            <a:r>
              <a:rPr lang="en-US" sz="1200" i="1" dirty="0" err="1"/>
              <a:t>uma</a:t>
            </a:r>
            <a:r>
              <a:rPr lang="en-US" sz="1200" i="1" dirty="0"/>
              <a:t> </a:t>
            </a:r>
            <a:r>
              <a:rPr lang="en-US" sz="1200" i="1" dirty="0" err="1"/>
              <a:t>Pedra</a:t>
            </a:r>
            <a:r>
              <a:rPr lang="en-US" sz="1200" dirty="0"/>
              <a:t> (2004) I Shall Love a Stone</a:t>
            </a:r>
          </a:p>
          <a:p>
            <a:r>
              <a:rPr lang="en-US" sz="1200" i="1" dirty="0" err="1"/>
              <a:t>D'este</a:t>
            </a:r>
            <a:r>
              <a:rPr lang="en-US" sz="1200" i="1" dirty="0"/>
              <a:t> </a:t>
            </a:r>
            <a:r>
              <a:rPr lang="en-US" sz="1200" i="1" dirty="0" err="1"/>
              <a:t>viver</a:t>
            </a:r>
            <a:r>
              <a:rPr lang="en-US" sz="1200" i="1" dirty="0"/>
              <a:t> </a:t>
            </a:r>
            <a:r>
              <a:rPr lang="en-US" sz="1200" i="1" dirty="0" err="1"/>
              <a:t>aqui</a:t>
            </a:r>
            <a:r>
              <a:rPr lang="en-US" sz="1200" i="1" dirty="0"/>
              <a:t> </a:t>
            </a:r>
            <a:r>
              <a:rPr lang="en-US" sz="1200" i="1" dirty="0" err="1"/>
              <a:t>neste</a:t>
            </a:r>
            <a:r>
              <a:rPr lang="en-US" sz="1200" i="1" dirty="0"/>
              <a:t> </a:t>
            </a:r>
            <a:r>
              <a:rPr lang="en-US" sz="1200" i="1" dirty="0" err="1"/>
              <a:t>papel</a:t>
            </a:r>
            <a:r>
              <a:rPr lang="en-US" sz="1200" i="1" dirty="0"/>
              <a:t> </a:t>
            </a:r>
            <a:r>
              <a:rPr lang="en-US" sz="1200" i="1" dirty="0" err="1"/>
              <a:t>descripto</a:t>
            </a:r>
            <a:r>
              <a:rPr lang="en-US" sz="1200" i="1" dirty="0"/>
              <a:t>: </a:t>
            </a:r>
            <a:r>
              <a:rPr lang="en-US" sz="1200" i="1" dirty="0" err="1"/>
              <a:t>cartas</a:t>
            </a:r>
            <a:r>
              <a:rPr lang="en-US" sz="1200" i="1" dirty="0"/>
              <a:t> da </a:t>
            </a:r>
            <a:r>
              <a:rPr lang="en-US" sz="1200" i="1" dirty="0" err="1"/>
              <a:t>guerra</a:t>
            </a:r>
            <a:r>
              <a:rPr lang="en-US" sz="1200" i="1" dirty="0"/>
              <a:t> ("</a:t>
            </a:r>
            <a:r>
              <a:rPr lang="en-US" sz="1200" i="1" dirty="0" err="1"/>
              <a:t>Cartas</a:t>
            </a:r>
            <a:r>
              <a:rPr lang="en-US" sz="1200" i="1" dirty="0"/>
              <a:t> da Guerra")</a:t>
            </a:r>
            <a:r>
              <a:rPr lang="en-US" sz="1200" dirty="0"/>
              <a:t> (2005)</a:t>
            </a:r>
          </a:p>
          <a:p>
            <a:r>
              <a:rPr lang="en-US" sz="1200" i="1" dirty="0" err="1"/>
              <a:t>Ontem</a:t>
            </a:r>
            <a:r>
              <a:rPr lang="en-US" sz="1200" i="1" dirty="0"/>
              <a:t> </a:t>
            </a:r>
            <a:r>
              <a:rPr lang="en-US" sz="1200" i="1" dirty="0" err="1"/>
              <a:t>Não</a:t>
            </a:r>
            <a:r>
              <a:rPr lang="en-US" sz="1200" i="1" dirty="0"/>
              <a:t> </a:t>
            </a:r>
            <a:r>
              <a:rPr lang="en-US" sz="1200" i="1" dirty="0" err="1"/>
              <a:t>te</a:t>
            </a:r>
            <a:r>
              <a:rPr lang="en-US" sz="1200" i="1" dirty="0"/>
              <a:t> vi </a:t>
            </a:r>
            <a:r>
              <a:rPr lang="en-US" sz="1200" i="1" dirty="0" err="1"/>
              <a:t>em</a:t>
            </a:r>
            <a:r>
              <a:rPr lang="en-US" sz="1200" i="1" dirty="0"/>
              <a:t> </a:t>
            </a:r>
            <a:r>
              <a:rPr lang="en-US" sz="1200" i="1" dirty="0" err="1"/>
              <a:t>Babilónia</a:t>
            </a:r>
            <a:r>
              <a:rPr lang="en-US" sz="1200" dirty="0"/>
              <a:t> (2006) Didn't See You In Babylon Yesterday</a:t>
            </a:r>
          </a:p>
          <a:p>
            <a:r>
              <a:rPr lang="en-US" sz="1200" i="1" dirty="0"/>
              <a:t>O </a:t>
            </a:r>
            <a:r>
              <a:rPr lang="en-US" sz="1200" i="1" dirty="0" err="1"/>
              <a:t>Meu</a:t>
            </a:r>
            <a:r>
              <a:rPr lang="en-US" sz="1200" i="1" dirty="0"/>
              <a:t> Nome </a:t>
            </a:r>
            <a:r>
              <a:rPr lang="en-US" sz="1200" i="1" dirty="0" err="1"/>
              <a:t>é</a:t>
            </a:r>
            <a:r>
              <a:rPr lang="en-US" sz="1200" i="1" dirty="0"/>
              <a:t> </a:t>
            </a:r>
            <a:r>
              <a:rPr lang="en-US" sz="1200" i="1" dirty="0" err="1"/>
              <a:t>Legião</a:t>
            </a:r>
            <a:r>
              <a:rPr lang="en-US" sz="1200" dirty="0"/>
              <a:t> (2007) My Name Is Legion</a:t>
            </a:r>
          </a:p>
          <a:p>
            <a:r>
              <a:rPr lang="en-US" sz="1200" i="1" dirty="0"/>
              <a:t>O </a:t>
            </a:r>
            <a:r>
              <a:rPr lang="en-US" sz="1200" i="1" dirty="0" err="1"/>
              <a:t>Arquipélago</a:t>
            </a:r>
            <a:r>
              <a:rPr lang="en-US" sz="1200" i="1" dirty="0"/>
              <a:t> da </a:t>
            </a:r>
            <a:r>
              <a:rPr lang="en-US" sz="1200" i="1" dirty="0" err="1"/>
              <a:t>Insónia</a:t>
            </a:r>
            <a:r>
              <a:rPr lang="en-US" sz="1200" dirty="0"/>
              <a:t> (2008) Archipelago of Insomnia</a:t>
            </a:r>
          </a:p>
          <a:p>
            <a:r>
              <a:rPr lang="en-US" sz="1200" i="1" dirty="0" err="1"/>
              <a:t>Que</a:t>
            </a:r>
            <a:r>
              <a:rPr lang="en-US" sz="1200" i="1" dirty="0"/>
              <a:t> </a:t>
            </a:r>
            <a:r>
              <a:rPr lang="en-US" sz="1200" i="1" dirty="0" err="1"/>
              <a:t>Cavalos</a:t>
            </a:r>
            <a:r>
              <a:rPr lang="en-US" sz="1200" i="1" dirty="0"/>
              <a:t> São </a:t>
            </a:r>
            <a:r>
              <a:rPr lang="en-US" sz="1200" i="1" dirty="0" err="1"/>
              <a:t>Aqueles</a:t>
            </a:r>
            <a:r>
              <a:rPr lang="en-US" sz="1200" i="1" dirty="0"/>
              <a:t> </a:t>
            </a:r>
            <a:r>
              <a:rPr lang="en-US" sz="1200" i="1" dirty="0" err="1"/>
              <a:t>Que</a:t>
            </a:r>
            <a:r>
              <a:rPr lang="en-US" sz="1200" i="1" dirty="0"/>
              <a:t> </a:t>
            </a:r>
            <a:r>
              <a:rPr lang="en-US" sz="1200" i="1" dirty="0" err="1"/>
              <a:t>Fazem</a:t>
            </a:r>
            <a:r>
              <a:rPr lang="en-US" sz="1200" i="1" dirty="0"/>
              <a:t> </a:t>
            </a:r>
            <a:r>
              <a:rPr lang="en-US" sz="1200" i="1" dirty="0" err="1"/>
              <a:t>Sombra</a:t>
            </a:r>
            <a:r>
              <a:rPr lang="en-US" sz="1200" i="1" dirty="0"/>
              <a:t> no Mar?</a:t>
            </a:r>
            <a:r>
              <a:rPr lang="en-US" sz="1200" dirty="0"/>
              <a:t> (2009) What Horses Are Those That Make Shade On The Sea?</a:t>
            </a:r>
          </a:p>
          <a:p>
            <a:r>
              <a:rPr lang="en-US" sz="1200" i="1" dirty="0" err="1"/>
              <a:t>Sôbolos</a:t>
            </a:r>
            <a:r>
              <a:rPr lang="en-US" sz="1200" i="1" dirty="0"/>
              <a:t> Rios </a:t>
            </a:r>
            <a:r>
              <a:rPr lang="en-US" sz="1200" i="1" dirty="0" err="1"/>
              <a:t>Que</a:t>
            </a:r>
            <a:r>
              <a:rPr lang="en-US" sz="1200" i="1" dirty="0"/>
              <a:t> </a:t>
            </a:r>
            <a:r>
              <a:rPr lang="en-US" sz="1200" i="1" dirty="0" err="1"/>
              <a:t>Vão</a:t>
            </a:r>
            <a:r>
              <a:rPr lang="en-US" sz="1200" dirty="0"/>
              <a:t> (2010)</a:t>
            </a:r>
          </a:p>
          <a:p>
            <a:r>
              <a:rPr lang="en-US" sz="1200" i="1" dirty="0" err="1"/>
              <a:t>Comissão</a:t>
            </a:r>
            <a:r>
              <a:rPr lang="en-US" sz="1200" i="1" dirty="0"/>
              <a:t> das </a:t>
            </a:r>
            <a:r>
              <a:rPr lang="en-US" sz="1200" i="1" dirty="0" err="1"/>
              <a:t>Lágrimas</a:t>
            </a:r>
            <a:r>
              <a:rPr lang="en-US" sz="1200" dirty="0"/>
              <a:t> (2011)</a:t>
            </a:r>
          </a:p>
          <a:p>
            <a:r>
              <a:rPr lang="en-US" sz="1200" dirty="0" err="1"/>
              <a:t>Não</a:t>
            </a:r>
            <a:r>
              <a:rPr lang="en-US" sz="1200" dirty="0"/>
              <a:t> </a:t>
            </a:r>
            <a:r>
              <a:rPr lang="en-US" sz="1200" dirty="0" err="1"/>
              <a:t>é</a:t>
            </a:r>
            <a:r>
              <a:rPr lang="en-US" sz="1200" dirty="0"/>
              <a:t> </a:t>
            </a:r>
            <a:r>
              <a:rPr lang="en-US" sz="1200" dirty="0" err="1"/>
              <a:t>Meia-Noite</a:t>
            </a:r>
            <a:r>
              <a:rPr lang="en-US" sz="1200" dirty="0"/>
              <a:t> </a:t>
            </a:r>
            <a:r>
              <a:rPr lang="en-US" sz="1200" dirty="0" err="1"/>
              <a:t>quem</a:t>
            </a:r>
            <a:r>
              <a:rPr lang="en-US" sz="1200" dirty="0"/>
              <a:t> </a:t>
            </a:r>
            <a:r>
              <a:rPr lang="en-US" sz="1200" dirty="0" err="1"/>
              <a:t>quer</a:t>
            </a:r>
            <a:r>
              <a:rPr lang="en-US" sz="1200" dirty="0"/>
              <a:t> (2012</a:t>
            </a:r>
            <a:r>
              <a:rPr lang="en-US" sz="1200" dirty="0" smtClean="0"/>
              <a:t>)</a:t>
            </a:r>
          </a:p>
          <a:p>
            <a:endParaRPr lang="en-US" sz="1200" dirty="0"/>
          </a:p>
          <a:p>
            <a:r>
              <a:rPr lang="en-US" sz="1200" dirty="0" smtClean="0"/>
              <a:t>(source: </a:t>
            </a:r>
            <a:r>
              <a:rPr lang="en-US" sz="1200" dirty="0" err="1" smtClean="0"/>
              <a:t>wikipedia</a:t>
            </a:r>
            <a:r>
              <a:rPr lang="en-US" sz="1200" dirty="0" smtClean="0"/>
              <a:t> 2014)</a:t>
            </a:r>
            <a:endParaRPr lang="en-US" sz="1200" dirty="0"/>
          </a:p>
        </p:txBody>
      </p:sp>
    </p:spTree>
    <p:extLst>
      <p:ext uri="{BB962C8B-B14F-4D97-AF65-F5344CB8AC3E}">
        <p14:creationId xmlns:p14="http://schemas.microsoft.com/office/powerpoint/2010/main" val="280775408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obo Antunes excerpt2.tiff"/>
          <p:cNvPicPr>
            <a:picLocks noGrp="1" noChangeAspect="1"/>
          </p:cNvPicPr>
          <p:nvPr>
            <p:ph idx="1"/>
          </p:nvPr>
        </p:nvPicPr>
        <p:blipFill>
          <a:blip r:embed="rId2">
            <a:extLst>
              <a:ext uri="{28A0092B-C50C-407E-A947-70E740481C1C}">
                <a14:useLocalDpi xmlns:a14="http://schemas.microsoft.com/office/drawing/2010/main" val="0"/>
              </a:ext>
            </a:extLst>
          </a:blip>
          <a:srcRect t="-9016" b="-9016"/>
          <a:stretch>
            <a:fillRect/>
          </a:stretch>
        </p:blipFill>
        <p:spPr>
          <a:xfrm>
            <a:off x="457200" y="274638"/>
            <a:ext cx="8229600" cy="5851525"/>
          </a:xfrm>
        </p:spPr>
      </p:pic>
    </p:spTree>
    <p:extLst>
      <p:ext uri="{BB962C8B-B14F-4D97-AF65-F5344CB8AC3E}">
        <p14:creationId xmlns:p14="http://schemas.microsoft.com/office/powerpoint/2010/main" val="1602559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3-NUNO FERREIRA SANTOS-26-10-2006nfs_al_antunes1.jpg"/>
          <p:cNvPicPr>
            <a:picLocks noGrp="1" noChangeAspect="1"/>
          </p:cNvPicPr>
          <p:nvPr>
            <p:ph idx="1"/>
          </p:nvPr>
        </p:nvPicPr>
        <p:blipFill>
          <a:blip r:embed="rId2">
            <a:extLst>
              <a:ext uri="{28A0092B-C50C-407E-A947-70E740481C1C}">
                <a14:useLocalDpi xmlns:a14="http://schemas.microsoft.com/office/drawing/2010/main" val="0"/>
              </a:ext>
            </a:extLst>
          </a:blip>
          <a:srcRect l="-99861" r="-99861"/>
          <a:stretch>
            <a:fillRect/>
          </a:stretch>
        </p:blipFill>
        <p:spPr/>
      </p:pic>
    </p:spTree>
    <p:extLst>
      <p:ext uri="{BB962C8B-B14F-4D97-AF65-F5344CB8AC3E}">
        <p14:creationId xmlns:p14="http://schemas.microsoft.com/office/powerpoint/2010/main" val="2748033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Lobo </a:t>
            </a:r>
            <a:r>
              <a:rPr lang="en-US" dirty="0" err="1" smtClean="0"/>
              <a:t>Antunes</a:t>
            </a:r>
            <a:r>
              <a:rPr lang="en-US" dirty="0" smtClean="0"/>
              <a:t> and Writing</a:t>
            </a:r>
            <a:endParaRPr lang="en-US" dirty="0"/>
          </a:p>
        </p:txBody>
      </p:sp>
      <p:sp>
        <p:nvSpPr>
          <p:cNvPr id="3" name="Content Placeholder 2"/>
          <p:cNvSpPr>
            <a:spLocks noGrp="1"/>
          </p:cNvSpPr>
          <p:nvPr>
            <p:ph idx="1"/>
          </p:nvPr>
        </p:nvSpPr>
        <p:spPr/>
        <p:txBody>
          <a:bodyPr/>
          <a:lstStyle/>
          <a:p>
            <a:r>
              <a:rPr lang="en-US" dirty="0" smtClean="0"/>
              <a:t>Writing against the family’s wishes</a:t>
            </a:r>
          </a:p>
          <a:p>
            <a:r>
              <a:rPr lang="en-US" dirty="0" smtClean="0"/>
              <a:t>Writing as a destiny</a:t>
            </a:r>
          </a:p>
          <a:p>
            <a:r>
              <a:rPr lang="en-US" dirty="0" smtClean="0"/>
              <a:t>Double Writing: Elephant Memory </a:t>
            </a:r>
          </a:p>
          <a:p>
            <a:r>
              <a:rPr lang="en-US" dirty="0" smtClean="0"/>
              <a:t>‘</a:t>
            </a:r>
            <a:r>
              <a:rPr lang="en-US" dirty="0" err="1" smtClean="0"/>
              <a:t>Os</a:t>
            </a:r>
            <a:r>
              <a:rPr lang="en-US" dirty="0" smtClean="0"/>
              <a:t> </a:t>
            </a:r>
            <a:r>
              <a:rPr lang="en-US" dirty="0" err="1" smtClean="0"/>
              <a:t>Cus</a:t>
            </a:r>
            <a:r>
              <a:rPr lang="en-US" dirty="0" smtClean="0"/>
              <a:t> de </a:t>
            </a:r>
            <a:r>
              <a:rPr lang="en-US" dirty="0" err="1" smtClean="0"/>
              <a:t>Judas’and</a:t>
            </a:r>
            <a:r>
              <a:rPr lang="en-US" dirty="0" smtClean="0"/>
              <a:t> the end of the world</a:t>
            </a:r>
          </a:p>
          <a:p>
            <a:r>
              <a:rPr lang="en-US" dirty="0" smtClean="0"/>
              <a:t>No apocalypse but no false hope either</a:t>
            </a:r>
          </a:p>
          <a:p>
            <a:r>
              <a:rPr lang="en-US" dirty="0" smtClean="0"/>
              <a:t>Exposing bourgeois cruelty</a:t>
            </a:r>
            <a:endParaRPr lang="en-US" dirty="0"/>
          </a:p>
        </p:txBody>
      </p:sp>
    </p:spTree>
    <p:extLst>
      <p:ext uri="{BB962C8B-B14F-4D97-AF65-F5344CB8AC3E}">
        <p14:creationId xmlns:p14="http://schemas.microsoft.com/office/powerpoint/2010/main" val="16078842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ookporn41.jpg"/>
          <p:cNvPicPr>
            <a:picLocks noGrp="1" noChangeAspect="1"/>
          </p:cNvPicPr>
          <p:nvPr>
            <p:ph idx="1"/>
          </p:nvPr>
        </p:nvPicPr>
        <p:blipFill>
          <a:blip r:embed="rId2">
            <a:extLst>
              <a:ext uri="{28A0092B-C50C-407E-A947-70E740481C1C}">
                <a14:useLocalDpi xmlns:a14="http://schemas.microsoft.com/office/drawing/2010/main" val="0"/>
              </a:ext>
            </a:extLst>
          </a:blip>
          <a:srcRect l="-18213" r="-18213"/>
          <a:stretch>
            <a:fillRect/>
          </a:stretch>
        </p:blipFill>
        <p:spPr/>
      </p:pic>
    </p:spTree>
    <p:extLst>
      <p:ext uri="{BB962C8B-B14F-4D97-AF65-F5344CB8AC3E}">
        <p14:creationId xmlns:p14="http://schemas.microsoft.com/office/powerpoint/2010/main" val="605961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What Can I Do?.tiff"/>
          <p:cNvPicPr>
            <a:picLocks noGrp="1" noChangeAspect="1"/>
          </p:cNvPicPr>
          <p:nvPr>
            <p:ph idx="1"/>
          </p:nvPr>
        </p:nvPicPr>
        <p:blipFill>
          <a:blip r:embed="rId2">
            <a:extLst>
              <a:ext uri="{28A0092B-C50C-407E-A947-70E740481C1C}">
                <a14:useLocalDpi xmlns:a14="http://schemas.microsoft.com/office/drawing/2010/main" val="0"/>
              </a:ext>
            </a:extLst>
          </a:blip>
          <a:srcRect l="-42568" r="-42568"/>
          <a:stretch>
            <a:fillRect/>
          </a:stretch>
        </p:blipFill>
        <p:spPr/>
      </p:pic>
    </p:spTree>
    <p:extLst>
      <p:ext uri="{BB962C8B-B14F-4D97-AF65-F5344CB8AC3E}">
        <p14:creationId xmlns:p14="http://schemas.microsoft.com/office/powerpoint/2010/main" val="3176648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Os cus de judas.jpg"/>
          <p:cNvPicPr>
            <a:picLocks noGrp="1" noChangeAspect="1"/>
          </p:cNvPicPr>
          <p:nvPr>
            <p:ph idx="1"/>
          </p:nvPr>
        </p:nvPicPr>
        <p:blipFill>
          <a:blip r:embed="rId2">
            <a:extLst>
              <a:ext uri="{28A0092B-C50C-407E-A947-70E740481C1C}">
                <a14:useLocalDpi xmlns:a14="http://schemas.microsoft.com/office/drawing/2010/main" val="0"/>
              </a:ext>
            </a:extLst>
          </a:blip>
          <a:srcRect l="-80123" r="-80123"/>
          <a:stretch>
            <a:fillRect/>
          </a:stretch>
        </p:blipFill>
        <p:spPr/>
      </p:pic>
    </p:spTree>
    <p:extLst>
      <p:ext uri="{BB962C8B-B14F-4D97-AF65-F5344CB8AC3E}">
        <p14:creationId xmlns:p14="http://schemas.microsoft.com/office/powerpoint/2010/main" val="35997047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r_judaskuss-9783442733903_xxl.jpg"/>
          <p:cNvPicPr>
            <a:picLocks noGrp="1" noChangeAspect="1"/>
          </p:cNvPicPr>
          <p:nvPr>
            <p:ph idx="1"/>
          </p:nvPr>
        </p:nvPicPr>
        <p:blipFill>
          <a:blip r:embed="rId2">
            <a:extLst>
              <a:ext uri="{28A0092B-C50C-407E-A947-70E740481C1C}">
                <a14:useLocalDpi xmlns:a14="http://schemas.microsoft.com/office/drawing/2010/main" val="0"/>
              </a:ext>
            </a:extLst>
          </a:blip>
          <a:srcRect l="-94092" r="-94092"/>
          <a:stretch>
            <a:fillRect/>
          </a:stretch>
        </p:blipFill>
        <p:spPr/>
      </p:pic>
    </p:spTree>
    <p:extLst>
      <p:ext uri="{BB962C8B-B14F-4D97-AF65-F5344CB8AC3E}">
        <p14:creationId xmlns:p14="http://schemas.microsoft.com/office/powerpoint/2010/main" val="28742065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jpeg"/>
          <p:cNvPicPr>
            <a:picLocks noGrp="1" noChangeAspect="1"/>
          </p:cNvPicPr>
          <p:nvPr>
            <p:ph idx="1"/>
          </p:nvPr>
        </p:nvPicPr>
        <p:blipFill>
          <a:blip r:embed="rId2">
            <a:extLst>
              <a:ext uri="{28A0092B-C50C-407E-A947-70E740481C1C}">
                <a14:useLocalDpi xmlns:a14="http://schemas.microsoft.com/office/drawing/2010/main" val="0"/>
              </a:ext>
            </a:extLst>
          </a:blip>
          <a:srcRect l="-86373" r="-86373"/>
          <a:stretch>
            <a:fillRect/>
          </a:stretch>
        </p:blipFill>
        <p:spPr/>
      </p:pic>
    </p:spTree>
    <p:extLst>
      <p:ext uri="{BB962C8B-B14F-4D97-AF65-F5344CB8AC3E}">
        <p14:creationId xmlns:p14="http://schemas.microsoft.com/office/powerpoint/2010/main" val="19954998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2803</TotalTime>
  <Words>621</Words>
  <Application>Microsoft Macintosh PowerPoint</Application>
  <PresentationFormat>On-screen Show (4:3)</PresentationFormat>
  <Paragraphs>56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 Black </vt:lpstr>
      <vt:lpstr>A Desert with Silent Voices</vt:lpstr>
      <vt:lpstr>PowerPoint Presentation</vt:lpstr>
      <vt:lpstr>PowerPoint Presentation</vt:lpstr>
      <vt:lpstr>Lobo Antunes and Writing</vt:lpstr>
      <vt:lpstr>PowerPoint Presentation</vt:lpstr>
      <vt:lpstr>PowerPoint Presentation</vt:lpstr>
      <vt:lpstr>PowerPoint Presentation</vt:lpstr>
      <vt:lpstr>PowerPoint Presentation</vt:lpstr>
      <vt:lpstr>PowerPoint Presentation</vt:lpstr>
      <vt:lpstr>PowerPoint Presentation</vt:lpstr>
      <vt:lpstr>Lobo Antunes and Writing</vt:lpstr>
      <vt:lpstr>PowerPoint Presentation</vt:lpstr>
      <vt:lpstr>PowerPoint Presentation</vt:lpstr>
      <vt:lpstr>Cruelty, Blood and Ghosts </vt:lpstr>
      <vt:lpstr>Romanus Pontifex Pope Nicholas V 1454</vt:lpstr>
      <vt:lpstr>Pink Map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Universiteit Utrecht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Desert with Voices</dc:title>
  <dc:creator>Paulo de Medeiros</dc:creator>
  <cp:lastModifiedBy>Paulo de Medeiros</cp:lastModifiedBy>
  <cp:revision>20</cp:revision>
  <dcterms:created xsi:type="dcterms:W3CDTF">2014-02-24T11:36:12Z</dcterms:created>
  <dcterms:modified xsi:type="dcterms:W3CDTF">2016-02-10T09:09:05Z</dcterms:modified>
</cp:coreProperties>
</file>