
<file path=[Content_Types].xml><?xml version="1.0" encoding="utf-8"?>
<Types xmlns="http://schemas.openxmlformats.org/package/2006/content-types">
  <Default Extension="xml" ContentType="application/xml"/>
  <Default Extension="jpeg" ContentType="image/jpeg"/>
  <Default Extension="jpg" ContentType="image/jpeg"/>
  <Default Extension="tiff" ContentType="image/tif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85" r:id="rId2"/>
    <p:sldId id="305" r:id="rId3"/>
    <p:sldId id="286" r:id="rId4"/>
    <p:sldId id="287" r:id="rId5"/>
    <p:sldId id="288" r:id="rId6"/>
    <p:sldId id="289" r:id="rId7"/>
    <p:sldId id="295" r:id="rId8"/>
    <p:sldId id="302" r:id="rId9"/>
    <p:sldId id="292" r:id="rId10"/>
    <p:sldId id="291" r:id="rId11"/>
    <p:sldId id="293" r:id="rId12"/>
    <p:sldId id="290" r:id="rId13"/>
    <p:sldId id="294" r:id="rId14"/>
    <p:sldId id="296" r:id="rId15"/>
    <p:sldId id="297" r:id="rId16"/>
    <p:sldId id="298" r:id="rId17"/>
    <p:sldId id="306" r:id="rId18"/>
    <p:sldId id="307" r:id="rId19"/>
    <p:sldId id="304" r:id="rId20"/>
    <p:sldId id="303" r:id="rId21"/>
    <p:sldId id="299" r:id="rId22"/>
    <p:sldId id="300" r:id="rId23"/>
    <p:sldId id="301"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150" d="100"/>
          <a:sy n="150" d="100"/>
        </p:scale>
        <p:origin x="-80" y="442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notesMaster" Target="notesMasters/notesMaster1.xml"/><Relationship Id="rId26" Type="http://schemas.openxmlformats.org/officeDocument/2006/relationships/printerSettings" Target="printerSettings/printerSettings1.bin"/><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DAC6DCF-1D3C-3F49-9C5E-D1AF34D0EC84}" type="datetimeFigureOut">
              <a:rPr lang="en-US" smtClean="0"/>
              <a:t>20/01/16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B645B4-47D5-D249-83E9-3D6C4CE66F68}" type="slidenum">
              <a:rPr lang="en-US" smtClean="0"/>
              <a:t>‹#›</a:t>
            </a:fld>
            <a:endParaRPr lang="en-US"/>
          </a:p>
        </p:txBody>
      </p:sp>
    </p:spTree>
    <p:extLst>
      <p:ext uri="{BB962C8B-B14F-4D97-AF65-F5344CB8AC3E}">
        <p14:creationId xmlns:p14="http://schemas.microsoft.com/office/powerpoint/2010/main" val="348656178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20/01/16</a:t>
            </a:fld>
            <a:endParaRPr lang="en-US"/>
          </a:p>
        </p:txBody>
      </p:sp>
      <p:sp>
        <p:nvSpPr>
          <p:cNvPr id="17" name="Footer Placeholder 16"/>
          <p:cNvSpPr>
            <a:spLocks noGrp="1"/>
          </p:cNvSpPr>
          <p:nvPr>
            <p:ph type="ftr" sz="quarter" idx="11"/>
          </p:nvPr>
        </p:nvSpPr>
        <p:spPr/>
        <p:txBody>
          <a:bodyPr/>
          <a:lstStyle/>
          <a:p>
            <a:endParaRPr kumimoji="0"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2C6B1FF6-39B9-40F5-8B67-33C6354A3D4F}" type="slidenum">
              <a:rPr kumimoji="0" lang="en-US" smtClean="0"/>
              <a:pPr eaLnBrk="1" latinLnBrk="0" hangingPunct="1"/>
              <a:t>‹#›</a:t>
            </a:fld>
            <a:endParaRPr kumimoji="0" lang="en-US" dirty="0">
              <a:solidFill>
                <a:schemeClr val="accent3">
                  <a:shade val="75000"/>
                </a:schemeClr>
              </a:solidFill>
            </a:endParaRPr>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20/01/16</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2C6B1FF6-39B9-40F5-8B67-33C6354A3D4F}" type="slidenum">
              <a:rPr kumimoji="0" lang="en-US" smtClean="0"/>
              <a:pPr eaLnBrk="1" latinLnBrk="0" hangingPunct="1"/>
              <a:t>‹#›</a:t>
            </a:fld>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2C6B1FF6-39B9-40F5-8B67-33C6354A3D4F}" type="slidenum">
              <a:rPr kumimoji="0" lang="en-US" smtClean="0"/>
              <a:pPr eaLnBrk="1" latinLnBrk="0" hangingPunct="1"/>
              <a:t>‹#›</a:t>
            </a:fld>
            <a:endParaRPr kumimoji="0" lang="en-US" dirty="0"/>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20/01/16</a:t>
            </a:fld>
            <a:endParaRPr lang="en-US"/>
          </a:p>
        </p:txBody>
      </p:sp>
      <p:sp>
        <p:nvSpPr>
          <p:cNvPr id="5" name="Footer Placeholder 4"/>
          <p:cNvSpPr>
            <a:spLocks noGrp="1"/>
          </p:cNvSpPr>
          <p:nvPr>
            <p:ph type="ftr" sz="quarter" idx="11"/>
          </p:nvPr>
        </p:nvSpPr>
        <p:spPr/>
        <p:txBody>
          <a:bodyPr/>
          <a:lstStyle/>
          <a:p>
            <a:endParaRPr kumimoji="0"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20/01/16</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a:xfrm>
            <a:off x="4361688" y="1026372"/>
            <a:ext cx="457200" cy="441325"/>
          </a:xfrm>
        </p:spPr>
        <p:txBody>
          <a:bodyPr/>
          <a:lstStyle/>
          <a:p>
            <a:fld id="{2C6B1FF6-39B9-40F5-8B67-33C6354A3D4F}" type="slidenum">
              <a:rPr kumimoji="0" lang="en-US" smtClean="0"/>
              <a:pPr eaLnBrk="1" latinLnBrk="0" hangingPunct="1"/>
              <a:t>‹#›</a:t>
            </a:fld>
            <a:endParaRPr kumimoji="0" lang="en-US" dirty="0"/>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kumimoji="0" lang="en-US"/>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20/01/16</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2C6B1FF6-39B9-40F5-8B67-33C6354A3D4F}" type="slidenum">
              <a:rPr kumimoji="0" lang="en-US" smtClean="0"/>
              <a:pPr eaLnBrk="1" latinLnBrk="0" hangingPunct="1"/>
              <a:t>‹#›</a:t>
            </a:fld>
            <a:endParaRPr kumimoji="0" lang="en-US" dirty="0">
              <a:solidFill>
                <a:schemeClr val="accent3">
                  <a:shade val="75000"/>
                </a:schemeClr>
              </a:solidFill>
            </a:endParaRPr>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pPr eaLnBrk="1" latinLnBrk="0" hangingPunct="1"/>
            <a:fld id="{9D21D778-B565-4D7E-94D7-64010A445B68}" type="datetimeFigureOut">
              <a:rPr lang="en-US" smtClean="0"/>
              <a:pPr eaLnBrk="1" latinLnBrk="0" hangingPunct="1"/>
              <a:t>20/01/16</a:t>
            </a:fld>
            <a:endParaRPr lang="en-US"/>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fld id="{2C6B1FF6-39B9-40F5-8B67-33C6354A3D4F}" type="slidenum">
              <a:rPr kumimoji="0" lang="en-US" smtClean="0"/>
              <a:pPr eaLnBrk="1" latinLnBrk="0" hangingPunct="1"/>
              <a:t>‹#›</a:t>
            </a:fld>
            <a:endParaRPr kumimoji="0"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20/01/16</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kumimoji="0"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pPr algn="ctr" eaLnBrk="1" latinLnBrk="0" hangingPunct="1"/>
            <a:fld id="{2C6B1FF6-39B9-40F5-8B67-33C6354A3D4F}" type="slidenum">
              <a:rPr kumimoji="0" lang="en-US" smtClean="0"/>
              <a:pPr algn="ctr" eaLnBrk="1" latinLnBrk="0" hangingPunct="1"/>
              <a:t>‹#›</a:t>
            </a:fld>
            <a:endParaRPr kumimoji="0" lang="en-US" dirty="0"/>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20/01/16</a:t>
            </a:fld>
            <a:endParaRPr lang="en-US"/>
          </a:p>
        </p:txBody>
      </p:sp>
      <p:sp>
        <p:nvSpPr>
          <p:cNvPr id="4" name="Footer Placeholder 3"/>
          <p:cNvSpPr>
            <a:spLocks noGrp="1"/>
          </p:cNvSpPr>
          <p:nvPr>
            <p:ph type="ftr" sz="quarter" idx="11"/>
          </p:nvPr>
        </p:nvSpPr>
        <p:spPr/>
        <p:txBody>
          <a:bodyPr/>
          <a:lstStyle/>
          <a:p>
            <a:endParaRPr kumimoji="0" lang="en-US" dirty="0"/>
          </a:p>
        </p:txBody>
      </p:sp>
      <p:sp>
        <p:nvSpPr>
          <p:cNvPr id="5" name="Slide Number Placeholder 4"/>
          <p:cNvSpPr>
            <a:spLocks noGrp="1"/>
          </p:cNvSpPr>
          <p:nvPr>
            <p:ph type="sldNum" sz="quarter" idx="12"/>
          </p:nvPr>
        </p:nvSpPr>
        <p:spPr>
          <a:xfrm>
            <a:off x="4343400" y="1036020"/>
            <a:ext cx="457200" cy="441325"/>
          </a:xfrm>
        </p:spPr>
        <p:txBody>
          <a:bodyPr/>
          <a:lstStyle/>
          <a:p>
            <a:fld id="{2C6B1FF6-39B9-40F5-8B67-33C6354A3D4F}" type="slidenum">
              <a:rPr kumimoji="0" lang="en-US" smtClean="0"/>
              <a:pPr eaLnBrk="1" latinLnBrk="0" hangingPunct="1"/>
              <a:t>‹#›</a:t>
            </a:fld>
            <a:endParaRPr kumimoji="0"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20/01/16</a:t>
            </a:fld>
            <a:endParaRPr lang="en-US"/>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2C6B1FF6-39B9-40F5-8B67-33C6354A3D4F}" type="slidenum">
              <a:rPr kumimoji="0" lang="en-US" smtClean="0"/>
              <a:pPr eaLnBrk="1" latinLnBrk="0" hangingPunct="1"/>
              <a:t>‹#›</a:t>
            </a:fld>
            <a:endParaRPr kumimoji="0" lang="en-US" dirty="0">
              <a:solidFill>
                <a:srgbClr val="FFFFFF"/>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2C6B1FF6-39B9-40F5-8B67-33C6354A3D4F}" type="slidenum">
              <a:rPr kumimoji="0" lang="en-US" smtClean="0"/>
              <a:pPr eaLnBrk="1" latinLnBrk="0" hangingPunct="1"/>
              <a:t>‹#›</a:t>
            </a:fld>
            <a:endParaRPr kumimoji="0" lang="en-US" dirty="0">
              <a:solidFill>
                <a:schemeClr val="accent3">
                  <a:shade val="75000"/>
                </a:schemeClr>
              </a:solidFill>
            </a:endParaRPr>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20/01/16</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2C6B1FF6-39B9-40F5-8B67-33C6354A3D4F}" type="slidenum">
              <a:rPr kumimoji="0" lang="en-US" smtClean="0"/>
              <a:pPr eaLnBrk="1" latinLnBrk="0" hangingPunct="1"/>
              <a:t>‹#›</a:t>
            </a:fld>
            <a:endParaRPr kumimoji="0" lang="en-US" dirty="0"/>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Drag picture to placeholder or click icon to add</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pPr eaLnBrk="1" latinLnBrk="0" hangingPunct="1"/>
            <a:fld id="{9D21D778-B565-4D7E-94D7-64010A445B68}" type="datetimeFigureOut">
              <a:rPr lang="en-US" smtClean="0"/>
              <a:pPr eaLnBrk="1" latinLnBrk="0" hangingPunct="1"/>
              <a:t>20/01/16</a:t>
            </a:fld>
            <a:endParaRPr lang="en-US" dirty="0"/>
          </a:p>
        </p:txBody>
      </p:sp>
      <p:sp>
        <p:nvSpPr>
          <p:cNvPr id="6" name="Footer Placeholder 5"/>
          <p:cNvSpPr>
            <a:spLocks noGrp="1"/>
          </p:cNvSpPr>
          <p:nvPr>
            <p:ph type="ftr" sz="quarter" idx="11"/>
          </p:nvPr>
        </p:nvSpPr>
        <p:spPr>
          <a:xfrm>
            <a:off x="301752" y="6410848"/>
            <a:ext cx="3584448" cy="365760"/>
          </a:xfrm>
        </p:spPr>
        <p:txBody>
          <a:bodyPr/>
          <a:lstStyle/>
          <a:p>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pPr algn="r" eaLnBrk="1" latinLnBrk="0" hangingPunct="1"/>
            <a:fld id="{9D21D778-B565-4D7E-94D7-64010A445B68}" type="datetimeFigureOut">
              <a:rPr lang="en-US" smtClean="0"/>
              <a:pPr algn="r" eaLnBrk="1" latinLnBrk="0" hangingPunct="1"/>
              <a:t>20/01/16</a:t>
            </a:fld>
            <a:endParaRPr lang="en-US" sz="1400" dirty="0">
              <a:solidFill>
                <a:srgbClr val="FFFFFF"/>
              </a:solidFill>
            </a:endParaRPr>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pPr algn="l" eaLnBrk="1" latinLnBrk="0" hangingPunct="1"/>
            <a:endParaRPr kumimoji="0" lang="en-US" dirty="0">
              <a:solidFill>
                <a:srgbClr val="FFFFFF"/>
              </a:solidFill>
            </a:endParaRPr>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pPr algn="ctr" eaLnBrk="1" latinLnBrk="0" hangingPunct="1"/>
            <a:fld id="{2C6B1FF6-39B9-40F5-8B67-33C6354A3D4F}" type="slidenum">
              <a:rPr kumimoji="0" lang="en-US" smtClean="0"/>
              <a:pPr algn="ctr" eaLnBrk="1" latinLnBrk="0" hangingPunct="1"/>
              <a:t>‹#›</a:t>
            </a:fld>
            <a:endParaRPr kumimoji="0" lang="en-US" sz="1600" dirty="0">
              <a:solidFill>
                <a:schemeClr val="accent3">
                  <a:shade val="75000"/>
                </a:schemeClr>
              </a:solidFill>
            </a:endParaRPr>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tif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eg"/><Relationship Id="rId3" Type="http://schemas.openxmlformats.org/officeDocument/2006/relationships/image" Target="../media/image1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tif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tif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tif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EN201 The European Novel: The Trial</a:t>
            </a:r>
            <a:endParaRPr lang="en-US" dirty="0"/>
          </a:p>
        </p:txBody>
      </p:sp>
      <p:pic>
        <p:nvPicPr>
          <p:cNvPr id="4" name="Content Placeholder 3" descr="220px-Kafka_Der_Prozess_1925.jpg"/>
          <p:cNvPicPr>
            <a:picLocks noGrp="1" noChangeAspect="1"/>
          </p:cNvPicPr>
          <p:nvPr>
            <p:ph sz="quarter" idx="1"/>
          </p:nvPr>
        </p:nvPicPr>
        <p:blipFill>
          <a:blip r:embed="rId2">
            <a:extLst>
              <a:ext uri="{28A0092B-C50C-407E-A947-70E740481C1C}">
                <a14:useLocalDpi xmlns:a14="http://schemas.microsoft.com/office/drawing/2010/main" val="0"/>
              </a:ext>
            </a:extLst>
          </a:blip>
          <a:srcRect l="-79355" r="-79355"/>
          <a:stretch>
            <a:fillRect/>
          </a:stretch>
        </p:blipFill>
        <p:spPr/>
      </p:pic>
    </p:spTree>
    <p:extLst>
      <p:ext uri="{BB962C8B-B14F-4D97-AF65-F5344CB8AC3E}">
        <p14:creationId xmlns:p14="http://schemas.microsoft.com/office/powerpoint/2010/main" val="375026372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Adorno’s</a:t>
            </a:r>
            <a:r>
              <a:rPr lang="en-US" dirty="0" smtClean="0"/>
              <a:t> Notes on Kafka</a:t>
            </a:r>
            <a:endParaRPr lang="en-US" dirty="0"/>
          </a:p>
        </p:txBody>
      </p:sp>
      <p:pic>
        <p:nvPicPr>
          <p:cNvPr id="4" name="Content Placeholder 3" descr="Adorno on Kafka.tiff"/>
          <p:cNvPicPr>
            <a:picLocks noGrp="1" noChangeAspect="1"/>
          </p:cNvPicPr>
          <p:nvPr>
            <p:ph sz="quarter" idx="1"/>
          </p:nvPr>
        </p:nvPicPr>
        <p:blipFill>
          <a:blip r:embed="rId2">
            <a:extLst>
              <a:ext uri="{28A0092B-C50C-407E-A947-70E740481C1C}">
                <a14:useLocalDpi xmlns:a14="http://schemas.microsoft.com/office/drawing/2010/main" val="0"/>
              </a:ext>
            </a:extLst>
          </a:blip>
          <a:srcRect l="-15399" r="-15399"/>
          <a:stretch>
            <a:fillRect/>
          </a:stretch>
        </p:blipFill>
        <p:spPr/>
      </p:pic>
    </p:spTree>
    <p:extLst>
      <p:ext uri="{BB962C8B-B14F-4D97-AF65-F5344CB8AC3E}">
        <p14:creationId xmlns:p14="http://schemas.microsoft.com/office/powerpoint/2010/main" val="82545149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8" name="Content Placeholder 7" descr="Kafka very short intro cover.pdf"/>
          <p:cNvPicPr>
            <a:picLocks noGrp="1" noChangeAspect="1"/>
          </p:cNvPicPr>
          <p:nvPr>
            <p:ph sz="quarter" idx="1"/>
          </p:nvPr>
        </p:nvPicPr>
        <p:blipFill>
          <a:blip r:embed="rId2">
            <a:extLst>
              <a:ext uri="{28A0092B-C50C-407E-A947-70E740481C1C}">
                <a14:useLocalDpi xmlns:a14="http://schemas.microsoft.com/office/drawing/2010/main" val="0"/>
              </a:ext>
            </a:extLst>
          </a:blip>
          <a:srcRect l="-92060" r="-92060"/>
          <a:stretch>
            <a:fillRect/>
          </a:stretch>
        </p:blipFill>
        <p:spPr/>
      </p:pic>
    </p:spTree>
    <p:extLst>
      <p:ext uri="{BB962C8B-B14F-4D97-AF65-F5344CB8AC3E}">
        <p14:creationId xmlns:p14="http://schemas.microsoft.com/office/powerpoint/2010/main" val="169871724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smtClean="0"/>
              <a:t>Reading The Trial</a:t>
            </a:r>
          </a:p>
          <a:p>
            <a:pPr lvl="1"/>
            <a:r>
              <a:rPr lang="en-US" dirty="0" smtClean="0"/>
              <a:t>Importance of </a:t>
            </a:r>
            <a:r>
              <a:rPr lang="en-US" dirty="0"/>
              <a:t>K</a:t>
            </a:r>
            <a:r>
              <a:rPr lang="en-US" dirty="0" smtClean="0"/>
              <a:t>afka for European Modernism</a:t>
            </a:r>
          </a:p>
          <a:p>
            <a:pPr lvl="1"/>
            <a:endParaRPr lang="en-US" dirty="0" smtClean="0"/>
          </a:p>
        </p:txBody>
      </p:sp>
    </p:spTree>
    <p:extLst>
      <p:ext uri="{BB962C8B-B14F-4D97-AF65-F5344CB8AC3E}">
        <p14:creationId xmlns:p14="http://schemas.microsoft.com/office/powerpoint/2010/main" val="221500722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a:t>Reading The Trial</a:t>
            </a:r>
          </a:p>
          <a:p>
            <a:pPr lvl="1"/>
            <a:r>
              <a:rPr lang="en-US" dirty="0" smtClean="0"/>
              <a:t>Novels </a:t>
            </a:r>
            <a:r>
              <a:rPr lang="en-US" dirty="0"/>
              <a:t>as exemplary failures</a:t>
            </a:r>
          </a:p>
          <a:p>
            <a:pPr lvl="1"/>
            <a:r>
              <a:rPr lang="en-US" dirty="0" smtClean="0"/>
              <a:t>Kafka’s texts as a form of failure</a:t>
            </a:r>
          </a:p>
          <a:p>
            <a:pPr lvl="1"/>
            <a:r>
              <a:rPr lang="en-US" dirty="0" smtClean="0"/>
              <a:t>Family issues (Letter to the Father)</a:t>
            </a:r>
          </a:p>
          <a:p>
            <a:pPr lvl="1"/>
            <a:r>
              <a:rPr lang="en-US" dirty="0" smtClean="0"/>
              <a:t>Other texts (Metamorphosis, Hunger Artist, Josephine, The Silence of the Sirens Report to an Academy)</a:t>
            </a:r>
            <a:endParaRPr lang="en-US" dirty="0"/>
          </a:p>
        </p:txBody>
      </p:sp>
    </p:spTree>
    <p:extLst>
      <p:ext uri="{BB962C8B-B14F-4D97-AF65-F5344CB8AC3E}">
        <p14:creationId xmlns:p14="http://schemas.microsoft.com/office/powerpoint/2010/main" val="1463455118"/>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endParaRPr lang="en-US" dirty="0"/>
          </a:p>
        </p:txBody>
      </p:sp>
      <p:pic>
        <p:nvPicPr>
          <p:cNvPr id="4" name="Picture 3" descr="381px-De_Kafka_Brief_an_den_Vater_00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01752" y="235390"/>
            <a:ext cx="3540125" cy="3705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Content Placeholder 3" descr="Dearest Father.tiff"/>
          <p:cNvPicPr>
            <a:picLocks noGrp="1" noChangeAspect="1"/>
          </p:cNvPicPr>
          <p:nvPr/>
        </p:nvPicPr>
        <p:blipFill>
          <a:blip r:embed="rId3">
            <a:extLst>
              <a:ext uri="{28A0092B-C50C-407E-A947-70E740481C1C}">
                <a14:useLocalDpi xmlns:a14="http://schemas.microsoft.com/office/drawing/2010/main" val="0"/>
              </a:ext>
            </a:extLst>
          </a:blip>
          <a:srcRect t="2074" b="2074"/>
          <a:stretch>
            <a:fillRect/>
          </a:stretch>
        </p:blipFill>
        <p:spPr bwMode="auto">
          <a:xfrm>
            <a:off x="1463478" y="2493555"/>
            <a:ext cx="7342194" cy="4031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pic>
    </p:spTree>
    <p:extLst>
      <p:ext uri="{BB962C8B-B14F-4D97-AF65-F5344CB8AC3E}">
        <p14:creationId xmlns:p14="http://schemas.microsoft.com/office/powerpoint/2010/main" val="108007359"/>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a:t>Reading The Trial</a:t>
            </a:r>
          </a:p>
          <a:p>
            <a:pPr lvl="1"/>
            <a:r>
              <a:rPr lang="en-US" dirty="0" smtClean="0"/>
              <a:t>Institutions </a:t>
            </a:r>
            <a:r>
              <a:rPr lang="en-US" dirty="0"/>
              <a:t>and individuals</a:t>
            </a:r>
          </a:p>
          <a:p>
            <a:pPr lvl="1"/>
            <a:r>
              <a:rPr lang="en-US" dirty="0"/>
              <a:t>The Law</a:t>
            </a:r>
          </a:p>
          <a:p>
            <a:pPr lvl="1"/>
            <a:r>
              <a:rPr lang="en-US" dirty="0"/>
              <a:t>State of Exception</a:t>
            </a:r>
          </a:p>
          <a:p>
            <a:pPr lvl="1"/>
            <a:r>
              <a:rPr lang="en-US" dirty="0"/>
              <a:t>Guilt and Punishment</a:t>
            </a:r>
          </a:p>
          <a:p>
            <a:endParaRPr lang="en-US" dirty="0"/>
          </a:p>
        </p:txBody>
      </p:sp>
    </p:spTree>
    <p:extLst>
      <p:ext uri="{BB962C8B-B14F-4D97-AF65-F5344CB8AC3E}">
        <p14:creationId xmlns:p14="http://schemas.microsoft.com/office/powerpoint/2010/main" val="36911692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smtClean="0"/>
              <a:t>“Before the Law”</a:t>
            </a:r>
          </a:p>
          <a:p>
            <a:pPr lvl="1"/>
            <a:r>
              <a:rPr lang="en-US" dirty="0" smtClean="0"/>
              <a:t>Parable</a:t>
            </a:r>
          </a:p>
          <a:p>
            <a:pPr lvl="1"/>
            <a:r>
              <a:rPr lang="en-US" dirty="0" err="1" smtClean="0"/>
              <a:t>Aporetic</a:t>
            </a:r>
            <a:r>
              <a:rPr lang="en-US" dirty="0" smtClean="0"/>
              <a:t> logic</a:t>
            </a:r>
          </a:p>
          <a:p>
            <a:pPr lvl="1"/>
            <a:r>
              <a:rPr lang="en-US" dirty="0" smtClean="0"/>
              <a:t>Modernity, Transcendence, Religion</a:t>
            </a:r>
          </a:p>
          <a:p>
            <a:pPr lvl="1"/>
            <a:r>
              <a:rPr lang="en-US" dirty="0" smtClean="0"/>
              <a:t>Totalitarianism (today)</a:t>
            </a:r>
          </a:p>
          <a:p>
            <a:pPr lvl="1"/>
            <a:r>
              <a:rPr lang="en-US" dirty="0" smtClean="0"/>
              <a:t>Nietzsche and responsibility</a:t>
            </a:r>
            <a:endParaRPr lang="en-US" dirty="0"/>
          </a:p>
        </p:txBody>
      </p:sp>
    </p:spTree>
    <p:extLst>
      <p:ext uri="{BB962C8B-B14F-4D97-AF65-F5344CB8AC3E}">
        <p14:creationId xmlns:p14="http://schemas.microsoft.com/office/powerpoint/2010/main" val="122864189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77500" lnSpcReduction="20000"/>
          </a:bodyPr>
          <a:lstStyle/>
          <a:p>
            <a:r>
              <a:rPr lang="en-US" dirty="0"/>
              <a:t>In front of the law there is a doorkeeper. A man from the countryside comes up to the door and asks for entry. But the doorkeeper says he can't let him in to the law right now. The man thinks about this, and then he asks if he'll be able to go in later on. 'That's possible,' says the doorkeeper, 'but not now'. The gateway to the law is open as it always is, and the doorkeeper has stepped to one side, so the man bends over to try and see in. When the doorkeeper notices this he laughs and says, 'If you're tempted give it a try, try and go in even though I say you can't. Careful though: I'm powerful. And I'm only the lowliest of all the doormen. But there's a doorkeeper for each of the rooms and each of them is more powerful than the last. It's more than I can stand just to look at the third one.' The man from the country had not expected difficulties like this, the law was supposed to be accessible for anyone at any time, he thinks, but now he looks more closely at the doorkeeper in his fur coat, sees his big hooked nose, his long thin tartar-beard, and he decides it's better to wait until he has permission to enter. </a:t>
            </a:r>
            <a:endParaRPr lang="en-US" dirty="0"/>
          </a:p>
        </p:txBody>
      </p:sp>
    </p:spTree>
    <p:extLst>
      <p:ext uri="{BB962C8B-B14F-4D97-AF65-F5344CB8AC3E}">
        <p14:creationId xmlns:p14="http://schemas.microsoft.com/office/powerpoint/2010/main" val="423360428"/>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55000" lnSpcReduction="20000"/>
          </a:bodyPr>
          <a:lstStyle/>
          <a:p>
            <a:r>
              <a:rPr lang="en-US" dirty="0"/>
              <a:t>The doorkeeper gives him a stool and lets him sit down to one side of the gate. He sits there for days and years. He tries to be allowed in time and again and tires the doorkeeper with his requests. The doorkeeper often questions him, asking about where he's from and many other things, but these are disinterested questions such as great men ask, and he always ends up by telling him he still can't let him in. The man had come well equipped for his journey, and uses everything, however valuable, to bribe the doorkeeper. He accepts everything, but as he does so he says, 'I'll only accept this so that you don't think there's anything you've failed to do'. Over many years, the man watches the doorkeeper almost without a break. He forgets about the other doormen, and begins to think this one is the only thing stopping him from gaining access to the law. Over the first few years he curses his unhappy condition out loud, but later, as he becomes old, he just grumbles to himself. He becomes senile, and as he has come to know even the fleas in the doorkeeper's fur collar over the years that he has been studying him he even asks them to help him and change the doorkeeper's mind. Finally his eyes grow dim, and he no longer knows whether it's really getting darker or just his eyes that are deceiving him. But he seems now to see an inextinguishable light begin to shine from the darkness behind the door. He doesn't have long to live now. Just before he dies, he brings together all his experience from all this time into one question which he has still never put to the doorkeeper. He beckons to him, as he's no longer able to raise his stiff body. The doorkeeper has to bend over deeply as the difference in their sizes has changed very much to the disadvantage of the man. 'What is it you want to know now?' asks the doorkeeper, 'You're insatiable.' 'Everyone wants access to the law,' says the man, 'how come, over all these years, no- one but me has asked to be let in?' The doorkeeper can see the man's come to his end, his hearing has faded, and so, so that he can be heard, he shouts to him: 'Nobody else could have got in this way, as this entrance was meant only for you. Now I'll go and close it'."</a:t>
            </a:r>
          </a:p>
          <a:p>
            <a:endParaRPr lang="en-US" dirty="0"/>
          </a:p>
        </p:txBody>
      </p:sp>
    </p:spTree>
    <p:extLst>
      <p:ext uri="{BB962C8B-B14F-4D97-AF65-F5344CB8AC3E}">
        <p14:creationId xmlns:p14="http://schemas.microsoft.com/office/powerpoint/2010/main" val="12144568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Content Placeholder 4" descr="Jailed turkish editor 1.tiff"/>
          <p:cNvPicPr>
            <a:picLocks noGrp="1" noChangeAspect="1"/>
          </p:cNvPicPr>
          <p:nvPr>
            <p:ph sz="quarter" idx="1"/>
          </p:nvPr>
        </p:nvPicPr>
        <p:blipFill>
          <a:blip r:embed="rId2">
            <a:extLst>
              <a:ext uri="{28A0092B-C50C-407E-A947-70E740481C1C}">
                <a14:useLocalDpi xmlns:a14="http://schemas.microsoft.com/office/drawing/2010/main" val="0"/>
              </a:ext>
            </a:extLst>
          </a:blip>
          <a:srcRect l="-33027" r="-33027"/>
          <a:stretch>
            <a:fillRect/>
          </a:stretch>
        </p:blipFill>
        <p:spPr/>
      </p:pic>
    </p:spTree>
    <p:extLst>
      <p:ext uri="{BB962C8B-B14F-4D97-AF65-F5344CB8AC3E}">
        <p14:creationId xmlns:p14="http://schemas.microsoft.com/office/powerpoint/2010/main" val="345784370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70000" lnSpcReduction="20000"/>
          </a:bodyPr>
          <a:lstStyle/>
          <a:p>
            <a:r>
              <a:rPr lang="en-US" b="1" dirty="0"/>
              <a:t>Chapter One Arrest - Conversation with Mrs. </a:t>
            </a:r>
            <a:r>
              <a:rPr lang="en-US" b="1" dirty="0" err="1"/>
              <a:t>Grubach</a:t>
            </a:r>
            <a:r>
              <a:rPr lang="en-US" b="1" dirty="0"/>
              <a:t> - Then Miss </a:t>
            </a:r>
            <a:r>
              <a:rPr lang="en-US" b="1" dirty="0" err="1"/>
              <a:t>Bürstner</a:t>
            </a:r>
            <a:endParaRPr lang="en-US" b="1" dirty="0"/>
          </a:p>
          <a:p>
            <a:r>
              <a:rPr lang="en-US" dirty="0"/>
              <a:t>Someone must have been telling lies about Josef K., he knew he had done nothing wrong but, one morning, he was arrested. Every day at eight in the morning he was brought his breakfast by Mrs. </a:t>
            </a:r>
            <a:r>
              <a:rPr lang="en-US" dirty="0" err="1"/>
              <a:t>Grubach's</a:t>
            </a:r>
            <a:r>
              <a:rPr lang="en-US" dirty="0"/>
              <a:t> cook - Mrs. </a:t>
            </a:r>
            <a:r>
              <a:rPr lang="en-US" dirty="0" err="1"/>
              <a:t>Grubach</a:t>
            </a:r>
            <a:r>
              <a:rPr lang="en-US" dirty="0"/>
              <a:t> was his landlady - but today she didn't come. That had never happened before. K. waited a little while, looked from his pillow at the old woman who lived opposite and who was watching him with an inquisitiveness quite unusual for her, and finally, both hungry and disconcerted, rang the bell. There was immediately a knock at the door and a man entered. He had never seen the man in this house before. He was slim but firmly built, his clothes were black and close-fitting, with many folds and pockets, buckles and buttons and a belt, all of which gave the impression of being very practical but without making it very clear what they were actually for. "Who are you?" asked K., sitting half upright in his bed. The man, however, ignored the question as if his arrival simply had to be accepted, and merely replied, "You rang?" "Anna should have brought me my breakfast," said K.</a:t>
            </a:r>
            <a:endParaRPr lang="en-US" dirty="0"/>
          </a:p>
        </p:txBody>
      </p:sp>
    </p:spTree>
    <p:extLst>
      <p:ext uri="{BB962C8B-B14F-4D97-AF65-F5344CB8AC3E}">
        <p14:creationId xmlns:p14="http://schemas.microsoft.com/office/powerpoint/2010/main" val="18616097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Charges.tiff"/>
          <p:cNvPicPr>
            <a:picLocks noGrp="1" noChangeAspect="1"/>
          </p:cNvPicPr>
          <p:nvPr>
            <p:ph sz="quarter" idx="1"/>
          </p:nvPr>
        </p:nvPicPr>
        <p:blipFill>
          <a:blip r:embed="rId2">
            <a:extLst>
              <a:ext uri="{28A0092B-C50C-407E-A947-70E740481C1C}">
                <a14:useLocalDpi xmlns:a14="http://schemas.microsoft.com/office/drawing/2010/main" val="0"/>
              </a:ext>
            </a:extLst>
          </a:blip>
          <a:srcRect t="-4892" b="-4892"/>
          <a:stretch>
            <a:fillRect/>
          </a:stretch>
        </p:blipFill>
        <p:spPr/>
      </p:pic>
    </p:spTree>
    <p:extLst>
      <p:ext uri="{BB962C8B-B14F-4D97-AF65-F5344CB8AC3E}">
        <p14:creationId xmlns:p14="http://schemas.microsoft.com/office/powerpoint/2010/main" val="2849184313"/>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77500" lnSpcReduction="20000"/>
          </a:bodyPr>
          <a:lstStyle/>
          <a:p>
            <a:r>
              <a:rPr lang="en-US" dirty="0"/>
              <a:t>The madman jumped into their midst and pierced them with his eyes. "Whither is God?" he cried; "I will tell you. </a:t>
            </a:r>
            <a:r>
              <a:rPr lang="en-US" i="1" dirty="0"/>
              <a:t>We have killed him</a:t>
            </a:r>
            <a:r>
              <a:rPr lang="en-US" dirty="0"/>
              <a:t>—you and I. All of us are his murderers. But how did we do this? How could we drink up the sea? Who gave us the sponge to wipe away the entire horizon? What were we doing when we unchained this earth from its sun? Whither is it moving now? Whither are we moving? Away from all suns? Are we not plunging continually? Backward, sideward, forward, in all directions? Is there still any up or down? Are we not straying as through an infinite nothing? Do we not feel the breath of empty space? Has it not become colder? Is not night continually closing in on us? Do we not need to light lanterns in the morning? Do we hear nothing as yet of the noise of the gravediggers who are burying God? Do we smell nothing as yet of the divine decomposition? Gods, too, decompose. God is dead. God remains dead. And we have killed him</a:t>
            </a:r>
            <a:r>
              <a:rPr lang="en-US" dirty="0" smtClean="0"/>
              <a:t>.</a:t>
            </a:r>
          </a:p>
          <a:p>
            <a:endParaRPr lang="en-US" dirty="0"/>
          </a:p>
          <a:p>
            <a:r>
              <a:rPr lang="en-US" dirty="0" smtClean="0"/>
              <a:t>Friedrich Nietzsche. The Gay Science. Aphorism 125 (The Madman)</a:t>
            </a:r>
            <a:endParaRPr lang="en-US" dirty="0"/>
          </a:p>
        </p:txBody>
      </p:sp>
    </p:spTree>
    <p:extLst>
      <p:ext uri="{BB962C8B-B14F-4D97-AF65-F5344CB8AC3E}">
        <p14:creationId xmlns:p14="http://schemas.microsoft.com/office/powerpoint/2010/main" val="2647905367"/>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Dialectics and Abyssal Thought</a:t>
            </a:r>
            <a:endParaRPr lang="en-US" dirty="0"/>
          </a:p>
        </p:txBody>
      </p:sp>
      <p:sp>
        <p:nvSpPr>
          <p:cNvPr id="3" name="Content Placeholder 2"/>
          <p:cNvSpPr>
            <a:spLocks noGrp="1"/>
          </p:cNvSpPr>
          <p:nvPr>
            <p:ph sz="quarter" idx="1"/>
          </p:nvPr>
        </p:nvSpPr>
        <p:spPr/>
        <p:txBody>
          <a:bodyPr>
            <a:normAutofit fontScale="92500" lnSpcReduction="20000"/>
          </a:bodyPr>
          <a:lstStyle/>
          <a:p>
            <a:r>
              <a:rPr lang="en-US" sz="2800" dirty="0">
                <a:latin typeface="Calibri" charset="0"/>
              </a:rPr>
              <a:t>W. Benjamin, T. </a:t>
            </a:r>
            <a:r>
              <a:rPr lang="en-US" sz="2800" dirty="0" err="1">
                <a:latin typeface="Calibri" charset="0"/>
              </a:rPr>
              <a:t>Adorno</a:t>
            </a:r>
            <a:endParaRPr lang="en-US" sz="2800" dirty="0">
              <a:latin typeface="Calibri" charset="0"/>
            </a:endParaRPr>
          </a:p>
          <a:p>
            <a:r>
              <a:rPr lang="en-US" sz="2800" dirty="0">
                <a:latin typeface="Calibri" charset="0"/>
              </a:rPr>
              <a:t>G. </a:t>
            </a:r>
            <a:r>
              <a:rPr lang="en-US" sz="2800" dirty="0" err="1">
                <a:latin typeface="Calibri" charset="0"/>
              </a:rPr>
              <a:t>Deleuze</a:t>
            </a:r>
            <a:r>
              <a:rPr lang="en-US" sz="2800" dirty="0">
                <a:latin typeface="Calibri" charset="0"/>
              </a:rPr>
              <a:t>, F. </a:t>
            </a:r>
            <a:r>
              <a:rPr lang="en-US" sz="2800" dirty="0" err="1">
                <a:latin typeface="Calibri" charset="0"/>
              </a:rPr>
              <a:t>Guattari</a:t>
            </a:r>
            <a:r>
              <a:rPr lang="en-US" sz="2800" dirty="0">
                <a:latin typeface="Calibri" charset="0"/>
              </a:rPr>
              <a:t>: “Minor Literature”</a:t>
            </a:r>
            <a:endParaRPr lang="en-US" altLang="ja-JP" sz="2800" dirty="0">
              <a:latin typeface="Calibri" charset="0"/>
            </a:endParaRPr>
          </a:p>
          <a:p>
            <a:r>
              <a:rPr lang="en-US" sz="2800" dirty="0">
                <a:latin typeface="Calibri" charset="0"/>
              </a:rPr>
              <a:t>Gerhard Neumann: Outsider Perspective, Sliding Paradox</a:t>
            </a:r>
          </a:p>
          <a:p>
            <a:r>
              <a:rPr lang="en-US" sz="2800" dirty="0">
                <a:latin typeface="Calibri" charset="0"/>
              </a:rPr>
              <a:t>Stanley </a:t>
            </a:r>
            <a:r>
              <a:rPr lang="en-US" sz="2800" dirty="0" err="1">
                <a:latin typeface="Calibri" charset="0"/>
              </a:rPr>
              <a:t>Corngold</a:t>
            </a:r>
            <a:r>
              <a:rPr lang="en-US" sz="2800" dirty="0">
                <a:latin typeface="Calibri" charset="0"/>
              </a:rPr>
              <a:t>: “</a:t>
            </a:r>
            <a:r>
              <a:rPr lang="en-US" altLang="ja-JP" sz="2800" dirty="0">
                <a:latin typeface="Calibri" charset="0"/>
              </a:rPr>
              <a:t>The negativity of the vermin has to be seen as rooted, in an absolute sense, in the literary enterprise itself, as coming to light in the perspective which the act of writing offers of itself. Here the activity of writing appears only autonomous enough to demand the loss of happiness and the renunciation of life. But of its own accord it has no power to restitute these sacrifices in a finer key. Over Kafka's writing stands a constant sign of  negativity and incompleteness</a:t>
            </a:r>
            <a:r>
              <a:rPr lang="en-US" sz="2800" dirty="0">
                <a:latin typeface="Calibri" charset="0"/>
              </a:rPr>
              <a:t>”</a:t>
            </a:r>
            <a:r>
              <a:rPr lang="en-US" altLang="ja-JP" sz="2800" dirty="0">
                <a:latin typeface="Calibri" charset="0"/>
              </a:rPr>
              <a:t>. (1973)</a:t>
            </a:r>
            <a:endParaRPr lang="en-US" sz="2800" dirty="0">
              <a:latin typeface="Calibri" charset="0"/>
            </a:endParaRPr>
          </a:p>
          <a:p>
            <a:endParaRPr lang="en-US" dirty="0"/>
          </a:p>
        </p:txBody>
      </p:sp>
    </p:spTree>
    <p:extLst>
      <p:ext uri="{BB962C8B-B14F-4D97-AF65-F5344CB8AC3E}">
        <p14:creationId xmlns:p14="http://schemas.microsoft.com/office/powerpoint/2010/main" val="1620536918"/>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Letetr</a:t>
            </a:r>
            <a:r>
              <a:rPr lang="en-US" dirty="0" smtClean="0"/>
              <a:t> </a:t>
            </a:r>
            <a:r>
              <a:rPr lang="en-US" smtClean="0"/>
              <a:t>to Oskar Pollack </a:t>
            </a:r>
            <a:r>
              <a:rPr lang="en-US" dirty="0" smtClean="0"/>
              <a:t>(1904)</a:t>
            </a:r>
            <a:endParaRPr lang="en-US" dirty="0"/>
          </a:p>
        </p:txBody>
      </p:sp>
      <p:sp>
        <p:nvSpPr>
          <p:cNvPr id="3" name="Content Placeholder 2"/>
          <p:cNvSpPr>
            <a:spLocks noGrp="1"/>
          </p:cNvSpPr>
          <p:nvPr>
            <p:ph sz="quarter" idx="1"/>
          </p:nvPr>
        </p:nvSpPr>
        <p:spPr/>
        <p:txBody>
          <a:bodyPr/>
          <a:lstStyle/>
          <a:p>
            <a:r>
              <a:rPr lang="en-US" dirty="0"/>
              <a:t>“If the book we are reading does not wake us, as with a fist hammering on our skulls, then why do we read it? Good God, we also would be happy if we had no books and such books that make us happy we could, if need be, write ourselves.. …. What we need are books that hit us like a most painful misfortune, like the death of someone we loved more than we love ourselves, that make us feel as though we had been banished to the woods, far from any human presence, like a suicide.”</a:t>
            </a:r>
          </a:p>
          <a:p>
            <a:endParaRPr lang="en-US" dirty="0"/>
          </a:p>
        </p:txBody>
      </p:sp>
    </p:spTree>
    <p:extLst>
      <p:ext uri="{BB962C8B-B14F-4D97-AF65-F5344CB8AC3E}">
        <p14:creationId xmlns:p14="http://schemas.microsoft.com/office/powerpoint/2010/main" val="126514236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smtClean="0"/>
              <a:t>Franz Kafka (1883-1924)</a:t>
            </a:r>
            <a:endParaRPr lang="en-US" dirty="0"/>
          </a:p>
        </p:txBody>
      </p:sp>
      <p:pic>
        <p:nvPicPr>
          <p:cNvPr id="4" name="Picture 3" descr="716dae0dc401345829e4015f0814b27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64023" y="228600"/>
            <a:ext cx="4179977" cy="6523639"/>
          </a:xfrm>
          <a:prstGeom prst="rect">
            <a:avLst/>
          </a:prstGeom>
        </p:spPr>
      </p:pic>
      <p:sp>
        <p:nvSpPr>
          <p:cNvPr id="6" name="TextBox 5"/>
          <p:cNvSpPr txBox="1"/>
          <p:nvPr/>
        </p:nvSpPr>
        <p:spPr>
          <a:xfrm>
            <a:off x="692654" y="2155303"/>
            <a:ext cx="3520994" cy="646331"/>
          </a:xfrm>
          <a:prstGeom prst="rect">
            <a:avLst/>
          </a:prstGeom>
          <a:noFill/>
        </p:spPr>
        <p:txBody>
          <a:bodyPr wrap="square" rtlCol="0">
            <a:spAutoFit/>
          </a:bodyPr>
          <a:lstStyle/>
          <a:p>
            <a:r>
              <a:rPr lang="en-US" dirty="0" smtClean="0"/>
              <a:t>Background</a:t>
            </a:r>
          </a:p>
          <a:p>
            <a:r>
              <a:rPr lang="en-US" dirty="0" smtClean="0"/>
              <a:t>Historical Context</a:t>
            </a:r>
            <a:endParaRPr lang="en-US" dirty="0"/>
          </a:p>
        </p:txBody>
      </p:sp>
    </p:spTree>
    <p:extLst>
      <p:ext uri="{BB962C8B-B14F-4D97-AF65-F5344CB8AC3E}">
        <p14:creationId xmlns:p14="http://schemas.microsoft.com/office/powerpoint/2010/main" val="412004078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endParaRPr lang="en-US" dirty="0"/>
          </a:p>
        </p:txBody>
      </p:sp>
      <p:pic>
        <p:nvPicPr>
          <p:cNvPr id="4" name="Content Placeholder 3" descr="Unknown.jpeg"/>
          <p:cNvPicPr>
            <a:picLocks noGrp="1" noChangeAspect="1"/>
          </p:cNvPicPr>
          <p:nvPr/>
        </p:nvPicPr>
        <p:blipFill>
          <a:blip r:embed="rId2">
            <a:extLst>
              <a:ext uri="{28A0092B-C50C-407E-A947-70E740481C1C}">
                <a14:useLocalDpi xmlns:a14="http://schemas.microsoft.com/office/drawing/2010/main" val="0"/>
              </a:ext>
            </a:extLst>
          </a:blip>
          <a:srcRect l="-25089" r="-25089"/>
          <a:stretch>
            <a:fillRect/>
          </a:stretch>
        </p:blipFill>
        <p:spPr bwMode="auto">
          <a:xfrm>
            <a:off x="301752" y="1527048"/>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pic>
    </p:spTree>
    <p:extLst>
      <p:ext uri="{BB962C8B-B14F-4D97-AF65-F5344CB8AC3E}">
        <p14:creationId xmlns:p14="http://schemas.microsoft.com/office/powerpoint/2010/main" val="13480661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e3b1588e7e317cd82394394855f84709.jpg"/>
          <p:cNvPicPr>
            <a:picLocks noGrp="1" noChangeAspect="1"/>
          </p:cNvPicPr>
          <p:nvPr>
            <p:ph sz="quarter" idx="1"/>
          </p:nvPr>
        </p:nvPicPr>
        <p:blipFill>
          <a:blip r:embed="rId2">
            <a:extLst>
              <a:ext uri="{28A0092B-C50C-407E-A947-70E740481C1C}">
                <a14:useLocalDpi xmlns:a14="http://schemas.microsoft.com/office/drawing/2010/main" val="0"/>
              </a:ext>
            </a:extLst>
          </a:blip>
          <a:srcRect l="-99491" r="-99491"/>
          <a:stretch>
            <a:fillRect/>
          </a:stretch>
        </p:blipFill>
        <p:spPr/>
      </p:pic>
    </p:spTree>
    <p:extLst>
      <p:ext uri="{BB962C8B-B14F-4D97-AF65-F5344CB8AC3E}">
        <p14:creationId xmlns:p14="http://schemas.microsoft.com/office/powerpoint/2010/main" val="37916917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36a9a6232efc068fe6a543ecd55c8016.jpg"/>
          <p:cNvPicPr>
            <a:picLocks noGrp="1" noChangeAspect="1"/>
          </p:cNvPicPr>
          <p:nvPr>
            <p:ph sz="quarter" idx="1"/>
          </p:nvPr>
        </p:nvPicPr>
        <p:blipFill>
          <a:blip r:embed="rId2">
            <a:extLst>
              <a:ext uri="{28A0092B-C50C-407E-A947-70E740481C1C}">
                <a14:useLocalDpi xmlns:a14="http://schemas.microsoft.com/office/drawing/2010/main" val="0"/>
              </a:ext>
            </a:extLst>
          </a:blip>
          <a:srcRect l="-90060" r="-90060"/>
          <a:stretch>
            <a:fillRect/>
          </a:stretch>
        </p:blipFill>
        <p:spPr/>
      </p:pic>
    </p:spTree>
    <p:extLst>
      <p:ext uri="{BB962C8B-B14F-4D97-AF65-F5344CB8AC3E}">
        <p14:creationId xmlns:p14="http://schemas.microsoft.com/office/powerpoint/2010/main" val="14775885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Max </a:t>
            </a:r>
            <a:r>
              <a:rPr lang="en-US" dirty="0" err="1" smtClean="0"/>
              <a:t>Brod</a:t>
            </a:r>
            <a:r>
              <a:rPr lang="en-US" dirty="0" smtClean="0"/>
              <a:t> (1884-1968)</a:t>
            </a:r>
            <a:endParaRPr lang="en-US" dirty="0"/>
          </a:p>
        </p:txBody>
      </p:sp>
      <p:pic>
        <p:nvPicPr>
          <p:cNvPr id="4" name="Content Placeholder 3" descr="media.jpeg"/>
          <p:cNvPicPr>
            <a:picLocks noGrp="1" noChangeAspect="1"/>
          </p:cNvPicPr>
          <p:nvPr>
            <p:ph sz="quarter" idx="1"/>
          </p:nvPr>
        </p:nvPicPr>
        <p:blipFill>
          <a:blip r:embed="rId2">
            <a:extLst>
              <a:ext uri="{28A0092B-C50C-407E-A947-70E740481C1C}">
                <a14:useLocalDpi xmlns:a14="http://schemas.microsoft.com/office/drawing/2010/main" val="0"/>
              </a:ext>
            </a:extLst>
          </a:blip>
          <a:srcRect l="-101900" r="-101900"/>
          <a:stretch>
            <a:fillRect/>
          </a:stretch>
        </p:blipFill>
        <p:spPr/>
      </p:pic>
    </p:spTree>
    <p:extLst>
      <p:ext uri="{BB962C8B-B14F-4D97-AF65-F5344CB8AC3E}">
        <p14:creationId xmlns:p14="http://schemas.microsoft.com/office/powerpoint/2010/main" val="30558777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NYT Kafka's Las Trial.tiff"/>
          <p:cNvPicPr>
            <a:picLocks noGrp="1" noChangeAspect="1"/>
          </p:cNvPicPr>
          <p:nvPr>
            <p:ph sz="quarter" idx="1"/>
          </p:nvPr>
        </p:nvPicPr>
        <p:blipFill>
          <a:blip r:embed="rId2">
            <a:extLst>
              <a:ext uri="{28A0092B-C50C-407E-A947-70E740481C1C}">
                <a14:useLocalDpi xmlns:a14="http://schemas.microsoft.com/office/drawing/2010/main" val="0"/>
              </a:ext>
            </a:extLst>
          </a:blip>
          <a:srcRect l="-18077" r="-18077"/>
          <a:stretch>
            <a:fillRect/>
          </a:stretch>
        </p:blipFill>
        <p:spPr/>
      </p:pic>
    </p:spTree>
    <p:extLst>
      <p:ext uri="{BB962C8B-B14F-4D97-AF65-F5344CB8AC3E}">
        <p14:creationId xmlns:p14="http://schemas.microsoft.com/office/powerpoint/2010/main" val="33495389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smtClean="0"/>
              <a:t>Reading The Trial</a:t>
            </a:r>
          </a:p>
          <a:p>
            <a:pPr lvl="1"/>
            <a:r>
              <a:rPr lang="en-US" dirty="0" smtClean="0"/>
              <a:t>Importance of </a:t>
            </a:r>
            <a:r>
              <a:rPr lang="en-US" dirty="0"/>
              <a:t>K</a:t>
            </a:r>
            <a:r>
              <a:rPr lang="en-US" dirty="0" smtClean="0"/>
              <a:t>afka for European Modernism</a:t>
            </a:r>
          </a:p>
          <a:p>
            <a:pPr lvl="1"/>
            <a:r>
              <a:rPr lang="en-US" dirty="0" smtClean="0"/>
              <a:t>Novels as exemplary failures</a:t>
            </a:r>
          </a:p>
          <a:p>
            <a:pPr lvl="1"/>
            <a:r>
              <a:rPr lang="en-US" dirty="0" smtClean="0"/>
              <a:t>Institutions and individuals</a:t>
            </a:r>
          </a:p>
          <a:p>
            <a:pPr lvl="1"/>
            <a:r>
              <a:rPr lang="en-US" dirty="0" smtClean="0"/>
              <a:t>The Law</a:t>
            </a:r>
          </a:p>
          <a:p>
            <a:pPr lvl="1"/>
            <a:r>
              <a:rPr lang="en-US" dirty="0" smtClean="0"/>
              <a:t>State of Exception</a:t>
            </a:r>
          </a:p>
          <a:p>
            <a:pPr lvl="1"/>
            <a:r>
              <a:rPr lang="en-US" dirty="0" smtClean="0"/>
              <a:t>Guilt and Punishment</a:t>
            </a:r>
            <a:endParaRPr lang="en-US" dirty="0"/>
          </a:p>
        </p:txBody>
      </p:sp>
    </p:spTree>
    <p:extLst>
      <p:ext uri="{BB962C8B-B14F-4D97-AF65-F5344CB8AC3E}">
        <p14:creationId xmlns:p14="http://schemas.microsoft.com/office/powerpoint/2010/main" val="3662632264"/>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华文新魏"/>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Civic.thmx</Template>
  <TotalTime>358</TotalTime>
  <Words>1598</Words>
  <Application>Microsoft Macintosh PowerPoint</Application>
  <PresentationFormat>On-screen Show (4:3)</PresentationFormat>
  <Paragraphs>45</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Civic</vt:lpstr>
      <vt:lpstr>EN201 The European Novel: The Trial</vt:lpstr>
      <vt:lpstr>PowerPoint Presentation</vt:lpstr>
      <vt:lpstr>PowerPoint Presentation</vt:lpstr>
      <vt:lpstr>PowerPoint Presentation</vt:lpstr>
      <vt:lpstr>PowerPoint Presentation</vt:lpstr>
      <vt:lpstr>PowerPoint Presentation</vt:lpstr>
      <vt:lpstr>Max Brod (1884-1968)</vt:lpstr>
      <vt:lpstr>PowerPoint Presentation</vt:lpstr>
      <vt:lpstr>PowerPoint Presentation</vt:lpstr>
      <vt:lpstr>Adorno’s Notes on Kafka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Dialectics and Abyssal Thought</vt:lpstr>
      <vt:lpstr>Letetr to Oskar Pollack (1904)</vt:lpstr>
    </vt:vector>
  </TitlesOfParts>
  <Company>Universiteit Utrecht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Realism</dc:title>
  <dc:creator>Paulo de Medeiros</dc:creator>
  <cp:lastModifiedBy>Paulo de Medeiros</cp:lastModifiedBy>
  <cp:revision>57</cp:revision>
  <dcterms:created xsi:type="dcterms:W3CDTF">2014-12-02T22:57:20Z</dcterms:created>
  <dcterms:modified xsi:type="dcterms:W3CDTF">2016-01-20T10:01:21Z</dcterms:modified>
</cp:coreProperties>
</file>