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8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4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7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1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8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1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4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2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7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8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7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78116-5B31-724A-B1B8-9828FA10166C}" type="datetimeFigureOut"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C34B8-5BD5-0040-BB53-CA811C5FDC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9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8324" y="-2530258"/>
            <a:ext cx="9144000" cy="3422281"/>
          </a:xfrm>
        </p:spPr>
        <p:txBody>
          <a:bodyPr/>
          <a:lstStyle/>
          <a:p>
            <a:r>
              <a:rPr lang="en-US" i="1"/>
              <a:t>Zeno’s Conscience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844" y="941311"/>
            <a:ext cx="4318000" cy="5867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8324" y="892023"/>
            <a:ext cx="9144000" cy="596597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3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2306" y="162838"/>
            <a:ext cx="7165932" cy="1002082"/>
          </a:xfrm>
        </p:spPr>
        <p:txBody>
          <a:bodyPr>
            <a:normAutofit/>
          </a:bodyPr>
          <a:lstStyle/>
          <a:p>
            <a:r>
              <a:rPr lang="en-US"/>
              <a:t>Statue of Joyce in Trieste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7892" y="1575105"/>
            <a:ext cx="579476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168010"/>
            <a:ext cx="10515600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9358" y="272960"/>
            <a:ext cx="8542896" cy="627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2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7478"/>
          </a:xfrm>
        </p:spPr>
        <p:txBody>
          <a:bodyPr>
            <a:normAutofit/>
          </a:bodyPr>
          <a:lstStyle/>
          <a:p>
            <a:r>
              <a:rPr lang="en-US" sz="2800"/>
              <a:t>Some Freudian Terms and Ideas: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4062"/>
            <a:ext cx="10515600" cy="543947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/>
              <a:t>1. Free Association.  The “fundamental rule” of psychoanalytic therapy. </a:t>
            </a:r>
            <a:r>
              <a:rPr lang="en-GB" sz="2400"/>
              <a:t>Digressions, irrelevancies, incoherences </a:t>
            </a:r>
            <a:r>
              <a:rPr lang="en-GB" sz="2400" i="1"/>
              <a:t>are</a:t>
            </a:r>
            <a:r>
              <a:rPr lang="en-GB" sz="2400"/>
              <a:t> where the “meaning” is to be found.  The important place is where the discourse does </a:t>
            </a:r>
            <a:r>
              <a:rPr lang="en-GB" sz="2400" i="1"/>
              <a:t>not</a:t>
            </a:r>
            <a:r>
              <a:rPr lang="en-GB" sz="2400"/>
              <a:t> hold up.</a:t>
            </a:r>
            <a:endParaRPr lang="en-US" sz="240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r>
              <a:rPr lang="en-US" sz="2400"/>
              <a:t>Dreams. </a:t>
            </a:r>
            <a:r>
              <a:rPr lang="en-GB" sz="2400"/>
              <a:t>D</a:t>
            </a:r>
            <a:r>
              <a:rPr lang="en-GB" sz="2400"/>
              <a:t>reams are “the royal road to the unconscious.” And  almost every one is the fulfillment of a wish.  With very few exceptions, anxiety dreams are those in which the wish is disturbing, and therefore has to be disguised. 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endParaRPr lang="en-GB" sz="240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r>
              <a:rPr lang="en-GB" sz="2400"/>
              <a:t>Parapraxis:  “bungled actions” and “Freudian slips” are one way the unconscious speaks. 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endParaRPr lang="en-GB" sz="240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r>
              <a:rPr lang="en-GB" sz="2400"/>
              <a:t>Displacement: affects are displaced from unacceptable objects onto others</a:t>
            </a:r>
            <a:r>
              <a:rPr lang="en-US" sz="2400"/>
              <a:t>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endParaRPr lang="en-US" sz="240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r>
              <a:rPr lang="en-GB" sz="2400"/>
              <a:t>Hysteria: the body also speaks.  Its pains are not only psychosomatic, but a kind of language which can be decoded. 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endParaRPr lang="en-GB" sz="240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AutoNum type="arabicPeriod" startAt="2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1439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300625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0625"/>
            <a:ext cx="10515600" cy="5876338"/>
          </a:xfrm>
        </p:spPr>
        <p:txBody>
          <a:bodyPr/>
          <a:lstStyle/>
          <a:p>
            <a:pPr marL="514350" lvl="0" indent="-514350">
              <a:lnSpc>
                <a:spcPct val="100000"/>
              </a:lnSpc>
              <a:spcBef>
                <a:spcPts val="0"/>
              </a:spcBef>
              <a:buAutoNum type="arabicPeriod" startAt="6"/>
            </a:pPr>
            <a:r>
              <a:rPr lang="en-US"/>
              <a:t>Ominipotence of Thoughts: </a:t>
            </a:r>
            <a:r>
              <a:rPr lang="en-GB"/>
              <a:t>This is how Freud explains superstitions and obsessions, which he links to infantile narcissism. </a:t>
            </a:r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AutoNum type="arabicPeriod" startAt="6"/>
            </a:pPr>
            <a:endParaRPr lang="en-GB"/>
          </a:p>
          <a:p>
            <a:pPr marL="514350" lvl="0" indent="-514350">
              <a:lnSpc>
                <a:spcPct val="100000"/>
              </a:lnSpc>
              <a:spcBef>
                <a:spcPts val="0"/>
              </a:spcBef>
              <a:buAutoNum type="arabicPeriod" startAt="6"/>
            </a:pPr>
            <a:endParaRPr lang="en-GB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/>
              <a:t>For more on psychoanalysis, use the database “PEP” (Psychoanalytic Electronic Publishing) available through our library portal.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/>
              <a:t>Introductory work available on PEP:  Laplanche and Pontalis, </a:t>
            </a:r>
            <a:r>
              <a:rPr lang="en-GB" i="1"/>
              <a:t>The Language of Psychoanalysis</a:t>
            </a:r>
            <a:r>
              <a:rPr lang="en-GB"/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2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339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3439"/>
            <a:ext cx="10515600" cy="59530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/>
              <a:t>But Psychoanalysis was intrinsically self-ironizing, as Svevo and Zeno seem to know; the psychoanalyst’s account, like the psychoanalyst himself, can never be exempt from the interference of unconscious desire.  Psychoanalysts were once children too; they too are unconsciously pushed and pulled along. Freud has merely described something which by defintion cannot be mastered; we are unconscious, there’s no cure for that.”  Adam Phillips, “Getting it Wrong: What </a:t>
            </a:r>
            <a:r>
              <a:rPr lang="en-GB" sz="2400" i="1"/>
              <a:t>Zeno</a:t>
            </a:r>
            <a:r>
              <a:rPr lang="en-GB" sz="2400"/>
              <a:t> Did for Psychoanalysis” </a:t>
            </a:r>
            <a:r>
              <a:rPr lang="en-GB" sz="2400" i="1"/>
              <a:t>Raritan</a:t>
            </a:r>
            <a:endParaRPr lang="en-US" sz="240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/>
              <a:t>What if psychoanalysis—with its account of the unconscious—was unwittingly a theory about the absurdity, the futility, the masquerade of understanding, let alone fully understanding?. . . . it might be part of Svevo’s contribution to psychoanalysis to suggest that psychoanalysis is there to be be misunderstood. . . .”</a:t>
            </a:r>
            <a:endParaRPr lang="en-US" sz="240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5063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351</Words>
  <Application>Microsoft Macintosh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Zeno’s Conscience</vt:lpstr>
      <vt:lpstr>Statue of Joyce in Trieste</vt:lpstr>
      <vt:lpstr>PowerPoint Presentation</vt:lpstr>
      <vt:lpstr>Some Freudian Terms and Ideas: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Zeno’s Conscience</dc:title>
  <dc:creator>Microsoft Office User</dc:creator>
  <cp:lastModifiedBy>Microsoft Office User</cp:lastModifiedBy>
  <cp:revision>13</cp:revision>
  <dcterms:created xsi:type="dcterms:W3CDTF">2016-01-25T09:41:18Z</dcterms:created>
  <dcterms:modified xsi:type="dcterms:W3CDTF">2016-01-27T10:27:46Z</dcterms:modified>
</cp:coreProperties>
</file>