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mp4" ContentType="video/unknown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976" y="-7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9CD4-8EA1-46AA-835E-5BA5D6BF25FD}" type="datetimeFigureOut">
              <a:rPr lang="en-US" smtClean="0"/>
              <a:t>08/02/17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4F8CB-106B-4EF1-BEE7-1B6EC8F8E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170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9CD4-8EA1-46AA-835E-5BA5D6BF25FD}" type="datetimeFigureOut">
              <a:rPr lang="en-US" smtClean="0"/>
              <a:t>08/02/17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4F8CB-106B-4EF1-BEE7-1B6EC8F8E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930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9CD4-8EA1-46AA-835E-5BA5D6BF25FD}" type="datetimeFigureOut">
              <a:rPr lang="en-US" smtClean="0"/>
              <a:t>08/02/17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4F8CB-106B-4EF1-BEE7-1B6EC8F8E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0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9CD4-8EA1-46AA-835E-5BA5D6BF25FD}" type="datetimeFigureOut">
              <a:rPr lang="en-US" smtClean="0"/>
              <a:t>08/02/17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4F8CB-106B-4EF1-BEE7-1B6EC8F8E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924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9CD4-8EA1-46AA-835E-5BA5D6BF25FD}" type="datetimeFigureOut">
              <a:rPr lang="en-US" smtClean="0"/>
              <a:t>08/02/17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4F8CB-106B-4EF1-BEE7-1B6EC8F8E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731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9CD4-8EA1-46AA-835E-5BA5D6BF25FD}" type="datetimeFigureOut">
              <a:rPr lang="en-US" smtClean="0"/>
              <a:t>08/02/17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4F8CB-106B-4EF1-BEE7-1B6EC8F8E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431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9CD4-8EA1-46AA-835E-5BA5D6BF25FD}" type="datetimeFigureOut">
              <a:rPr lang="en-US" smtClean="0"/>
              <a:t>08/02/17</a:t>
            </a:fld>
            <a:endParaRPr lang="en-US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4F8CB-106B-4EF1-BEE7-1B6EC8F8E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375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9CD4-8EA1-46AA-835E-5BA5D6BF25FD}" type="datetimeFigureOut">
              <a:rPr lang="en-US" smtClean="0"/>
              <a:t>08/02/17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4F8CB-106B-4EF1-BEE7-1B6EC8F8E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52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9CD4-8EA1-46AA-835E-5BA5D6BF25FD}" type="datetimeFigureOut">
              <a:rPr lang="en-US" smtClean="0"/>
              <a:t>08/02/17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4F8CB-106B-4EF1-BEE7-1B6EC8F8E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753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9CD4-8EA1-46AA-835E-5BA5D6BF25FD}" type="datetimeFigureOut">
              <a:rPr lang="en-US" smtClean="0"/>
              <a:t>08/02/17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4F8CB-106B-4EF1-BEE7-1B6EC8F8E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652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9CD4-8EA1-46AA-835E-5BA5D6BF25FD}" type="datetimeFigureOut">
              <a:rPr lang="en-US" smtClean="0"/>
              <a:t>08/02/17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4F8CB-106B-4EF1-BEE7-1B6EC8F8E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823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5A9CD4-8EA1-46AA-835E-5BA5D6BF25FD}" type="datetimeFigureOut">
              <a:rPr lang="en-US" smtClean="0"/>
              <a:t>08/02/17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4F8CB-106B-4EF1-BEE7-1B6EC8F8E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427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3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200400" y="762000"/>
            <a:ext cx="3505200" cy="1470025"/>
          </a:xfrm>
        </p:spPr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Algerian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276600" y="1676400"/>
            <a:ext cx="4953000" cy="609600"/>
          </a:xfrm>
        </p:spPr>
        <p:txBody>
          <a:bodyPr/>
          <a:lstStyle/>
          <a:p>
            <a:pPr algn="r"/>
            <a:r>
              <a:rPr lang="en-US" i="1" dirty="0" err="1" smtClean="0"/>
              <a:t>Assia</a:t>
            </a:r>
            <a:r>
              <a:rPr lang="en-US" i="1" dirty="0" smtClean="0"/>
              <a:t> Djebar</a:t>
            </a:r>
            <a:endParaRPr lang="en-US" i="1" dirty="0"/>
          </a:p>
        </p:txBody>
      </p:sp>
      <p:sp>
        <p:nvSpPr>
          <p:cNvPr id="4" name="Retângulo 3"/>
          <p:cNvSpPr/>
          <p:nvPr/>
        </p:nvSpPr>
        <p:spPr>
          <a:xfrm>
            <a:off x="6019800" y="990600"/>
            <a:ext cx="2082621" cy="923330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WHITE</a:t>
            </a:r>
            <a:endParaRPr lang="pt-BR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1026" name="Picture 2" descr="Image result for le blanc d'algeri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61"/>
          <a:stretch/>
        </p:blipFill>
        <p:spPr bwMode="auto">
          <a:xfrm>
            <a:off x="0" y="2250017"/>
            <a:ext cx="9155289" cy="4379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0" y="6629400"/>
            <a:ext cx="8534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 smtClean="0"/>
              <a:t>April 2013 – Women march in  Alger for the </a:t>
            </a:r>
            <a:r>
              <a:rPr lang="en-US" sz="1050" i="1" dirty="0"/>
              <a:t> </a:t>
            </a:r>
            <a:r>
              <a:rPr lang="en-US" sz="1050" i="1" dirty="0" smtClean="0"/>
              <a:t>commemoration of the country’s  traditional white </a:t>
            </a:r>
            <a:r>
              <a:rPr lang="en-US" sz="1050" dirty="0" smtClean="0"/>
              <a:t>Haik</a:t>
            </a:r>
            <a:r>
              <a:rPr lang="en-US" sz="1050" i="1" dirty="0" smtClean="0"/>
              <a:t> </a:t>
            </a:r>
            <a:r>
              <a:rPr lang="en-US" sz="1050" dirty="0" smtClean="0"/>
              <a:t>, </a:t>
            </a:r>
            <a:r>
              <a:rPr lang="en-US" sz="1050" i="1" dirty="0" smtClean="0"/>
              <a:t>endangered by Islamic conservatism  </a:t>
            </a:r>
            <a:endParaRPr lang="en-US" sz="1050" i="1" dirty="0"/>
          </a:p>
        </p:txBody>
      </p:sp>
    </p:spTree>
    <p:extLst>
      <p:ext uri="{BB962C8B-B14F-4D97-AF65-F5344CB8AC3E}">
        <p14:creationId xmlns:p14="http://schemas.microsoft.com/office/powerpoint/2010/main" val="382924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3276600" y="183851"/>
            <a:ext cx="35052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Algerian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6019803" y="457200"/>
            <a:ext cx="2082621" cy="923330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WHITE</a:t>
            </a:r>
            <a:endParaRPr lang="pt-BR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8" name="Subtítulo 2"/>
          <p:cNvSpPr txBox="1">
            <a:spLocks/>
          </p:cNvSpPr>
          <p:nvPr/>
        </p:nvSpPr>
        <p:spPr>
          <a:xfrm>
            <a:off x="457200" y="1219200"/>
            <a:ext cx="47244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 “European” “Novel”?</a:t>
            </a:r>
            <a:endParaRPr lang="en-US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648174" y="1600200"/>
            <a:ext cx="4381026" cy="5257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648174" y="2667000"/>
            <a:ext cx="7454250" cy="1143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Considering  the tradition of  the  European novel form, can we call </a:t>
            </a:r>
            <a:r>
              <a:rPr lang="en-US" sz="2400" i="1" dirty="0" smtClean="0"/>
              <a:t>Algerian White</a:t>
            </a:r>
            <a:r>
              <a:rPr lang="en-US" sz="2400" dirty="0" smtClean="0"/>
              <a:t> a novel?</a:t>
            </a:r>
          </a:p>
          <a:p>
            <a:pPr marL="0" indent="0">
              <a:buNone/>
            </a:pPr>
            <a:endParaRPr lang="en-US" sz="2400" dirty="0"/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2" name="Retângulo 1"/>
          <p:cNvSpPr/>
          <p:nvPr/>
        </p:nvSpPr>
        <p:spPr>
          <a:xfrm>
            <a:off x="914400" y="3886200"/>
            <a:ext cx="7315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20000"/>
              </a:spcBef>
            </a:pPr>
            <a:r>
              <a:rPr lang="en-US" sz="2400" dirty="0"/>
              <a:t>Given that the narrative is written by an Algerian woman, has Algeria as a main setting and considers  a experiences grounded in Algerian history, how do you see this book fitting this module?</a:t>
            </a:r>
          </a:p>
        </p:txBody>
      </p:sp>
    </p:spTree>
    <p:extLst>
      <p:ext uri="{BB962C8B-B14F-4D97-AF65-F5344CB8AC3E}">
        <p14:creationId xmlns:p14="http://schemas.microsoft.com/office/powerpoint/2010/main" val="2161760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48200" y="1524000"/>
            <a:ext cx="4038600" cy="4221163"/>
          </a:xfrm>
        </p:spPr>
        <p:txBody>
          <a:bodyPr>
            <a:normAutofit fontScale="92500"/>
          </a:bodyPr>
          <a:lstStyle/>
          <a:p>
            <a:r>
              <a:rPr lang="en-US" sz="1800" dirty="0" smtClean="0"/>
              <a:t>Born Fatima-Zohra </a:t>
            </a:r>
            <a:r>
              <a:rPr lang="en-US" sz="1800" dirty="0" err="1" smtClean="0"/>
              <a:t>Imalayen</a:t>
            </a:r>
            <a:endParaRPr lang="en-US" sz="1800" dirty="0" smtClean="0"/>
          </a:p>
          <a:p>
            <a:r>
              <a:rPr lang="en-US" sz="1800" dirty="0" err="1" smtClean="0"/>
              <a:t>Assia</a:t>
            </a:r>
            <a:r>
              <a:rPr lang="en-US" sz="1800" dirty="0" smtClean="0"/>
              <a:t> ‘consolation’ and Djebar ‘intransigence’</a:t>
            </a:r>
          </a:p>
          <a:p>
            <a:r>
              <a:rPr lang="en-US" sz="1800" dirty="0" smtClean="0"/>
              <a:t>Was Muslim, educated in French, Arabic, speaker of ‘Algerian’ and of Berber </a:t>
            </a:r>
          </a:p>
          <a:p>
            <a:r>
              <a:rPr lang="en-US" sz="1800" dirty="0" smtClean="0"/>
              <a:t>Literary work is in French</a:t>
            </a:r>
          </a:p>
          <a:p>
            <a:r>
              <a:rPr lang="en-US" sz="1800" dirty="0" smtClean="0"/>
              <a:t>Married twice</a:t>
            </a:r>
          </a:p>
          <a:p>
            <a:r>
              <a:rPr lang="en-US" sz="1800" dirty="0" smtClean="0"/>
              <a:t>Taught Algerian history at the University of Algiers </a:t>
            </a:r>
          </a:p>
          <a:p>
            <a:r>
              <a:rPr lang="en-US" sz="1800" dirty="0" smtClean="0"/>
              <a:t>Taught in the French Studies department at NYU</a:t>
            </a:r>
          </a:p>
          <a:p>
            <a:r>
              <a:rPr lang="en-US" sz="1800" dirty="0" smtClean="0"/>
              <a:t>Member of </a:t>
            </a:r>
            <a:r>
              <a:rPr lang="en-US" sz="1800" dirty="0" err="1" smtClean="0"/>
              <a:t>L’Academie</a:t>
            </a:r>
            <a:r>
              <a:rPr lang="en-US" sz="1800" dirty="0" smtClean="0"/>
              <a:t> </a:t>
            </a:r>
            <a:r>
              <a:rPr lang="en-US" sz="1800" dirty="0" err="1" smtClean="0"/>
              <a:t>Française</a:t>
            </a:r>
            <a:r>
              <a:rPr lang="en-US" sz="1800" dirty="0" smtClean="0"/>
              <a:t> (2006)</a:t>
            </a:r>
          </a:p>
          <a:p>
            <a:r>
              <a:rPr lang="en-US" sz="1800" dirty="0" smtClean="0"/>
              <a:t>Ceases to reside in Algeria in 1966</a:t>
            </a:r>
            <a:endParaRPr lang="en-US" sz="1400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3505200" y="183851"/>
            <a:ext cx="35052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Assia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5905861" y="457200"/>
            <a:ext cx="2310504" cy="923330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DJEBAR</a:t>
            </a:r>
            <a:endParaRPr lang="pt-BR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2054" name="Picture 6" descr="Assia-Djeb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89" y="1905000"/>
            <a:ext cx="4549252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701237" y="5019512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1936 </a:t>
            </a:r>
            <a:r>
              <a:rPr lang="en-US" i="1" dirty="0" err="1" smtClean="0"/>
              <a:t>Cherchel</a:t>
            </a:r>
            <a:r>
              <a:rPr lang="en-US" i="1" dirty="0" smtClean="0"/>
              <a:t> – 2015 Paris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193609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90689" y="1653876"/>
            <a:ext cx="4572000" cy="42211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 smtClean="0"/>
              <a:t>Novels </a:t>
            </a:r>
          </a:p>
          <a:p>
            <a:pPr>
              <a:buFont typeface="+mj-lt"/>
              <a:buAutoNum type="arabicPeriod"/>
            </a:pPr>
            <a:r>
              <a:rPr lang="en-US" sz="1400" dirty="0" smtClean="0"/>
              <a:t>La </a:t>
            </a:r>
            <a:r>
              <a:rPr lang="en-US" sz="1400" dirty="0" err="1" smtClean="0"/>
              <a:t>Soif</a:t>
            </a:r>
            <a:r>
              <a:rPr lang="en-US" sz="1400" dirty="0" smtClean="0"/>
              <a:t>, 1957 (English: The Mischief)</a:t>
            </a:r>
          </a:p>
          <a:p>
            <a:pPr>
              <a:buFont typeface="+mj-lt"/>
              <a:buAutoNum type="arabicPeriod"/>
            </a:pPr>
            <a:r>
              <a:rPr lang="en-US" sz="1400" dirty="0" smtClean="0"/>
              <a:t>Les </a:t>
            </a:r>
            <a:r>
              <a:rPr lang="en-US" sz="1400" dirty="0" err="1" smtClean="0"/>
              <a:t>impatients</a:t>
            </a:r>
            <a:r>
              <a:rPr lang="en-US" sz="1400" dirty="0" smtClean="0"/>
              <a:t>, 1958</a:t>
            </a:r>
          </a:p>
          <a:p>
            <a:pPr>
              <a:buFont typeface="+mj-lt"/>
              <a:buAutoNum type="arabicPeriod"/>
            </a:pPr>
            <a:r>
              <a:rPr lang="en-US" sz="1400" dirty="0" smtClean="0"/>
              <a:t>Les </a:t>
            </a:r>
            <a:r>
              <a:rPr lang="en-US" sz="1400" dirty="0" err="1" smtClean="0"/>
              <a:t>Enfants</a:t>
            </a:r>
            <a:r>
              <a:rPr lang="en-US" sz="1400" dirty="0" smtClean="0"/>
              <a:t> du Nouveau Monde, 1962 (English: Children of the New World)</a:t>
            </a:r>
          </a:p>
          <a:p>
            <a:pPr>
              <a:buFont typeface="+mj-lt"/>
              <a:buAutoNum type="arabicPeriod"/>
            </a:pPr>
            <a:r>
              <a:rPr lang="en-US" sz="1400" dirty="0" smtClean="0"/>
              <a:t>Les </a:t>
            </a:r>
            <a:r>
              <a:rPr lang="en-US" sz="1400" dirty="0" err="1" smtClean="0"/>
              <a:t>Alouettes</a:t>
            </a:r>
            <a:r>
              <a:rPr lang="en-US" sz="1400" dirty="0" smtClean="0"/>
              <a:t> </a:t>
            </a:r>
            <a:r>
              <a:rPr lang="en-US" sz="1400" dirty="0" err="1" smtClean="0"/>
              <a:t>naïves</a:t>
            </a:r>
            <a:r>
              <a:rPr lang="en-US" sz="1400" dirty="0" smtClean="0"/>
              <a:t>, 1967</a:t>
            </a:r>
          </a:p>
          <a:p>
            <a:pPr>
              <a:buFont typeface="+mj-lt"/>
              <a:buAutoNum type="arabicPeriod"/>
            </a:pPr>
            <a:r>
              <a:rPr lang="en-US" sz="1400" dirty="0" err="1" smtClean="0"/>
              <a:t>L'Amour</a:t>
            </a:r>
            <a:r>
              <a:rPr lang="en-US" sz="1400" dirty="0" smtClean="0"/>
              <a:t>, la fantasia, 1985 (English: Fantasia: An Algerian Cavalcade)</a:t>
            </a:r>
          </a:p>
          <a:p>
            <a:pPr>
              <a:buFont typeface="+mj-lt"/>
              <a:buAutoNum type="arabicPeriod"/>
            </a:pPr>
            <a:r>
              <a:rPr lang="en-US" sz="1400" dirty="0" err="1" smtClean="0"/>
              <a:t>Ombre</a:t>
            </a:r>
            <a:r>
              <a:rPr lang="en-US" sz="1400" dirty="0" smtClean="0"/>
              <a:t> </a:t>
            </a:r>
            <a:r>
              <a:rPr lang="en-US" sz="1400" dirty="0" err="1" smtClean="0"/>
              <a:t>sultane</a:t>
            </a:r>
            <a:r>
              <a:rPr lang="en-US" sz="1400" dirty="0" smtClean="0"/>
              <a:t> 1987 (English: A Sister to Scheherazade)</a:t>
            </a:r>
          </a:p>
          <a:p>
            <a:pPr>
              <a:buFont typeface="+mj-lt"/>
              <a:buAutoNum type="arabicPeriod"/>
            </a:pPr>
            <a:r>
              <a:rPr lang="en-US" sz="1400" dirty="0" smtClean="0"/>
              <a:t>Loin de </a:t>
            </a:r>
            <a:r>
              <a:rPr lang="en-US" sz="1400" dirty="0" err="1" smtClean="0"/>
              <a:t>Médine</a:t>
            </a:r>
            <a:r>
              <a:rPr lang="en-US" sz="1400" dirty="0" smtClean="0"/>
              <a:t>, (English: Far from Medina)</a:t>
            </a:r>
          </a:p>
          <a:p>
            <a:pPr>
              <a:buFont typeface="+mj-lt"/>
              <a:buAutoNum type="arabicPeriod"/>
            </a:pPr>
            <a:r>
              <a:rPr lang="en-US" sz="1400" dirty="0" err="1" smtClean="0"/>
              <a:t>Vaste</a:t>
            </a:r>
            <a:r>
              <a:rPr lang="en-US" sz="1400" dirty="0" smtClean="0"/>
              <a:t> </a:t>
            </a:r>
            <a:r>
              <a:rPr lang="en-US" sz="1400" dirty="0" err="1" smtClean="0"/>
              <a:t>est</a:t>
            </a:r>
            <a:r>
              <a:rPr lang="en-US" sz="1400" dirty="0" smtClean="0"/>
              <a:t> la prison, 1995 (English: So Vast the Prison)</a:t>
            </a:r>
          </a:p>
          <a:p>
            <a:pPr>
              <a:buFont typeface="+mj-lt"/>
              <a:buAutoNum type="arabicPeriod"/>
            </a:pPr>
            <a:r>
              <a:rPr lang="en-US" sz="1400" u="sng" dirty="0" smtClean="0"/>
              <a:t>Le blanc de </a:t>
            </a:r>
            <a:r>
              <a:rPr lang="en-US" sz="1400" u="sng" dirty="0" err="1" smtClean="0"/>
              <a:t>l'Algérie</a:t>
            </a:r>
            <a:r>
              <a:rPr lang="en-US" sz="1400" u="sng" dirty="0" smtClean="0"/>
              <a:t>, 1996 (English: Algerian White)</a:t>
            </a:r>
          </a:p>
          <a:p>
            <a:pPr>
              <a:buFont typeface="+mj-lt"/>
              <a:buAutoNum type="arabicPeriod"/>
            </a:pPr>
            <a:r>
              <a:rPr lang="en-US" sz="1400" dirty="0" smtClean="0"/>
              <a:t>Les </a:t>
            </a:r>
            <a:r>
              <a:rPr lang="en-US" sz="1400" dirty="0" err="1" smtClean="0"/>
              <a:t>Nuits</a:t>
            </a:r>
            <a:r>
              <a:rPr lang="en-US" sz="1400" dirty="0" smtClean="0"/>
              <a:t> de Strasbourg, 1997</a:t>
            </a:r>
          </a:p>
          <a:p>
            <a:pPr>
              <a:buFont typeface="+mj-lt"/>
              <a:buAutoNum type="arabicPeriod"/>
            </a:pPr>
            <a:r>
              <a:rPr lang="en-US" sz="1400" dirty="0" smtClean="0"/>
              <a:t>La femme sans </a:t>
            </a:r>
            <a:r>
              <a:rPr lang="en-US" sz="1400" dirty="0" err="1" smtClean="0"/>
              <a:t>sépulture</a:t>
            </a:r>
            <a:r>
              <a:rPr lang="en-US" sz="1400" dirty="0" smtClean="0"/>
              <a:t>, 2002</a:t>
            </a:r>
          </a:p>
          <a:p>
            <a:pPr>
              <a:buFont typeface="+mj-lt"/>
              <a:buAutoNum type="arabicPeriod"/>
            </a:pPr>
            <a:r>
              <a:rPr lang="en-US" sz="1400" dirty="0" smtClean="0"/>
              <a:t>La </a:t>
            </a:r>
            <a:r>
              <a:rPr lang="en-US" sz="1400" dirty="0" err="1" smtClean="0"/>
              <a:t>disparition</a:t>
            </a:r>
            <a:r>
              <a:rPr lang="en-US" sz="1400" dirty="0" smtClean="0"/>
              <a:t> de la langue </a:t>
            </a:r>
            <a:r>
              <a:rPr lang="en-US" sz="1400" dirty="0" err="1" smtClean="0"/>
              <a:t>française</a:t>
            </a:r>
            <a:r>
              <a:rPr lang="en-US" sz="1400" dirty="0" smtClean="0"/>
              <a:t>, 2003</a:t>
            </a:r>
          </a:p>
          <a:p>
            <a:pPr>
              <a:buFont typeface="+mj-lt"/>
              <a:buAutoNum type="arabicPeriod"/>
            </a:pPr>
            <a:r>
              <a:rPr lang="en-US" sz="1400" dirty="0" err="1" smtClean="0"/>
              <a:t>Nulle</a:t>
            </a:r>
            <a:r>
              <a:rPr lang="en-US" sz="1400" dirty="0" smtClean="0"/>
              <a:t> part </a:t>
            </a:r>
            <a:r>
              <a:rPr lang="en-US" sz="1400" dirty="0" err="1" smtClean="0"/>
              <a:t>dans</a:t>
            </a:r>
            <a:r>
              <a:rPr lang="en-US" sz="1400" dirty="0" smtClean="0"/>
              <a:t> la </a:t>
            </a:r>
            <a:r>
              <a:rPr lang="en-US" sz="1400" dirty="0" err="1" smtClean="0"/>
              <a:t>maison</a:t>
            </a:r>
            <a:r>
              <a:rPr lang="en-US" sz="1400" dirty="0" smtClean="0"/>
              <a:t> de mon </a:t>
            </a:r>
            <a:r>
              <a:rPr lang="en-US" sz="1400" dirty="0" err="1" smtClean="0"/>
              <a:t>père</a:t>
            </a:r>
            <a:r>
              <a:rPr lang="en-US" sz="1400" dirty="0" smtClean="0"/>
              <a:t>, 2008</a:t>
            </a:r>
            <a:endParaRPr lang="en-US" sz="1050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3505200" y="183851"/>
            <a:ext cx="35052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Assia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5905861" y="457200"/>
            <a:ext cx="2310504" cy="923330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DJEBAR</a:t>
            </a:r>
            <a:endParaRPr lang="pt-BR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8" name="Subtítulo 2"/>
          <p:cNvSpPr txBox="1">
            <a:spLocks/>
          </p:cNvSpPr>
          <p:nvPr/>
        </p:nvSpPr>
        <p:spPr>
          <a:xfrm>
            <a:off x="457200" y="1143000"/>
            <a:ext cx="4247274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Works     </a:t>
            </a:r>
            <a:endParaRPr lang="en-US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Espaço Reservado para Conteúdo 2"/>
          <p:cNvSpPr txBox="1">
            <a:spLocks/>
          </p:cNvSpPr>
          <p:nvPr/>
        </p:nvSpPr>
        <p:spPr>
          <a:xfrm>
            <a:off x="4953000" y="1806275"/>
            <a:ext cx="3962400" cy="42211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400" b="1" dirty="0" smtClean="0"/>
              <a:t>Poetry </a:t>
            </a:r>
          </a:p>
          <a:p>
            <a:r>
              <a:rPr lang="en-US" sz="1400" dirty="0" err="1" smtClean="0"/>
              <a:t>Poème</a:t>
            </a:r>
            <a:r>
              <a:rPr lang="en-US" sz="1400" dirty="0" smtClean="0"/>
              <a:t> pour </a:t>
            </a:r>
            <a:r>
              <a:rPr lang="en-US" sz="1400" dirty="0" err="1" smtClean="0"/>
              <a:t>une</a:t>
            </a:r>
            <a:r>
              <a:rPr lang="en-US" sz="1400" dirty="0" smtClean="0"/>
              <a:t> </a:t>
            </a:r>
            <a:r>
              <a:rPr lang="en-US" sz="1400" dirty="0" err="1" smtClean="0"/>
              <a:t>algérie</a:t>
            </a:r>
            <a:r>
              <a:rPr lang="en-US" sz="1400" dirty="0" smtClean="0"/>
              <a:t> </a:t>
            </a:r>
            <a:r>
              <a:rPr lang="en-US" sz="1400" dirty="0" err="1" smtClean="0"/>
              <a:t>heureuse</a:t>
            </a:r>
            <a:r>
              <a:rPr lang="en-US" sz="1400" dirty="0" smtClean="0"/>
              <a:t>, 1969</a:t>
            </a:r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1400" b="1" dirty="0" smtClean="0"/>
              <a:t>Short Stories</a:t>
            </a:r>
          </a:p>
          <a:p>
            <a:pPr>
              <a:buFont typeface="+mj-lt"/>
              <a:buAutoNum type="arabicPeriod"/>
            </a:pPr>
            <a:r>
              <a:rPr lang="en-US" sz="1400" dirty="0" smtClean="0"/>
              <a:t>Femmes </a:t>
            </a:r>
            <a:r>
              <a:rPr lang="en-US" sz="1400" dirty="0" err="1" smtClean="0"/>
              <a:t>d'Alger</a:t>
            </a:r>
            <a:r>
              <a:rPr lang="en-US" sz="1400" dirty="0" smtClean="0"/>
              <a:t> </a:t>
            </a:r>
            <a:r>
              <a:rPr lang="en-US" sz="1400" dirty="0" err="1" smtClean="0"/>
              <a:t>dans</a:t>
            </a:r>
            <a:r>
              <a:rPr lang="en-US" sz="1400" dirty="0" smtClean="0"/>
              <a:t> </a:t>
            </a:r>
            <a:r>
              <a:rPr lang="en-US" sz="1400" dirty="0" err="1" smtClean="0"/>
              <a:t>leur</a:t>
            </a:r>
            <a:r>
              <a:rPr lang="en-US" sz="1400" dirty="0" smtClean="0"/>
              <a:t> </a:t>
            </a:r>
            <a:r>
              <a:rPr lang="en-US" sz="1400" dirty="0" err="1" smtClean="0"/>
              <a:t>appartement</a:t>
            </a:r>
            <a:r>
              <a:rPr lang="en-US" sz="1400" dirty="0" smtClean="0"/>
              <a:t>, 1980 (English: Women of Algiers in Their Apartment)</a:t>
            </a:r>
          </a:p>
          <a:p>
            <a:pPr>
              <a:buFont typeface="+mj-lt"/>
              <a:buAutoNum type="arabicPeriod"/>
            </a:pPr>
            <a:r>
              <a:rPr lang="en-US" sz="1400" dirty="0" smtClean="0"/>
              <a:t>Oran, langue </a:t>
            </a:r>
            <a:r>
              <a:rPr lang="en-US" sz="1400" dirty="0" err="1" smtClean="0"/>
              <a:t>morte</a:t>
            </a:r>
            <a:r>
              <a:rPr lang="en-US" sz="1400" dirty="0" smtClean="0"/>
              <a:t>, 1997 (English: The Tongue's Blood Does Not Run Dry: Algerian Stories)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b="1" dirty="0" smtClean="0"/>
              <a:t>Theatre</a:t>
            </a:r>
          </a:p>
          <a:p>
            <a:pPr>
              <a:buFont typeface="+mj-lt"/>
              <a:buAutoNum type="arabicPeriod"/>
            </a:pPr>
            <a:r>
              <a:rPr lang="en-US" sz="1400" dirty="0" smtClean="0"/>
              <a:t>Rouge </a:t>
            </a:r>
            <a:r>
              <a:rPr lang="en-US" sz="1400" dirty="0" err="1" smtClean="0"/>
              <a:t>l'aube</a:t>
            </a:r>
            <a:r>
              <a:rPr lang="en-US" sz="1400" dirty="0" smtClean="0"/>
              <a:t>, 1969 Theatre</a:t>
            </a:r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4876800" y="5240065"/>
            <a:ext cx="4330656" cy="7845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b="1" dirty="0" smtClean="0"/>
              <a:t>Main themes: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600" dirty="0" smtClean="0"/>
              <a:t>Female condition -  Algeria – Identity – Language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197947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05863" y="2915273"/>
            <a:ext cx="3409073" cy="2438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i="1" dirty="0" smtClean="0"/>
              <a:t>“As for the original language of this text being French, I don’t apologize. It is a matter of contingence . I am an Arab woman and  my writing is [in] French”.</a:t>
            </a:r>
          </a:p>
          <a:p>
            <a:pPr marL="0" indent="0">
              <a:buNone/>
            </a:pPr>
            <a:endParaRPr lang="en-US" sz="2000" i="1" dirty="0"/>
          </a:p>
          <a:p>
            <a:pPr marL="0" indent="0" algn="r">
              <a:buNone/>
            </a:pPr>
            <a:r>
              <a:rPr lang="en-US" sz="2000" i="1" dirty="0" smtClean="0"/>
              <a:t>(00.52 – 01.07min )</a:t>
            </a:r>
          </a:p>
          <a:p>
            <a:pPr marL="0" indent="0" algn="r">
              <a:buNone/>
            </a:pPr>
            <a:r>
              <a:rPr lang="en-US" sz="2000" i="1" dirty="0" smtClean="0"/>
              <a:t> March 1990 </a:t>
            </a:r>
            <a:endParaRPr lang="en-US" sz="1400" i="1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3505200" y="183851"/>
            <a:ext cx="35052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Assia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5905861" y="457200"/>
            <a:ext cx="2310504" cy="923330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DJEBAR</a:t>
            </a:r>
            <a:endParaRPr lang="pt-BR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8" name="Subtítulo 2"/>
          <p:cNvSpPr txBox="1">
            <a:spLocks/>
          </p:cNvSpPr>
          <p:nvPr/>
        </p:nvSpPr>
        <p:spPr>
          <a:xfrm>
            <a:off x="457200" y="1143000"/>
            <a:ext cx="4247274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Themes     </a:t>
            </a:r>
            <a:endParaRPr lang="en-US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4835763" y="1882477"/>
            <a:ext cx="4300980" cy="7845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b="1" dirty="0" smtClean="0"/>
              <a:t>Female condition -  Algeria – Identity – Language</a:t>
            </a:r>
            <a:endParaRPr lang="en-US" sz="1100" dirty="0"/>
          </a:p>
        </p:txBody>
      </p:sp>
      <p:pic>
        <p:nvPicPr>
          <p:cNvPr id="4" name="ASSIA DJEBAR au Colloque du 8 mars 1990 à Fès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92276" y="2667000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768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914400" y="1981200"/>
            <a:ext cx="6972300" cy="762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400" i="1" dirty="0" smtClean="0"/>
              <a:t>Mourning of the death of three Algerian intellectuals, assassinated by Islamist Guerrilla Groups during the Algerian Civil War (1991-2002) </a:t>
            </a:r>
            <a:endParaRPr lang="en-US" sz="1400" i="1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3276600" y="183851"/>
            <a:ext cx="35052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Algerian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6019803" y="457200"/>
            <a:ext cx="2082621" cy="923330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WHITE</a:t>
            </a:r>
            <a:endParaRPr lang="pt-BR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8" name="Subtítulo 2"/>
          <p:cNvSpPr txBox="1">
            <a:spLocks/>
          </p:cNvSpPr>
          <p:nvPr/>
        </p:nvSpPr>
        <p:spPr>
          <a:xfrm>
            <a:off x="457200" y="1143000"/>
            <a:ext cx="4247274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Themes     </a:t>
            </a:r>
            <a:endParaRPr lang="en-US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970" y="2895600"/>
            <a:ext cx="2421355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spaço Reservado para Conteúdo 2"/>
          <p:cNvSpPr txBox="1">
            <a:spLocks/>
          </p:cNvSpPr>
          <p:nvPr/>
        </p:nvSpPr>
        <p:spPr>
          <a:xfrm>
            <a:off x="6023969" y="5181600"/>
            <a:ext cx="2586631" cy="76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i="1" dirty="0" err="1" smtClean="0"/>
              <a:t>Abdelkader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Alloula</a:t>
            </a:r>
            <a:endParaRPr lang="en-US" sz="1400" i="1" dirty="0" smtClean="0"/>
          </a:p>
          <a:p>
            <a:pPr marL="0" indent="0" algn="ctr">
              <a:buNone/>
            </a:pPr>
            <a:r>
              <a:rPr lang="en-US" sz="1400" i="1" dirty="0" smtClean="0"/>
              <a:t>Playwright</a:t>
            </a:r>
          </a:p>
          <a:p>
            <a:pPr marL="0" indent="0" algn="ctr">
              <a:buNone/>
            </a:pPr>
            <a:r>
              <a:rPr lang="en-US" sz="1400" i="1" dirty="0" smtClean="0"/>
              <a:t>15 March 1994</a:t>
            </a:r>
            <a:endParaRPr lang="en-US" sz="1400" i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949" y="2819400"/>
            <a:ext cx="2307872" cy="2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Espaço Reservado para Conteúdo 2"/>
          <p:cNvSpPr txBox="1">
            <a:spLocks/>
          </p:cNvSpPr>
          <p:nvPr/>
        </p:nvSpPr>
        <p:spPr>
          <a:xfrm>
            <a:off x="3204569" y="5270500"/>
            <a:ext cx="2586631" cy="76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i="1" dirty="0" err="1" smtClean="0"/>
              <a:t>M’Hamed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Boukhobza</a:t>
            </a:r>
            <a:endParaRPr lang="en-US" sz="1400" i="1" dirty="0" smtClean="0"/>
          </a:p>
          <a:p>
            <a:pPr marL="0" indent="0" algn="ctr">
              <a:buNone/>
            </a:pPr>
            <a:r>
              <a:rPr lang="en-US" sz="1400" i="1" dirty="0" smtClean="0"/>
              <a:t>Sociologist </a:t>
            </a:r>
          </a:p>
          <a:p>
            <a:pPr marL="0" indent="0" algn="ctr">
              <a:buNone/>
            </a:pPr>
            <a:r>
              <a:rPr lang="en-US" sz="1400" i="1" dirty="0" smtClean="0"/>
              <a:t>27 June 1993 </a:t>
            </a:r>
            <a:endParaRPr lang="en-US" sz="1400" i="1" dirty="0"/>
          </a:p>
        </p:txBody>
      </p:sp>
      <p:pic>
        <p:nvPicPr>
          <p:cNvPr id="3077" name="Picture 5" descr="Mahfoud_Boucebci__p_re_de_la_psychiatrie_alg_rieenn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" t="8888" r="-119" b="7358"/>
          <a:stretch/>
        </p:blipFill>
        <p:spPr bwMode="auto">
          <a:xfrm>
            <a:off x="685800" y="2864938"/>
            <a:ext cx="2305050" cy="2316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Espaço Reservado para Conteúdo 2"/>
          <p:cNvSpPr txBox="1">
            <a:spLocks/>
          </p:cNvSpPr>
          <p:nvPr/>
        </p:nvSpPr>
        <p:spPr>
          <a:xfrm>
            <a:off x="609600" y="5257800"/>
            <a:ext cx="2586631" cy="76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i="1" dirty="0" err="1" smtClean="0"/>
              <a:t>Mahfoud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Boucebci</a:t>
            </a:r>
            <a:endParaRPr lang="en-US" sz="1400" i="1" dirty="0" smtClean="0"/>
          </a:p>
          <a:p>
            <a:pPr marL="0" indent="0" algn="ctr">
              <a:buNone/>
            </a:pPr>
            <a:r>
              <a:rPr lang="en-US" sz="1400" i="1" dirty="0" smtClean="0"/>
              <a:t>Psychiatrist</a:t>
            </a:r>
          </a:p>
          <a:p>
            <a:pPr marL="0" indent="0" algn="ctr">
              <a:buNone/>
            </a:pPr>
            <a:r>
              <a:rPr lang="en-US" sz="1400" i="1" dirty="0" smtClean="0"/>
              <a:t>15 June 1993 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517045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10574" y="1371600"/>
            <a:ext cx="4381026" cy="5257800"/>
          </a:xfrm>
        </p:spPr>
        <p:txBody>
          <a:bodyPr>
            <a:noAutofit/>
          </a:bodyPr>
          <a:lstStyle/>
          <a:p>
            <a:r>
              <a:rPr lang="en-US" sz="1800" dirty="0" smtClean="0"/>
              <a:t>Formed around the city of Algiers </a:t>
            </a:r>
          </a:p>
          <a:p>
            <a:r>
              <a:rPr lang="en-US" sz="1800" dirty="0" smtClean="0"/>
              <a:t>Indigenous population: Berber (Arab-Berber) Muslim</a:t>
            </a:r>
          </a:p>
          <a:p>
            <a:r>
              <a:rPr lang="en-US" sz="1800" dirty="0" smtClean="0"/>
              <a:t>Invaders: Spanish, Ottoman, French</a:t>
            </a:r>
          </a:p>
          <a:p>
            <a:r>
              <a:rPr lang="en-US" sz="1800" dirty="0" smtClean="0"/>
              <a:t>French colonialism 1830-1962</a:t>
            </a:r>
          </a:p>
          <a:p>
            <a:r>
              <a:rPr lang="en-US" sz="1800" dirty="0" smtClean="0"/>
              <a:t>Algerian War of Independence 1954 – 1962</a:t>
            </a:r>
          </a:p>
          <a:p>
            <a:r>
              <a:rPr lang="en-US" sz="1800" dirty="0" smtClean="0"/>
              <a:t>FNL: Nationalism, socialism and Islam</a:t>
            </a:r>
          </a:p>
          <a:p>
            <a:r>
              <a:rPr lang="en-US" sz="1800" dirty="0" smtClean="0"/>
              <a:t>After independence, single-party non-aligned socialist State and power struggle </a:t>
            </a:r>
          </a:p>
          <a:p>
            <a:r>
              <a:rPr lang="en-US" sz="1800" dirty="0" smtClean="0"/>
              <a:t>1991 political opening, Islamist party about to win</a:t>
            </a:r>
          </a:p>
          <a:p>
            <a:r>
              <a:rPr lang="en-US" sz="1800" dirty="0" smtClean="0"/>
              <a:t>FLN cancels election </a:t>
            </a:r>
          </a:p>
          <a:p>
            <a:r>
              <a:rPr lang="en-US" sz="1800" dirty="0" smtClean="0"/>
              <a:t>Civil war (1991-2002) Islamist groups x FLN</a:t>
            </a:r>
          </a:p>
          <a:p>
            <a:r>
              <a:rPr lang="en-US" sz="1800" dirty="0" smtClean="0"/>
              <a:t>Current president in office since 1999</a:t>
            </a:r>
          </a:p>
          <a:p>
            <a:r>
              <a:rPr lang="en-US" sz="1800" dirty="0" smtClean="0"/>
              <a:t>Economy reliant on oil </a:t>
            </a:r>
          </a:p>
          <a:p>
            <a:endParaRPr lang="en-US" sz="1800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3276600" y="183851"/>
            <a:ext cx="35052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Algerian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6019803" y="457200"/>
            <a:ext cx="2082621" cy="923330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WHITE</a:t>
            </a:r>
            <a:endParaRPr lang="pt-BR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8" name="Subtítulo 2"/>
          <p:cNvSpPr txBox="1">
            <a:spLocks/>
          </p:cNvSpPr>
          <p:nvPr/>
        </p:nvSpPr>
        <p:spPr>
          <a:xfrm>
            <a:off x="457200" y="1143000"/>
            <a:ext cx="38862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Historical Context     </a:t>
            </a:r>
            <a:endParaRPr lang="en-US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146" name="Picture 2" descr="Image result for map of alger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3" y="1981200"/>
            <a:ext cx="4420551" cy="3605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368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09787" y="2362200"/>
            <a:ext cx="4381026" cy="4114800"/>
          </a:xfrm>
        </p:spPr>
        <p:txBody>
          <a:bodyPr>
            <a:noAutofit/>
          </a:bodyPr>
          <a:lstStyle/>
          <a:p>
            <a:r>
              <a:rPr lang="en-US" sz="2000" dirty="0" smtClean="0"/>
              <a:t>Juxtaposition of the subjective experience and history</a:t>
            </a:r>
          </a:p>
          <a:p>
            <a:r>
              <a:rPr lang="en-US" sz="2000" dirty="0" smtClean="0"/>
              <a:t>Memory and history are intertwined, in relation</a:t>
            </a:r>
          </a:p>
          <a:p>
            <a:r>
              <a:rPr lang="en-US" sz="2000" dirty="0" smtClean="0"/>
              <a:t>Colonial and postcolonial time are in relation</a:t>
            </a:r>
          </a:p>
          <a:p>
            <a:r>
              <a:rPr lang="en-US" sz="2000" dirty="0" smtClean="0"/>
              <a:t>Colonial and postcolonial political violence is put in relation</a:t>
            </a:r>
          </a:p>
          <a:p>
            <a:r>
              <a:rPr lang="en-US" sz="2000" dirty="0" smtClean="0"/>
              <a:t>No clear cut</a:t>
            </a:r>
          </a:p>
          <a:p>
            <a:r>
              <a:rPr lang="en-US" sz="2000" dirty="0" smtClean="0"/>
              <a:t>A time and a state in-between</a:t>
            </a:r>
          </a:p>
          <a:p>
            <a:endParaRPr lang="en-US" sz="2000" dirty="0" smtClean="0"/>
          </a:p>
          <a:p>
            <a:endParaRPr lang="en-US" sz="1600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3276600" y="183851"/>
            <a:ext cx="35052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Algerian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6019803" y="457200"/>
            <a:ext cx="2082621" cy="923330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WHITE</a:t>
            </a:r>
            <a:endParaRPr lang="pt-BR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8" name="Subtítulo 2"/>
          <p:cNvSpPr txBox="1">
            <a:spLocks/>
          </p:cNvSpPr>
          <p:nvPr/>
        </p:nvSpPr>
        <p:spPr>
          <a:xfrm>
            <a:off x="457200" y="1143000"/>
            <a:ext cx="38862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Form and Content</a:t>
            </a:r>
            <a:endParaRPr lang="en-US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648174" y="1600200"/>
            <a:ext cx="4381026" cy="5257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/>
          </a:p>
        </p:txBody>
      </p:sp>
      <p:sp>
        <p:nvSpPr>
          <p:cNvPr id="9" name="Espaço Reservado para Conteúdo 2"/>
          <p:cNvSpPr txBox="1">
            <a:spLocks/>
          </p:cNvSpPr>
          <p:nvPr/>
        </p:nvSpPr>
        <p:spPr>
          <a:xfrm>
            <a:off x="4733948" y="1943100"/>
            <a:ext cx="4381026" cy="2286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i="1" dirty="0" smtClean="0"/>
              <a:t> “I settled into a constant coming-and-going, resigned myself to this between-two-worlds, between-two-lives, between-two-freedoms, one deeply diving backward, the other of rushing forward and, each time, glimpse a new horizon!...”  </a:t>
            </a:r>
            <a:r>
              <a:rPr lang="en-US" sz="2000" dirty="0" err="1" smtClean="0"/>
              <a:t>Assia</a:t>
            </a:r>
            <a:r>
              <a:rPr lang="en-US" sz="2000" dirty="0" smtClean="0"/>
              <a:t> Djebar</a:t>
            </a:r>
          </a:p>
          <a:p>
            <a:pPr marL="0" indent="0">
              <a:buNone/>
            </a:pPr>
            <a:endParaRPr lang="en-US" sz="2000" dirty="0" smtClean="0"/>
          </a:p>
          <a:p>
            <a:endParaRPr lang="en-US" sz="1600" dirty="0"/>
          </a:p>
        </p:txBody>
      </p:sp>
      <p:sp>
        <p:nvSpPr>
          <p:cNvPr id="10" name="Espaço Reservado para Conteúdo 2"/>
          <p:cNvSpPr txBox="1">
            <a:spLocks/>
          </p:cNvSpPr>
          <p:nvPr/>
        </p:nvSpPr>
        <p:spPr>
          <a:xfrm>
            <a:off x="4759348" y="4648200"/>
            <a:ext cx="4381026" cy="18668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i="1" dirty="0" smtClean="0"/>
              <a:t>“The silence of that hyphen does not pacify or appease anything, not a single torment, not a single torture”</a:t>
            </a:r>
          </a:p>
          <a:p>
            <a:pPr marL="0" indent="0" algn="r">
              <a:buNone/>
            </a:pPr>
            <a:r>
              <a:rPr lang="en-US" sz="2000" dirty="0" smtClean="0"/>
              <a:t>Jacques Derrida </a:t>
            </a:r>
          </a:p>
          <a:p>
            <a:pPr marL="0" indent="0" algn="r">
              <a:buNone/>
            </a:pPr>
            <a:r>
              <a:rPr lang="en-US" sz="2000" dirty="0" smtClean="0"/>
              <a:t>The </a:t>
            </a:r>
            <a:r>
              <a:rPr lang="en-US" sz="2000" dirty="0" err="1" smtClean="0"/>
              <a:t>monolingualism</a:t>
            </a:r>
            <a:r>
              <a:rPr lang="en-US" sz="2000" dirty="0" smtClean="0"/>
              <a:t> of the other</a:t>
            </a:r>
          </a:p>
          <a:p>
            <a:pPr marL="0" indent="0">
              <a:buNone/>
            </a:pPr>
            <a:endParaRPr lang="en-US" sz="2000" dirty="0" smtClean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1431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09787" y="1981200"/>
            <a:ext cx="4381026" cy="4495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Narrative Structure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 smtClean="0"/>
              <a:t>Time disruption</a:t>
            </a:r>
          </a:p>
          <a:p>
            <a:pPr lvl="1"/>
            <a:r>
              <a:rPr lang="en-US" sz="1600" dirty="0" smtClean="0"/>
              <a:t>Interruptions in the chronological order of events</a:t>
            </a:r>
          </a:p>
          <a:p>
            <a:pPr lvl="1"/>
            <a:r>
              <a:rPr lang="en-US" sz="1600" dirty="0" smtClean="0"/>
              <a:t>Narration of past as present</a:t>
            </a:r>
          </a:p>
          <a:p>
            <a:pPr lvl="1"/>
            <a:r>
              <a:rPr lang="en-US" sz="1600" dirty="0" smtClean="0"/>
              <a:t>Time of memory and spectral presence</a:t>
            </a:r>
          </a:p>
          <a:p>
            <a:pPr lvl="1"/>
            <a:r>
              <a:rPr lang="en-US" sz="1600" dirty="0" smtClean="0"/>
              <a:t>Refusal to temporal progression</a:t>
            </a:r>
          </a:p>
          <a:p>
            <a:endParaRPr lang="en-US" sz="2000" dirty="0"/>
          </a:p>
          <a:p>
            <a:r>
              <a:rPr lang="en-US" sz="2000" dirty="0" smtClean="0"/>
              <a:t>Stream of consciousness </a:t>
            </a:r>
          </a:p>
          <a:p>
            <a:endParaRPr lang="en-US" sz="2000" dirty="0" smtClean="0"/>
          </a:p>
          <a:p>
            <a:r>
              <a:rPr lang="en-US" sz="2000" dirty="0" smtClean="0"/>
              <a:t>Performatic role of language</a:t>
            </a:r>
          </a:p>
          <a:p>
            <a:endParaRPr lang="en-US" sz="1600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3276600" y="183851"/>
            <a:ext cx="35052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Algerian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6019803" y="457200"/>
            <a:ext cx="2082621" cy="923330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WHITE</a:t>
            </a:r>
            <a:endParaRPr lang="pt-BR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8" name="Subtítulo 2"/>
          <p:cNvSpPr txBox="1">
            <a:spLocks/>
          </p:cNvSpPr>
          <p:nvPr/>
        </p:nvSpPr>
        <p:spPr>
          <a:xfrm>
            <a:off x="457200" y="1143000"/>
            <a:ext cx="38862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Form and Content</a:t>
            </a:r>
            <a:endParaRPr lang="en-US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648174" y="1600200"/>
            <a:ext cx="4381026" cy="5257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371600"/>
            <a:ext cx="4191000" cy="558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0106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3276600" y="183851"/>
            <a:ext cx="35052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Algerian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6019803" y="457200"/>
            <a:ext cx="2082621" cy="923330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WHITE</a:t>
            </a:r>
            <a:endParaRPr lang="pt-BR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8" name="Subtítulo 2"/>
          <p:cNvSpPr txBox="1">
            <a:spLocks/>
          </p:cNvSpPr>
          <p:nvPr/>
        </p:nvSpPr>
        <p:spPr>
          <a:xfrm>
            <a:off x="457200" y="1143000"/>
            <a:ext cx="59436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performative role of language </a:t>
            </a:r>
            <a:endParaRPr lang="en-US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648174" y="1600200"/>
            <a:ext cx="4381026" cy="5257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981200"/>
            <a:ext cx="5105400" cy="4521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2403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935</TotalTime>
  <Words>737</Words>
  <Application>Microsoft Macintosh PowerPoint</Application>
  <PresentationFormat>On-screen Show (4:3)</PresentationFormat>
  <Paragraphs>116</Paragraphs>
  <Slides>10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Tema do Office</vt:lpstr>
      <vt:lpstr>Algerian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Emanuelle Santos</dc:creator>
  <cp:lastModifiedBy>Paulo de Medeiros</cp:lastModifiedBy>
  <cp:revision>26</cp:revision>
  <dcterms:created xsi:type="dcterms:W3CDTF">2017-02-07T13:44:30Z</dcterms:created>
  <dcterms:modified xsi:type="dcterms:W3CDTF">2017-02-08T14:28:42Z</dcterms:modified>
</cp:coreProperties>
</file>