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8" r:id="rId9"/>
    <p:sldId id="267" r:id="rId10"/>
    <p:sldId id="263" r:id="rId11"/>
    <p:sldId id="264" r:id="rId12"/>
    <p:sldId id="265" r:id="rId13"/>
    <p:sldId id="269" r:id="rId14"/>
  </p:sldIdLst>
  <p:sldSz cx="9144000" cy="6858000" type="screen4x3"/>
  <p:notesSz cx="6877050" cy="96567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5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4" autoAdjust="0"/>
  </p:normalViewPr>
  <p:slideViewPr>
    <p:cSldViewPr>
      <p:cViewPr varScale="1">
        <p:scale>
          <a:sx n="100" d="100"/>
          <a:sy n="100" d="100"/>
        </p:scale>
        <p:origin x="-112" y="-2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BB3F90-F01A-4678-AE01-CF92549C96AC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8C525C-CDBF-46FD-86E0-41486950710C}">
      <dgm:prSet phldrT="[Texto]" custT="1"/>
      <dgm:spPr/>
      <dgm:t>
        <a:bodyPr/>
        <a:lstStyle/>
        <a:p>
          <a:r>
            <a:rPr lang="en-US" sz="2400" dirty="0" smtClean="0"/>
            <a:t>Present </a:t>
          </a:r>
          <a:r>
            <a:rPr lang="en-US" sz="2400" b="1" dirty="0" smtClean="0"/>
            <a:t>Time</a:t>
          </a:r>
          <a:endParaRPr lang="en-US" sz="2400" b="1" dirty="0"/>
        </a:p>
      </dgm:t>
    </dgm:pt>
    <dgm:pt modelId="{B20BB829-8997-4B21-A7A9-E4D0D1424858}" type="parTrans" cxnId="{BDA210C1-5E30-4C88-A08D-267773DB4BA3}">
      <dgm:prSet/>
      <dgm:spPr/>
      <dgm:t>
        <a:bodyPr/>
        <a:lstStyle/>
        <a:p>
          <a:endParaRPr lang="en-US"/>
        </a:p>
      </dgm:t>
    </dgm:pt>
    <dgm:pt modelId="{025B7C19-D37F-46A8-935B-6D4549F339E1}" type="sibTrans" cxnId="{BDA210C1-5E30-4C88-A08D-267773DB4BA3}">
      <dgm:prSet/>
      <dgm:spPr/>
      <dgm:t>
        <a:bodyPr/>
        <a:lstStyle/>
        <a:p>
          <a:endParaRPr lang="en-US"/>
        </a:p>
      </dgm:t>
    </dgm:pt>
    <dgm:pt modelId="{9B0B3F1B-7B8D-4D41-A0AC-279683A0DB8B}">
      <dgm:prSet phldrT="[Texto]"/>
      <dgm:spPr/>
      <dgm:t>
        <a:bodyPr/>
        <a:lstStyle/>
        <a:p>
          <a:r>
            <a:rPr lang="en-US" dirty="0" smtClean="0"/>
            <a:t>Past</a:t>
          </a:r>
          <a:endParaRPr lang="en-US" dirty="0"/>
        </a:p>
      </dgm:t>
    </dgm:pt>
    <dgm:pt modelId="{5D0B5ADF-E450-4437-8229-4295381BF3D4}" type="parTrans" cxnId="{E3019A87-70F5-46E8-9E69-DABD26550B4A}">
      <dgm:prSet/>
      <dgm:spPr/>
      <dgm:t>
        <a:bodyPr/>
        <a:lstStyle/>
        <a:p>
          <a:endParaRPr lang="en-US"/>
        </a:p>
      </dgm:t>
    </dgm:pt>
    <dgm:pt modelId="{93A89D7A-B973-4BFC-9BDC-4EA517E6BF1D}" type="sibTrans" cxnId="{E3019A87-70F5-46E8-9E69-DABD26550B4A}">
      <dgm:prSet/>
      <dgm:spPr/>
      <dgm:t>
        <a:bodyPr/>
        <a:lstStyle/>
        <a:p>
          <a:endParaRPr lang="en-US"/>
        </a:p>
      </dgm:t>
    </dgm:pt>
    <dgm:pt modelId="{E288E6F7-494F-4443-A008-E9A3B8FFC668}">
      <dgm:prSet phldrT="[Texto]"/>
      <dgm:spPr/>
      <dgm:t>
        <a:bodyPr/>
        <a:lstStyle/>
        <a:p>
          <a:r>
            <a:rPr lang="en-US" dirty="0" smtClean="0"/>
            <a:t>Future</a:t>
          </a:r>
          <a:endParaRPr lang="en-US" dirty="0"/>
        </a:p>
      </dgm:t>
    </dgm:pt>
    <dgm:pt modelId="{530FBD53-E01D-44FD-8702-05E3DDF46892}" type="parTrans" cxnId="{F3C64D25-4416-42EA-AA70-DA2D42DB4335}">
      <dgm:prSet/>
      <dgm:spPr/>
      <dgm:t>
        <a:bodyPr/>
        <a:lstStyle/>
        <a:p>
          <a:endParaRPr lang="en-US"/>
        </a:p>
      </dgm:t>
    </dgm:pt>
    <dgm:pt modelId="{84DDE51E-1718-42A5-A313-9497C404AAA0}" type="sibTrans" cxnId="{F3C64D25-4416-42EA-AA70-DA2D42DB4335}">
      <dgm:prSet/>
      <dgm:spPr/>
      <dgm:t>
        <a:bodyPr/>
        <a:lstStyle/>
        <a:p>
          <a:endParaRPr lang="en-US"/>
        </a:p>
      </dgm:t>
    </dgm:pt>
    <dgm:pt modelId="{93C25076-68FF-4E6C-9A5F-73ED5A6127FD}">
      <dgm:prSet phldrT="[Texto]" custT="1"/>
      <dgm:spPr/>
      <dgm:t>
        <a:bodyPr/>
        <a:lstStyle/>
        <a:p>
          <a:r>
            <a:rPr lang="en-US" sz="2400" dirty="0" smtClean="0"/>
            <a:t>Imperial </a:t>
          </a:r>
          <a:r>
            <a:rPr lang="en-US" sz="2400" b="1" dirty="0" smtClean="0"/>
            <a:t>Space </a:t>
          </a:r>
          <a:r>
            <a:rPr lang="en-US" sz="2400" dirty="0" smtClean="0"/>
            <a:t> London </a:t>
          </a:r>
          <a:endParaRPr lang="en-US" sz="2400" dirty="0"/>
        </a:p>
      </dgm:t>
    </dgm:pt>
    <dgm:pt modelId="{7ADC2195-AA2C-4FE7-BF4A-729B006F7B7E}" type="parTrans" cxnId="{E924CF0B-D809-45E1-BABC-91EE35D68B3A}">
      <dgm:prSet/>
      <dgm:spPr/>
      <dgm:t>
        <a:bodyPr/>
        <a:lstStyle/>
        <a:p>
          <a:endParaRPr lang="en-US"/>
        </a:p>
      </dgm:t>
    </dgm:pt>
    <dgm:pt modelId="{CE94577E-9665-40C1-80D2-074542B53611}" type="sibTrans" cxnId="{E924CF0B-D809-45E1-BABC-91EE35D68B3A}">
      <dgm:prSet/>
      <dgm:spPr/>
      <dgm:t>
        <a:bodyPr/>
        <a:lstStyle/>
        <a:p>
          <a:endParaRPr lang="en-US"/>
        </a:p>
      </dgm:t>
    </dgm:pt>
    <dgm:pt modelId="{310D18FC-BF01-4535-AD45-9655330997C8}">
      <dgm:prSet phldrT="[Texto]"/>
      <dgm:spPr/>
      <dgm:t>
        <a:bodyPr/>
        <a:lstStyle/>
        <a:p>
          <a:r>
            <a:rPr lang="en-US" dirty="0" smtClean="0"/>
            <a:t>Metropole </a:t>
          </a:r>
          <a:endParaRPr lang="en-US" dirty="0"/>
        </a:p>
      </dgm:t>
    </dgm:pt>
    <dgm:pt modelId="{BE39F28D-FC80-4BE4-8E5E-1493325E6E55}" type="parTrans" cxnId="{0D5C1772-0730-494C-A5D4-E8CD69449D3E}">
      <dgm:prSet/>
      <dgm:spPr/>
      <dgm:t>
        <a:bodyPr/>
        <a:lstStyle/>
        <a:p>
          <a:endParaRPr lang="en-US"/>
        </a:p>
      </dgm:t>
    </dgm:pt>
    <dgm:pt modelId="{E356B3CD-0131-4923-B518-81EE3C35019C}" type="sibTrans" cxnId="{0D5C1772-0730-494C-A5D4-E8CD69449D3E}">
      <dgm:prSet/>
      <dgm:spPr/>
      <dgm:t>
        <a:bodyPr/>
        <a:lstStyle/>
        <a:p>
          <a:endParaRPr lang="en-US"/>
        </a:p>
      </dgm:t>
    </dgm:pt>
    <dgm:pt modelId="{557F183A-BE37-4FAF-8890-47BB118F982A}">
      <dgm:prSet phldrT="[Texto]"/>
      <dgm:spPr/>
      <dgm:t>
        <a:bodyPr/>
        <a:lstStyle/>
        <a:p>
          <a:r>
            <a:rPr lang="en-US" dirty="0" smtClean="0"/>
            <a:t>Colony</a:t>
          </a:r>
          <a:endParaRPr lang="en-US" dirty="0"/>
        </a:p>
      </dgm:t>
    </dgm:pt>
    <dgm:pt modelId="{EF510704-7B55-438D-A2F1-034DCD2B70FF}" type="parTrans" cxnId="{68D26580-45AB-4AFB-86C3-9F5E6369818C}">
      <dgm:prSet/>
      <dgm:spPr/>
      <dgm:t>
        <a:bodyPr/>
        <a:lstStyle/>
        <a:p>
          <a:endParaRPr lang="en-US"/>
        </a:p>
      </dgm:t>
    </dgm:pt>
    <dgm:pt modelId="{88E8A228-210D-40B9-A44D-46611354357B}" type="sibTrans" cxnId="{68D26580-45AB-4AFB-86C3-9F5E6369818C}">
      <dgm:prSet/>
      <dgm:spPr/>
      <dgm:t>
        <a:bodyPr/>
        <a:lstStyle/>
        <a:p>
          <a:endParaRPr lang="en-US"/>
        </a:p>
      </dgm:t>
    </dgm:pt>
    <dgm:pt modelId="{93E9D9DA-0DEA-4D4E-B38C-C40823EBF701}">
      <dgm:prSet phldrT="[Texto]" custT="1"/>
      <dgm:spPr/>
      <dgm:t>
        <a:bodyPr/>
        <a:lstStyle/>
        <a:p>
          <a:r>
            <a:rPr lang="en-US" sz="2400" dirty="0" smtClean="0"/>
            <a:t>Relations between/within</a:t>
          </a:r>
        </a:p>
        <a:p>
          <a:r>
            <a:rPr lang="en-US" sz="2400" dirty="0" smtClean="0"/>
            <a:t>Self </a:t>
          </a:r>
          <a:r>
            <a:rPr lang="en-US" sz="2400" dirty="0" smtClean="0">
              <a:sym typeface="Wingdings" panose="05000000000000000000" pitchFamily="2" charset="2"/>
            </a:rPr>
            <a:t> Other</a:t>
          </a:r>
          <a:endParaRPr lang="en-US" sz="2400" dirty="0"/>
        </a:p>
      </dgm:t>
    </dgm:pt>
    <dgm:pt modelId="{BA0A39AB-EBAE-4C16-992D-C6D5DA6F01CB}" type="parTrans" cxnId="{72461801-4E06-4B31-A095-47AE3C651D12}">
      <dgm:prSet/>
      <dgm:spPr/>
      <dgm:t>
        <a:bodyPr/>
        <a:lstStyle/>
        <a:p>
          <a:endParaRPr lang="en-US"/>
        </a:p>
      </dgm:t>
    </dgm:pt>
    <dgm:pt modelId="{9193F747-3F04-41E3-B1A4-4B3440D0A393}" type="sibTrans" cxnId="{72461801-4E06-4B31-A095-47AE3C651D12}">
      <dgm:prSet/>
      <dgm:spPr/>
      <dgm:t>
        <a:bodyPr/>
        <a:lstStyle/>
        <a:p>
          <a:endParaRPr lang="en-US"/>
        </a:p>
      </dgm:t>
    </dgm:pt>
    <dgm:pt modelId="{68AB1BAC-2C15-42FE-9E5F-8CC4DBE60563}">
      <dgm:prSet phldrT="[Texto]"/>
      <dgm:spPr/>
      <dgm:t>
        <a:bodyPr/>
        <a:lstStyle/>
        <a:p>
          <a:r>
            <a:rPr lang="en-US" dirty="0" smtClean="0"/>
            <a:t>Superficial</a:t>
          </a:r>
          <a:endParaRPr lang="en-US" dirty="0"/>
        </a:p>
      </dgm:t>
    </dgm:pt>
    <dgm:pt modelId="{00B325D5-CB53-49DD-A6B1-8C90CDE1EA71}" type="parTrans" cxnId="{A1CBA778-3780-46E3-89E7-85180971A598}">
      <dgm:prSet/>
      <dgm:spPr/>
      <dgm:t>
        <a:bodyPr/>
        <a:lstStyle/>
        <a:p>
          <a:endParaRPr lang="en-US"/>
        </a:p>
      </dgm:t>
    </dgm:pt>
    <dgm:pt modelId="{C5731020-815B-49BE-A24A-3000EC883FC4}" type="sibTrans" cxnId="{A1CBA778-3780-46E3-89E7-85180971A598}">
      <dgm:prSet/>
      <dgm:spPr/>
      <dgm:t>
        <a:bodyPr/>
        <a:lstStyle/>
        <a:p>
          <a:endParaRPr lang="en-US"/>
        </a:p>
      </dgm:t>
    </dgm:pt>
    <dgm:pt modelId="{25A3A596-9FFB-4DCF-BE0A-1E43D07B9893}">
      <dgm:prSet phldrT="[Texto]"/>
      <dgm:spPr/>
      <dgm:t>
        <a:bodyPr/>
        <a:lstStyle/>
        <a:p>
          <a:r>
            <a:rPr lang="en-US" dirty="0" smtClean="0"/>
            <a:t>Deep</a:t>
          </a:r>
          <a:endParaRPr lang="en-US" dirty="0"/>
        </a:p>
      </dgm:t>
    </dgm:pt>
    <dgm:pt modelId="{CEA2D438-45F9-46D2-8E98-5EC588389779}" type="parTrans" cxnId="{C0DD3B67-D632-4F32-BF5B-1BF593BB58E9}">
      <dgm:prSet/>
      <dgm:spPr/>
      <dgm:t>
        <a:bodyPr/>
        <a:lstStyle/>
        <a:p>
          <a:endParaRPr lang="en-US"/>
        </a:p>
      </dgm:t>
    </dgm:pt>
    <dgm:pt modelId="{CF613F67-0ED9-469E-94EC-B8756E39848C}" type="sibTrans" cxnId="{C0DD3B67-D632-4F32-BF5B-1BF593BB58E9}">
      <dgm:prSet/>
      <dgm:spPr/>
      <dgm:t>
        <a:bodyPr/>
        <a:lstStyle/>
        <a:p>
          <a:endParaRPr lang="en-US"/>
        </a:p>
      </dgm:t>
    </dgm:pt>
    <dgm:pt modelId="{24D0303C-415A-4540-A889-283457A0C2A5}" type="pres">
      <dgm:prSet presAssocID="{45BB3F90-F01A-4678-AE01-CF92549C96A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1A080E-EA8A-470C-BC46-B7AB8CAFDA15}" type="pres">
      <dgm:prSet presAssocID="{428C525C-CDBF-46FD-86E0-41486950710C}" presName="circle1" presStyleLbl="node1" presStyleIdx="0" presStyleCnt="3"/>
      <dgm:spPr/>
    </dgm:pt>
    <dgm:pt modelId="{1C516A86-7BB1-4781-989D-E8D7BED5CE37}" type="pres">
      <dgm:prSet presAssocID="{428C525C-CDBF-46FD-86E0-41486950710C}" presName="space" presStyleCnt="0"/>
      <dgm:spPr/>
    </dgm:pt>
    <dgm:pt modelId="{A043B536-9AE3-4C5D-AF1A-D8AC395EDDF3}" type="pres">
      <dgm:prSet presAssocID="{428C525C-CDBF-46FD-86E0-41486950710C}" presName="rect1" presStyleLbl="alignAcc1" presStyleIdx="0" presStyleCnt="3" custLinFactNeighborY="1875"/>
      <dgm:spPr/>
      <dgm:t>
        <a:bodyPr/>
        <a:lstStyle/>
        <a:p>
          <a:endParaRPr lang="en-US"/>
        </a:p>
      </dgm:t>
    </dgm:pt>
    <dgm:pt modelId="{72FE8180-CB5D-4E4E-A22E-5C7B0208B29C}" type="pres">
      <dgm:prSet presAssocID="{93C25076-68FF-4E6C-9A5F-73ED5A6127FD}" presName="vertSpace2" presStyleLbl="node1" presStyleIdx="0" presStyleCnt="3"/>
      <dgm:spPr/>
    </dgm:pt>
    <dgm:pt modelId="{236D0452-51F5-40F7-B093-5A7032C261E9}" type="pres">
      <dgm:prSet presAssocID="{93C25076-68FF-4E6C-9A5F-73ED5A6127FD}" presName="circle2" presStyleLbl="node1" presStyleIdx="1" presStyleCnt="3"/>
      <dgm:spPr/>
    </dgm:pt>
    <dgm:pt modelId="{3E2CB27A-DF75-423B-ABD4-C31824E3C5F3}" type="pres">
      <dgm:prSet presAssocID="{93C25076-68FF-4E6C-9A5F-73ED5A6127FD}" presName="rect2" presStyleLbl="alignAcc1" presStyleIdx="1" presStyleCnt="3"/>
      <dgm:spPr/>
      <dgm:t>
        <a:bodyPr/>
        <a:lstStyle/>
        <a:p>
          <a:endParaRPr lang="en-US"/>
        </a:p>
      </dgm:t>
    </dgm:pt>
    <dgm:pt modelId="{BE70F558-5CD6-4AEF-96E7-7042556FE6C4}" type="pres">
      <dgm:prSet presAssocID="{93E9D9DA-0DEA-4D4E-B38C-C40823EBF701}" presName="vertSpace3" presStyleLbl="node1" presStyleIdx="1" presStyleCnt="3"/>
      <dgm:spPr/>
    </dgm:pt>
    <dgm:pt modelId="{C79ECF89-1149-4A55-97EB-9BF5AAC8E24B}" type="pres">
      <dgm:prSet presAssocID="{93E9D9DA-0DEA-4D4E-B38C-C40823EBF701}" presName="circle3" presStyleLbl="node1" presStyleIdx="2" presStyleCnt="3"/>
      <dgm:spPr/>
    </dgm:pt>
    <dgm:pt modelId="{15C39BA3-03BD-4A65-8FA1-FE61213415CF}" type="pres">
      <dgm:prSet presAssocID="{93E9D9DA-0DEA-4D4E-B38C-C40823EBF701}" presName="rect3" presStyleLbl="alignAcc1" presStyleIdx="2" presStyleCnt="3"/>
      <dgm:spPr/>
      <dgm:t>
        <a:bodyPr/>
        <a:lstStyle/>
        <a:p>
          <a:endParaRPr lang="en-US"/>
        </a:p>
      </dgm:t>
    </dgm:pt>
    <dgm:pt modelId="{317DE5DD-07E8-4575-9BC5-D229334A0B03}" type="pres">
      <dgm:prSet presAssocID="{428C525C-CDBF-46FD-86E0-41486950710C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A593F0-5367-46BD-8611-E969AC1D1201}" type="pres">
      <dgm:prSet presAssocID="{428C525C-CDBF-46FD-86E0-41486950710C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9CCD94-B722-44E2-B6F8-37564C4BDE92}" type="pres">
      <dgm:prSet presAssocID="{93C25076-68FF-4E6C-9A5F-73ED5A6127FD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A02805-8300-4E50-A75C-97A4D483F533}" type="pres">
      <dgm:prSet presAssocID="{93C25076-68FF-4E6C-9A5F-73ED5A6127FD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1F857F-E7FC-41D4-ABA2-3FE0B66E96A3}" type="pres">
      <dgm:prSet presAssocID="{93E9D9DA-0DEA-4D4E-B38C-C40823EBF701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FFD72A-8D45-465F-AD54-1AF34374205F}" type="pres">
      <dgm:prSet presAssocID="{93E9D9DA-0DEA-4D4E-B38C-C40823EBF701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6061AF-8F10-4E7B-B8C2-4CA726F50C15}" type="presOf" srcId="{93C25076-68FF-4E6C-9A5F-73ED5A6127FD}" destId="{609CCD94-B722-44E2-B6F8-37564C4BDE92}" srcOrd="1" destOrd="0" presId="urn:microsoft.com/office/officeart/2005/8/layout/target3"/>
    <dgm:cxn modelId="{0D5C1772-0730-494C-A5D4-E8CD69449D3E}" srcId="{93C25076-68FF-4E6C-9A5F-73ED5A6127FD}" destId="{310D18FC-BF01-4535-AD45-9655330997C8}" srcOrd="0" destOrd="0" parTransId="{BE39F28D-FC80-4BE4-8E5E-1493325E6E55}" sibTransId="{E356B3CD-0131-4923-B518-81EE3C35019C}"/>
    <dgm:cxn modelId="{BAA24870-6E34-45D3-9820-C3C882208106}" type="presOf" srcId="{557F183A-BE37-4FAF-8890-47BB118F982A}" destId="{C2A02805-8300-4E50-A75C-97A4D483F533}" srcOrd="0" destOrd="1" presId="urn:microsoft.com/office/officeart/2005/8/layout/target3"/>
    <dgm:cxn modelId="{E924CF0B-D809-45E1-BABC-91EE35D68B3A}" srcId="{45BB3F90-F01A-4678-AE01-CF92549C96AC}" destId="{93C25076-68FF-4E6C-9A5F-73ED5A6127FD}" srcOrd="1" destOrd="0" parTransId="{7ADC2195-AA2C-4FE7-BF4A-729B006F7B7E}" sibTransId="{CE94577E-9665-40C1-80D2-074542B53611}"/>
    <dgm:cxn modelId="{38485638-C49B-42AD-AA5F-B45094EEA058}" type="presOf" srcId="{93E9D9DA-0DEA-4D4E-B38C-C40823EBF701}" destId="{CF1F857F-E7FC-41D4-ABA2-3FE0B66E96A3}" srcOrd="1" destOrd="0" presId="urn:microsoft.com/office/officeart/2005/8/layout/target3"/>
    <dgm:cxn modelId="{09F0AAA5-8EFC-460F-A57D-9B105F2ABF98}" type="presOf" srcId="{428C525C-CDBF-46FD-86E0-41486950710C}" destId="{317DE5DD-07E8-4575-9BC5-D229334A0B03}" srcOrd="1" destOrd="0" presId="urn:microsoft.com/office/officeart/2005/8/layout/target3"/>
    <dgm:cxn modelId="{103CE58C-9EDC-4DD4-8228-4897D23C96E8}" type="presOf" srcId="{45BB3F90-F01A-4678-AE01-CF92549C96AC}" destId="{24D0303C-415A-4540-A889-283457A0C2A5}" srcOrd="0" destOrd="0" presId="urn:microsoft.com/office/officeart/2005/8/layout/target3"/>
    <dgm:cxn modelId="{73885DE5-4494-4934-A796-EBFA3B33BEFA}" type="presOf" srcId="{310D18FC-BF01-4535-AD45-9655330997C8}" destId="{C2A02805-8300-4E50-A75C-97A4D483F533}" srcOrd="0" destOrd="0" presId="urn:microsoft.com/office/officeart/2005/8/layout/target3"/>
    <dgm:cxn modelId="{E3019A87-70F5-46E8-9E69-DABD26550B4A}" srcId="{428C525C-CDBF-46FD-86E0-41486950710C}" destId="{9B0B3F1B-7B8D-4D41-A0AC-279683A0DB8B}" srcOrd="0" destOrd="0" parTransId="{5D0B5ADF-E450-4437-8229-4295381BF3D4}" sibTransId="{93A89D7A-B973-4BFC-9BDC-4EA517E6BF1D}"/>
    <dgm:cxn modelId="{64EF6F24-7FA7-4B39-ADCC-1B05C8D68D5E}" type="presOf" srcId="{93C25076-68FF-4E6C-9A5F-73ED5A6127FD}" destId="{3E2CB27A-DF75-423B-ABD4-C31824E3C5F3}" srcOrd="0" destOrd="0" presId="urn:microsoft.com/office/officeart/2005/8/layout/target3"/>
    <dgm:cxn modelId="{A1CBA778-3780-46E3-89E7-85180971A598}" srcId="{93E9D9DA-0DEA-4D4E-B38C-C40823EBF701}" destId="{68AB1BAC-2C15-42FE-9E5F-8CC4DBE60563}" srcOrd="0" destOrd="0" parTransId="{00B325D5-CB53-49DD-A6B1-8C90CDE1EA71}" sibTransId="{C5731020-815B-49BE-A24A-3000EC883FC4}"/>
    <dgm:cxn modelId="{FE59BEF6-403A-4EEE-B128-7A132174BA66}" type="presOf" srcId="{25A3A596-9FFB-4DCF-BE0A-1E43D07B9893}" destId="{9BFFD72A-8D45-465F-AD54-1AF34374205F}" srcOrd="0" destOrd="1" presId="urn:microsoft.com/office/officeart/2005/8/layout/target3"/>
    <dgm:cxn modelId="{68D26580-45AB-4AFB-86C3-9F5E6369818C}" srcId="{93C25076-68FF-4E6C-9A5F-73ED5A6127FD}" destId="{557F183A-BE37-4FAF-8890-47BB118F982A}" srcOrd="1" destOrd="0" parTransId="{EF510704-7B55-438D-A2F1-034DCD2B70FF}" sibTransId="{88E8A228-210D-40B9-A44D-46611354357B}"/>
    <dgm:cxn modelId="{2DB049DA-1D35-497D-9595-92B28F2CA61C}" type="presOf" srcId="{93E9D9DA-0DEA-4D4E-B38C-C40823EBF701}" destId="{15C39BA3-03BD-4A65-8FA1-FE61213415CF}" srcOrd="0" destOrd="0" presId="urn:microsoft.com/office/officeart/2005/8/layout/target3"/>
    <dgm:cxn modelId="{C0DD3B67-D632-4F32-BF5B-1BF593BB58E9}" srcId="{93E9D9DA-0DEA-4D4E-B38C-C40823EBF701}" destId="{25A3A596-9FFB-4DCF-BE0A-1E43D07B9893}" srcOrd="1" destOrd="0" parTransId="{CEA2D438-45F9-46D2-8E98-5EC588389779}" sibTransId="{CF613F67-0ED9-469E-94EC-B8756E39848C}"/>
    <dgm:cxn modelId="{F3C64D25-4416-42EA-AA70-DA2D42DB4335}" srcId="{428C525C-CDBF-46FD-86E0-41486950710C}" destId="{E288E6F7-494F-4443-A008-E9A3B8FFC668}" srcOrd="1" destOrd="0" parTransId="{530FBD53-E01D-44FD-8702-05E3DDF46892}" sibTransId="{84DDE51E-1718-42A5-A313-9497C404AAA0}"/>
    <dgm:cxn modelId="{B1468F5B-34B3-4F29-B7EF-260B594ADB5A}" type="presOf" srcId="{68AB1BAC-2C15-42FE-9E5F-8CC4DBE60563}" destId="{9BFFD72A-8D45-465F-AD54-1AF34374205F}" srcOrd="0" destOrd="0" presId="urn:microsoft.com/office/officeart/2005/8/layout/target3"/>
    <dgm:cxn modelId="{BDA210C1-5E30-4C88-A08D-267773DB4BA3}" srcId="{45BB3F90-F01A-4678-AE01-CF92549C96AC}" destId="{428C525C-CDBF-46FD-86E0-41486950710C}" srcOrd="0" destOrd="0" parTransId="{B20BB829-8997-4B21-A7A9-E4D0D1424858}" sibTransId="{025B7C19-D37F-46A8-935B-6D4549F339E1}"/>
    <dgm:cxn modelId="{19E841E0-0B39-4BE8-9D6E-1A7D0648BF76}" type="presOf" srcId="{9B0B3F1B-7B8D-4D41-A0AC-279683A0DB8B}" destId="{AFA593F0-5367-46BD-8611-E969AC1D1201}" srcOrd="0" destOrd="0" presId="urn:microsoft.com/office/officeart/2005/8/layout/target3"/>
    <dgm:cxn modelId="{72461801-4E06-4B31-A095-47AE3C651D12}" srcId="{45BB3F90-F01A-4678-AE01-CF92549C96AC}" destId="{93E9D9DA-0DEA-4D4E-B38C-C40823EBF701}" srcOrd="2" destOrd="0" parTransId="{BA0A39AB-EBAE-4C16-992D-C6D5DA6F01CB}" sibTransId="{9193F747-3F04-41E3-B1A4-4B3440D0A393}"/>
    <dgm:cxn modelId="{E2662F89-BCC8-4037-BF3C-A678D73288BA}" type="presOf" srcId="{428C525C-CDBF-46FD-86E0-41486950710C}" destId="{A043B536-9AE3-4C5D-AF1A-D8AC395EDDF3}" srcOrd="0" destOrd="0" presId="urn:microsoft.com/office/officeart/2005/8/layout/target3"/>
    <dgm:cxn modelId="{0DC2958A-C6DA-4E82-B512-9A07E490DF86}" type="presOf" srcId="{E288E6F7-494F-4443-A008-E9A3B8FFC668}" destId="{AFA593F0-5367-46BD-8611-E969AC1D1201}" srcOrd="0" destOrd="1" presId="urn:microsoft.com/office/officeart/2005/8/layout/target3"/>
    <dgm:cxn modelId="{F4212C93-1D6C-445D-B0BA-90425E1D0E12}" type="presParOf" srcId="{24D0303C-415A-4540-A889-283457A0C2A5}" destId="{331A080E-EA8A-470C-BC46-B7AB8CAFDA15}" srcOrd="0" destOrd="0" presId="urn:microsoft.com/office/officeart/2005/8/layout/target3"/>
    <dgm:cxn modelId="{AAF58F39-C416-436C-8023-B78E90A29214}" type="presParOf" srcId="{24D0303C-415A-4540-A889-283457A0C2A5}" destId="{1C516A86-7BB1-4781-989D-E8D7BED5CE37}" srcOrd="1" destOrd="0" presId="urn:microsoft.com/office/officeart/2005/8/layout/target3"/>
    <dgm:cxn modelId="{C84DE5C2-8BC8-4CC7-9397-BB2019513841}" type="presParOf" srcId="{24D0303C-415A-4540-A889-283457A0C2A5}" destId="{A043B536-9AE3-4C5D-AF1A-D8AC395EDDF3}" srcOrd="2" destOrd="0" presId="urn:microsoft.com/office/officeart/2005/8/layout/target3"/>
    <dgm:cxn modelId="{4840871C-2F04-49B7-83F3-79197892E434}" type="presParOf" srcId="{24D0303C-415A-4540-A889-283457A0C2A5}" destId="{72FE8180-CB5D-4E4E-A22E-5C7B0208B29C}" srcOrd="3" destOrd="0" presId="urn:microsoft.com/office/officeart/2005/8/layout/target3"/>
    <dgm:cxn modelId="{5704C273-F38B-4965-8869-A23FD37F8996}" type="presParOf" srcId="{24D0303C-415A-4540-A889-283457A0C2A5}" destId="{236D0452-51F5-40F7-B093-5A7032C261E9}" srcOrd="4" destOrd="0" presId="urn:microsoft.com/office/officeart/2005/8/layout/target3"/>
    <dgm:cxn modelId="{530FC197-EA57-47D8-94F5-F6C3CF89C0D0}" type="presParOf" srcId="{24D0303C-415A-4540-A889-283457A0C2A5}" destId="{3E2CB27A-DF75-423B-ABD4-C31824E3C5F3}" srcOrd="5" destOrd="0" presId="urn:microsoft.com/office/officeart/2005/8/layout/target3"/>
    <dgm:cxn modelId="{0C38F373-5505-4C90-B52A-A075F1373316}" type="presParOf" srcId="{24D0303C-415A-4540-A889-283457A0C2A5}" destId="{BE70F558-5CD6-4AEF-96E7-7042556FE6C4}" srcOrd="6" destOrd="0" presId="urn:microsoft.com/office/officeart/2005/8/layout/target3"/>
    <dgm:cxn modelId="{A24AEC50-8C0A-4B37-B0E4-50153641EAD0}" type="presParOf" srcId="{24D0303C-415A-4540-A889-283457A0C2A5}" destId="{C79ECF89-1149-4A55-97EB-9BF5AAC8E24B}" srcOrd="7" destOrd="0" presId="urn:microsoft.com/office/officeart/2005/8/layout/target3"/>
    <dgm:cxn modelId="{44D892A5-A0CE-45B0-9928-61D81D485339}" type="presParOf" srcId="{24D0303C-415A-4540-A889-283457A0C2A5}" destId="{15C39BA3-03BD-4A65-8FA1-FE61213415CF}" srcOrd="8" destOrd="0" presId="urn:microsoft.com/office/officeart/2005/8/layout/target3"/>
    <dgm:cxn modelId="{B8BB76FA-87A3-4C1D-80C4-C255478D0D92}" type="presParOf" srcId="{24D0303C-415A-4540-A889-283457A0C2A5}" destId="{317DE5DD-07E8-4575-9BC5-D229334A0B03}" srcOrd="9" destOrd="0" presId="urn:microsoft.com/office/officeart/2005/8/layout/target3"/>
    <dgm:cxn modelId="{C6C9A019-CBF0-4882-9004-631F625B50E9}" type="presParOf" srcId="{24D0303C-415A-4540-A889-283457A0C2A5}" destId="{AFA593F0-5367-46BD-8611-E969AC1D1201}" srcOrd="10" destOrd="0" presId="urn:microsoft.com/office/officeart/2005/8/layout/target3"/>
    <dgm:cxn modelId="{270574DF-9797-4A32-BD35-24AF110F38CE}" type="presParOf" srcId="{24D0303C-415A-4540-A889-283457A0C2A5}" destId="{609CCD94-B722-44E2-B6F8-37564C4BDE92}" srcOrd="11" destOrd="0" presId="urn:microsoft.com/office/officeart/2005/8/layout/target3"/>
    <dgm:cxn modelId="{0BCADE72-7D09-41AD-AD94-DCE6263635E0}" type="presParOf" srcId="{24D0303C-415A-4540-A889-283457A0C2A5}" destId="{C2A02805-8300-4E50-A75C-97A4D483F533}" srcOrd="12" destOrd="0" presId="urn:microsoft.com/office/officeart/2005/8/layout/target3"/>
    <dgm:cxn modelId="{44D8286B-D34A-46F4-A695-ACB0425C6F4C}" type="presParOf" srcId="{24D0303C-415A-4540-A889-283457A0C2A5}" destId="{CF1F857F-E7FC-41D4-ABA2-3FE0B66E96A3}" srcOrd="13" destOrd="0" presId="urn:microsoft.com/office/officeart/2005/8/layout/target3"/>
    <dgm:cxn modelId="{52C91BF7-2499-4723-99C7-39EB3BADF17C}" type="presParOf" srcId="{24D0303C-415A-4540-A889-283457A0C2A5}" destId="{9BFFD72A-8D45-465F-AD54-1AF34374205F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A080E-EA8A-470C-BC46-B7AB8CAFDA15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43B536-9AE3-4C5D-AF1A-D8AC395EDDF3}">
      <dsp:nvSpPr>
        <dsp:cNvPr id="0" name=""/>
        <dsp:cNvSpPr/>
      </dsp:nvSpPr>
      <dsp:spPr>
        <a:xfrm>
          <a:off x="2031999" y="0"/>
          <a:ext cx="4749800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Present </a:t>
          </a:r>
          <a:r>
            <a:rPr lang="en-US" sz="2400" b="1" kern="1200" dirty="0" smtClean="0"/>
            <a:t>Time</a:t>
          </a:r>
          <a:endParaRPr lang="en-US" sz="2400" b="1" kern="1200" dirty="0"/>
        </a:p>
      </dsp:txBody>
      <dsp:txXfrm>
        <a:off x="2031999" y="0"/>
        <a:ext cx="2374900" cy="1219202"/>
      </dsp:txXfrm>
    </dsp:sp>
    <dsp:sp modelId="{236D0452-51F5-40F7-B093-5A7032C261E9}">
      <dsp:nvSpPr>
        <dsp:cNvPr id="0" name=""/>
        <dsp:cNvSpPr/>
      </dsp:nvSpPr>
      <dsp:spPr>
        <a:xfrm>
          <a:off x="711201" y="12192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2CB27A-DF75-423B-ABD4-C31824E3C5F3}">
      <dsp:nvSpPr>
        <dsp:cNvPr id="0" name=""/>
        <dsp:cNvSpPr/>
      </dsp:nvSpPr>
      <dsp:spPr>
        <a:xfrm>
          <a:off x="2031999" y="1219202"/>
          <a:ext cx="4749800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Imperial </a:t>
          </a:r>
          <a:r>
            <a:rPr lang="en-US" sz="2400" b="1" kern="1200" dirty="0" smtClean="0"/>
            <a:t>Space </a:t>
          </a:r>
          <a:r>
            <a:rPr lang="en-US" sz="2400" kern="1200" dirty="0" smtClean="0"/>
            <a:t> London </a:t>
          </a:r>
          <a:endParaRPr lang="en-US" sz="2400" kern="1200" dirty="0"/>
        </a:p>
      </dsp:txBody>
      <dsp:txXfrm>
        <a:off x="2031999" y="1219202"/>
        <a:ext cx="2374900" cy="1219198"/>
      </dsp:txXfrm>
    </dsp:sp>
    <dsp:sp modelId="{C79ECF89-1149-4A55-97EB-9BF5AAC8E24B}">
      <dsp:nvSpPr>
        <dsp:cNvPr id="0" name=""/>
        <dsp:cNvSpPr/>
      </dsp:nvSpPr>
      <dsp:spPr>
        <a:xfrm>
          <a:off x="1422400" y="24384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C39BA3-03BD-4A65-8FA1-FE61213415CF}">
      <dsp:nvSpPr>
        <dsp:cNvPr id="0" name=""/>
        <dsp:cNvSpPr/>
      </dsp:nvSpPr>
      <dsp:spPr>
        <a:xfrm>
          <a:off x="2031999" y="2438401"/>
          <a:ext cx="4749800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Relations between/within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Self </a:t>
          </a:r>
          <a:r>
            <a:rPr lang="en-US" sz="2400" kern="1200" dirty="0" smtClean="0">
              <a:sym typeface="Wingdings" panose="05000000000000000000" pitchFamily="2" charset="2"/>
            </a:rPr>
            <a:t> Other</a:t>
          </a:r>
          <a:endParaRPr lang="en-US" sz="2400" kern="1200" dirty="0"/>
        </a:p>
      </dsp:txBody>
      <dsp:txXfrm>
        <a:off x="2031999" y="2438401"/>
        <a:ext cx="2374900" cy="1219198"/>
      </dsp:txXfrm>
    </dsp:sp>
    <dsp:sp modelId="{AFA593F0-5367-46BD-8611-E969AC1D1201}">
      <dsp:nvSpPr>
        <dsp:cNvPr id="0" name=""/>
        <dsp:cNvSpPr/>
      </dsp:nvSpPr>
      <dsp:spPr>
        <a:xfrm>
          <a:off x="4406900" y="0"/>
          <a:ext cx="2374900" cy="1219202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Past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Future</a:t>
          </a:r>
          <a:endParaRPr lang="en-US" sz="3000" kern="1200" dirty="0"/>
        </a:p>
      </dsp:txBody>
      <dsp:txXfrm>
        <a:off x="4406900" y="0"/>
        <a:ext cx="2374900" cy="1219202"/>
      </dsp:txXfrm>
    </dsp:sp>
    <dsp:sp modelId="{C2A02805-8300-4E50-A75C-97A4D483F533}">
      <dsp:nvSpPr>
        <dsp:cNvPr id="0" name=""/>
        <dsp:cNvSpPr/>
      </dsp:nvSpPr>
      <dsp:spPr>
        <a:xfrm>
          <a:off x="4406900" y="1219202"/>
          <a:ext cx="2374900" cy="1219198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Metropole 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Colony</a:t>
          </a:r>
          <a:endParaRPr lang="en-US" sz="3000" kern="1200" dirty="0"/>
        </a:p>
      </dsp:txBody>
      <dsp:txXfrm>
        <a:off x="4406900" y="1219202"/>
        <a:ext cx="2374900" cy="1219198"/>
      </dsp:txXfrm>
    </dsp:sp>
    <dsp:sp modelId="{9BFFD72A-8D45-465F-AD54-1AF34374205F}">
      <dsp:nvSpPr>
        <dsp:cNvPr id="0" name=""/>
        <dsp:cNvSpPr/>
      </dsp:nvSpPr>
      <dsp:spPr>
        <a:xfrm>
          <a:off x="4406900" y="2438401"/>
          <a:ext cx="2374900" cy="1219198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Superficial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Deep</a:t>
          </a:r>
          <a:endParaRPr lang="en-US" sz="3000" kern="1200" dirty="0"/>
        </a:p>
      </dsp:txBody>
      <dsp:txXfrm>
        <a:off x="4406900" y="2438401"/>
        <a:ext cx="2374900" cy="12191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95725" y="0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9337D-F893-4FAD-8C37-7CD69F2C9474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172575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95725" y="9172575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8D12C-C4B6-46B8-9EFB-DE2502AFAF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3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r">
              <a:defRPr sz="1200"/>
            </a:lvl1pPr>
          </a:lstStyle>
          <a:p>
            <a:fld id="{061F10C3-A431-480C-817A-A755522260F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26000" cy="3621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76" tIns="47238" rIns="94476" bIns="47238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7705" y="4586963"/>
            <a:ext cx="5501640" cy="4345543"/>
          </a:xfrm>
          <a:prstGeom prst="rect">
            <a:avLst/>
          </a:prstGeom>
        </p:spPr>
        <p:txBody>
          <a:bodyPr vert="horz" lIns="94476" tIns="47238" rIns="94476" bIns="47238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172249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95404" y="9172249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r">
              <a:defRPr sz="1200"/>
            </a:lvl1pPr>
          </a:lstStyle>
          <a:p>
            <a:fld id="{663B5AF6-C62D-4532-A15D-30B02F134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927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B5AF6-C62D-4532-A15D-30B02F134D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3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B5AF6-C62D-4532-A15D-30B02F134D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3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B5AF6-C62D-4532-A15D-30B02F134D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06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reto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3528D5E-8EB1-416A-9C7D-42DE55238CA0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A7B813-33B6-496B-8BD9-77D25DE241A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gbc7jtmuOJ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962400" y="1676400"/>
            <a:ext cx="4851401" cy="1447800"/>
          </a:xfrm>
        </p:spPr>
        <p:txBody>
          <a:bodyPr>
            <a:noAutofit/>
          </a:bodyPr>
          <a:lstStyle/>
          <a:p>
            <a:r>
              <a:rPr lang="en-US" sz="3600" i="1" dirty="0" smtClean="0">
                <a:solidFill>
                  <a:srgbClr val="CD573B"/>
                </a:solidFill>
              </a:rPr>
              <a:t>Mrs. Dalloway </a:t>
            </a:r>
            <a:r>
              <a:rPr lang="en-US" sz="3600" dirty="0" smtClean="0">
                <a:solidFill>
                  <a:srgbClr val="CD573B"/>
                </a:solidFill>
              </a:rPr>
              <a:t>(1925)</a:t>
            </a:r>
            <a:br>
              <a:rPr lang="en-US" sz="3600" dirty="0" smtClean="0">
                <a:solidFill>
                  <a:srgbClr val="CD573B"/>
                </a:solidFill>
              </a:rPr>
            </a:br>
            <a:r>
              <a:rPr lang="en-US" sz="3600" dirty="0" smtClean="0">
                <a:solidFill>
                  <a:srgbClr val="CD573B"/>
                </a:solidFill>
              </a:rPr>
              <a:t>Virginia Woolf</a:t>
            </a:r>
            <a:endParaRPr lang="en-US" sz="3600" dirty="0">
              <a:solidFill>
                <a:srgbClr val="CD573B"/>
              </a:solidFill>
            </a:endParaRPr>
          </a:p>
        </p:txBody>
      </p:sp>
      <p:pic>
        <p:nvPicPr>
          <p:cNvPr id="1028" name="Picture 4" descr="first edition Mrs Dalloway Virginia Woolf Hogarth Press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79" b="96367" l="6409" r="929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2" y="228600"/>
            <a:ext cx="4260327" cy="626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ixaDeTexto 13"/>
          <p:cNvSpPr txBox="1"/>
          <p:nvPr/>
        </p:nvSpPr>
        <p:spPr>
          <a:xfrm>
            <a:off x="3886200" y="4327435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Photo of the novel’s first edition </a:t>
            </a:r>
          </a:p>
          <a:p>
            <a:pPr algn="ctr"/>
            <a:r>
              <a:rPr lang="en-US" dirty="0" smtClean="0"/>
              <a:t>by The Hogarth Press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Cover designed by Vanessa Bell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198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of Consciousness and the Novel </a:t>
            </a:r>
            <a:endParaRPr lang="en-US" dirty="0"/>
          </a:p>
        </p:txBody>
      </p:sp>
      <p:sp>
        <p:nvSpPr>
          <p:cNvPr id="6" name="Espaço Reservado para Conteúdo 6"/>
          <p:cNvSpPr txBox="1">
            <a:spLocks/>
          </p:cNvSpPr>
          <p:nvPr/>
        </p:nvSpPr>
        <p:spPr>
          <a:xfrm>
            <a:off x="304800" y="1600200"/>
            <a:ext cx="8534400" cy="4681728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en-US" dirty="0" smtClean="0"/>
              <a:t>Moretti </a:t>
            </a:r>
            <a:r>
              <a:rPr lang="en-US" i="1" dirty="0" smtClean="0"/>
              <a:t>The Novel Vol.2 </a:t>
            </a:r>
            <a:r>
              <a:rPr lang="en-US" dirty="0" smtClean="0"/>
              <a:t>(3-4)</a:t>
            </a:r>
          </a:p>
          <a:p>
            <a:pPr algn="just"/>
            <a:r>
              <a:rPr lang="en-US" sz="1600" dirty="0" smtClean="0"/>
              <a:t>the novel portrays the dissociation between hero and society, and establishes the journey of the hero against society which gives way to a sense of individuality;</a:t>
            </a:r>
          </a:p>
          <a:p>
            <a:pPr algn="just"/>
            <a:r>
              <a:rPr lang="en-US" sz="1600" dirty="0" smtClean="0"/>
              <a:t>18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C. </a:t>
            </a:r>
            <a:r>
              <a:rPr lang="en-US" sz="1600" dirty="0"/>
              <a:t>novel  “asked whether humans are the source of moral law and masters of </a:t>
            </a:r>
            <a:r>
              <a:rPr lang="en-US" sz="1600" dirty="0" smtClean="0"/>
              <a:t>their own actions”;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(individual reclaims moral authority) </a:t>
            </a:r>
          </a:p>
          <a:p>
            <a:pPr algn="just"/>
            <a:r>
              <a:rPr lang="en-US" sz="1600" dirty="0" smtClean="0"/>
              <a:t>19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C</a:t>
            </a:r>
            <a:r>
              <a:rPr lang="en-US" sz="1600" dirty="0"/>
              <a:t>. </a:t>
            </a:r>
            <a:r>
              <a:rPr lang="en-US" sz="1600" dirty="0" smtClean="0"/>
              <a:t>novel </a:t>
            </a:r>
            <a:r>
              <a:rPr lang="en-US" sz="1600" dirty="0"/>
              <a:t>“concluded that human beings </a:t>
            </a:r>
            <a:r>
              <a:rPr lang="en-US" sz="1600" dirty="0" smtClean="0"/>
              <a:t>are shaped </a:t>
            </a:r>
            <a:r>
              <a:rPr lang="en-US" sz="1600" dirty="0"/>
              <a:t>less by moral norms than by their social and historical </a:t>
            </a:r>
            <a:r>
              <a:rPr lang="en-US" sz="1600" dirty="0" smtClean="0"/>
              <a:t>milieu”;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(individual reclaims political and economic power)</a:t>
            </a:r>
          </a:p>
          <a:p>
            <a:pPr algn="just"/>
            <a:r>
              <a:rPr lang="en-US" sz="1600" dirty="0" smtClean="0"/>
              <a:t>Early-20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C. </a:t>
            </a:r>
            <a:r>
              <a:rPr lang="en-US" sz="1600" dirty="0"/>
              <a:t>novel “modernists rebelled against </a:t>
            </a:r>
            <a:r>
              <a:rPr lang="en-US" sz="1600" dirty="0" smtClean="0"/>
              <a:t>both the </a:t>
            </a:r>
            <a:r>
              <a:rPr lang="en-US" sz="1600" dirty="0"/>
              <a:t>attempt to imprison human beings in their social milieu and the method </a:t>
            </a:r>
            <a:r>
              <a:rPr lang="en-US" sz="1600" dirty="0" smtClean="0"/>
              <a:t>of observation </a:t>
            </a:r>
            <a:r>
              <a:rPr lang="en-US" sz="1600" dirty="0"/>
              <a:t>and empathy. This rebellion created an unprecedented rupture between</a:t>
            </a:r>
            <a:r>
              <a:rPr lang="en-US" sz="1600" dirty="0" smtClean="0"/>
              <a:t>, on </a:t>
            </a:r>
            <a:r>
              <a:rPr lang="en-US" sz="1600" dirty="0"/>
              <a:t>one side, the individual, liberated from moral concerns and </a:t>
            </a:r>
            <a:r>
              <a:rPr lang="en-US" sz="1600" dirty="0" smtClean="0"/>
              <a:t>conceived as </a:t>
            </a:r>
            <a:r>
              <a:rPr lang="en-US" sz="1600" dirty="0"/>
              <a:t>the site of uncontrollable sensorial and linguistic activity; and, on </a:t>
            </a:r>
            <a:r>
              <a:rPr lang="en-US" sz="1600" dirty="0" smtClean="0"/>
              <a:t>the other</a:t>
            </a:r>
            <a:r>
              <a:rPr lang="en-US" sz="1600" dirty="0"/>
              <a:t>, reality, which came to be seen as mysterious and profoundly disquieting</a:t>
            </a:r>
            <a:r>
              <a:rPr lang="en-US" sz="1600" dirty="0" smtClean="0"/>
              <a:t>. Modernism </a:t>
            </a:r>
            <a:r>
              <a:rPr lang="en-US" sz="1600" dirty="0"/>
              <a:t>gave the novel a new formal dynamism, without however </a:t>
            </a:r>
            <a:r>
              <a:rPr lang="en-US" sz="1600" dirty="0" smtClean="0"/>
              <a:t>altering its </a:t>
            </a:r>
            <a:r>
              <a:rPr lang="en-US" sz="1600" dirty="0"/>
              <a:t>old focus on the individuals and their relation to the surrounding </a:t>
            </a:r>
            <a:r>
              <a:rPr lang="en-US" sz="1600" dirty="0" smtClean="0"/>
              <a:t>world“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(individual questions the very postulates upon which it is legitimized)</a:t>
            </a:r>
          </a:p>
        </p:txBody>
      </p:sp>
    </p:spTree>
    <p:extLst>
      <p:ext uri="{BB962C8B-B14F-4D97-AF65-F5344CB8AC3E}">
        <p14:creationId xmlns:p14="http://schemas.microsoft.com/office/powerpoint/2010/main" val="2885322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of Consciousness</a:t>
            </a:r>
            <a:endParaRPr lang="en-US" dirty="0"/>
          </a:p>
        </p:txBody>
      </p:sp>
      <p:sp>
        <p:nvSpPr>
          <p:cNvPr id="6" name="Espaço Reservado para Conteúdo 6"/>
          <p:cNvSpPr txBox="1">
            <a:spLocks/>
          </p:cNvSpPr>
          <p:nvPr/>
        </p:nvSpPr>
        <p:spPr>
          <a:xfrm>
            <a:off x="304800" y="1600200"/>
            <a:ext cx="8534400" cy="4681728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b="1" dirty="0" smtClean="0"/>
              <a:t>A </a:t>
            </a:r>
            <a:r>
              <a:rPr lang="en-US" sz="1600" b="1" dirty="0"/>
              <a:t>continuous flow of sense-data (perceptions, thoughts, memories, and sensations) produced in the mind without either self-censorship or self-reflection.</a:t>
            </a:r>
            <a:r>
              <a:rPr lang="en-US" sz="1600" dirty="0"/>
              <a:t> The concept was conceived by the American psychologist William James (brother of the writers Henry and Alice James), but is widely used in literary studies to </a:t>
            </a:r>
            <a:r>
              <a:rPr lang="en-US" sz="1600" b="1" dirty="0"/>
              <a:t>describe a style of writing that tries to emulate this particular state of mind. </a:t>
            </a:r>
            <a:r>
              <a:rPr lang="en-US" sz="1600" dirty="0"/>
              <a:t>The key examples are James Joyce's </a:t>
            </a:r>
            <a:r>
              <a:rPr lang="en-US" sz="1600" i="1" dirty="0"/>
              <a:t>Ulysses</a:t>
            </a:r>
            <a:r>
              <a:rPr lang="en-US" sz="1600" dirty="0"/>
              <a:t> (1922) and Virginia Woolf's </a:t>
            </a:r>
            <a:r>
              <a:rPr lang="en-US" sz="1600" i="1" dirty="0"/>
              <a:t>To the Lighthouse</a:t>
            </a:r>
            <a:r>
              <a:rPr lang="en-US" sz="1600" dirty="0"/>
              <a:t> (1927). Ideally, writing of this type should give the reader the impression they are witnessing thoughts as they are born, as though they were somehow able to jack directly into another </a:t>
            </a:r>
            <a:r>
              <a:rPr lang="en-US" sz="1600" dirty="0" smtClean="0"/>
              <a:t>consciousness. (</a:t>
            </a:r>
            <a:r>
              <a:rPr lang="en-US" sz="1600" i="1" dirty="0"/>
              <a:t>Oxford Dictionary of Critical </a:t>
            </a:r>
            <a:r>
              <a:rPr lang="en-US" sz="1600" i="1" dirty="0" smtClean="0"/>
              <a:t>Theory)</a:t>
            </a:r>
          </a:p>
          <a:p>
            <a:pPr marL="0" indent="0" algn="just">
              <a:buNone/>
            </a:pPr>
            <a:endParaRPr lang="en-US" sz="1600" i="1" dirty="0" smtClean="0"/>
          </a:p>
          <a:p>
            <a:pPr algn="just"/>
            <a:r>
              <a:rPr lang="en-US" sz="1600" dirty="0" smtClean="0"/>
              <a:t>It allows the layering of different, simultaneous, states of mind;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 smtClean="0"/>
              <a:t>It is necessary to conciliate contradictive situations such as a World War and/or situations of deep social inequality; </a:t>
            </a:r>
          </a:p>
          <a:p>
            <a:pPr marL="0" indent="0" algn="just">
              <a:buNone/>
            </a:pPr>
            <a:endParaRPr lang="en-US" sz="1600" i="1" dirty="0"/>
          </a:p>
          <a:p>
            <a:pPr marL="0" indent="0" algn="just">
              <a:buNone/>
            </a:pPr>
            <a:endParaRPr lang="en-US" sz="1600" i="1" dirty="0"/>
          </a:p>
          <a:p>
            <a:pPr marL="0" indent="0" algn="just">
              <a:buNone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4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Stream of consciousness</a:t>
            </a: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97582746"/>
              </p:ext>
            </p:extLst>
          </p:nvPr>
        </p:nvGraphicFramePr>
        <p:xfrm>
          <a:off x="1295400" y="2336800"/>
          <a:ext cx="6781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685800" y="148726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</a:t>
            </a:r>
            <a:r>
              <a:rPr lang="en-US" i="1" dirty="0" smtClean="0"/>
              <a:t>Mrs. Dalloway</a:t>
            </a:r>
            <a:r>
              <a:rPr lang="en-US" dirty="0" smtClean="0"/>
              <a:t>, the stream of consciousness permits the constant layering of multifaceted  categories: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Film – </a:t>
            </a:r>
            <a:r>
              <a:rPr lang="en-US" i="1" dirty="0" smtClean="0"/>
              <a:t>The Hours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www.youtube.com/watch?v=gbc7jtmuOJM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385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Woolf (1882-1941)</a:t>
            </a:r>
            <a:endParaRPr lang="en-US" dirty="0"/>
          </a:p>
        </p:txBody>
      </p:sp>
      <p:pic>
        <p:nvPicPr>
          <p:cNvPr id="2050" name="Picture 2" descr="http://kaykeys.net/passions/virginiawoolf/virginia1902-beresfo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8245"/>
            <a:ext cx="268111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kaykeys.net/passions/virginiawoolf/virginia1925-beckmacgreg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268" y="1752600"/>
            <a:ext cx="2813402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kaykeys.net/passions/virginiawoolf/virginia1939-freund-2-we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743" y="1758244"/>
            <a:ext cx="253118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304800" y="5606534"/>
            <a:ext cx="24525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Portrait of 1902</a:t>
            </a:r>
          </a:p>
          <a:p>
            <a:pPr algn="ctr"/>
            <a:r>
              <a:rPr lang="nl-NL" sz="1200" dirty="0"/>
              <a:t>(</a:t>
            </a:r>
            <a:r>
              <a:rPr lang="nl-NL" sz="1200" dirty="0" smtClean="0"/>
              <a:t>photo </a:t>
            </a:r>
            <a:r>
              <a:rPr lang="nl-NL" sz="1200" dirty="0"/>
              <a:t>by George Beresford)</a:t>
            </a:r>
            <a:endParaRPr lang="en-US" sz="1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414890" y="5618202"/>
            <a:ext cx="24525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Portrait of 1925</a:t>
            </a:r>
          </a:p>
          <a:p>
            <a:pPr algn="ctr"/>
            <a:r>
              <a:rPr lang="nl-NL" sz="1200" dirty="0"/>
              <a:t>(</a:t>
            </a:r>
            <a:r>
              <a:rPr lang="nl-NL" sz="1200" dirty="0" smtClean="0"/>
              <a:t>photo </a:t>
            </a:r>
            <a:r>
              <a:rPr lang="nl-NL" sz="1200" dirty="0"/>
              <a:t>by </a:t>
            </a:r>
            <a:r>
              <a:rPr lang="nl-NL" sz="1200" dirty="0" smtClean="0"/>
              <a:t>Beck &amp; MacGregor)</a:t>
            </a:r>
            <a:endParaRPr lang="en-US" sz="12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6248400" y="5618202"/>
            <a:ext cx="24525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Portrait of 1939</a:t>
            </a:r>
          </a:p>
          <a:p>
            <a:pPr algn="ctr"/>
            <a:r>
              <a:rPr lang="nl-NL" sz="1200" dirty="0"/>
              <a:t>(</a:t>
            </a:r>
            <a:r>
              <a:rPr lang="nl-NL" sz="1200" dirty="0" smtClean="0"/>
              <a:t>photo </a:t>
            </a:r>
            <a:r>
              <a:rPr lang="nl-NL" sz="1200" dirty="0"/>
              <a:t>by </a:t>
            </a:r>
            <a:r>
              <a:rPr lang="nl-NL" sz="1200" dirty="0" smtClean="0"/>
              <a:t>Gisele Freund)</a:t>
            </a:r>
            <a:endParaRPr lang="en-US" sz="1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286000" y="6400800"/>
            <a:ext cx="670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2">
                    <a:lumMod val="50000"/>
                  </a:schemeClr>
                </a:solidFill>
              </a:rPr>
              <a:t>Source of images : http://kaykeys.net/passions/virginiawoolf/index.html</a:t>
            </a:r>
            <a:endParaRPr lang="en-US" sz="11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33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Virginia </a:t>
            </a:r>
            <a:r>
              <a:rPr lang="en-US" dirty="0" smtClean="0"/>
              <a:t>Woolf’s Works</a:t>
            </a:r>
            <a:endParaRPr lang="en-US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Novels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 smtClean="0"/>
              <a:t>The </a:t>
            </a:r>
            <a:r>
              <a:rPr lang="en-US" i="1" dirty="0"/>
              <a:t>Voyage Out </a:t>
            </a:r>
            <a:r>
              <a:rPr lang="en-US" dirty="0"/>
              <a:t>(1915)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Night and Day </a:t>
            </a:r>
            <a:r>
              <a:rPr lang="en-US" dirty="0"/>
              <a:t>(1919)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Jacob's Room </a:t>
            </a:r>
            <a:r>
              <a:rPr lang="en-US" dirty="0"/>
              <a:t>(1922)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 err="1">
                <a:solidFill>
                  <a:srgbClr val="CD573B"/>
                </a:solidFill>
              </a:rPr>
              <a:t>Mrs</a:t>
            </a:r>
            <a:r>
              <a:rPr lang="en-US" i="1" dirty="0">
                <a:solidFill>
                  <a:srgbClr val="CD573B"/>
                </a:solidFill>
              </a:rPr>
              <a:t> Dalloway </a:t>
            </a:r>
            <a:r>
              <a:rPr lang="en-US" dirty="0">
                <a:solidFill>
                  <a:srgbClr val="CD573B"/>
                </a:solidFill>
              </a:rPr>
              <a:t>(1925)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To the Lighthouse </a:t>
            </a:r>
            <a:r>
              <a:rPr lang="en-US" dirty="0"/>
              <a:t>(1927)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Orlando</a:t>
            </a:r>
            <a:r>
              <a:rPr lang="en-US" dirty="0"/>
              <a:t> (1928)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The Waves </a:t>
            </a:r>
            <a:r>
              <a:rPr lang="en-US" dirty="0"/>
              <a:t>(1931)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The Years </a:t>
            </a:r>
            <a:r>
              <a:rPr lang="en-US" dirty="0"/>
              <a:t>(1937)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Between the Acts </a:t>
            </a:r>
            <a:r>
              <a:rPr lang="en-US" dirty="0"/>
              <a:t>(1941)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Short story </a:t>
            </a:r>
            <a:r>
              <a:rPr lang="en-US" b="1" dirty="0" smtClean="0"/>
              <a:t>collections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Kew </a:t>
            </a:r>
            <a:r>
              <a:rPr lang="en-US" dirty="0"/>
              <a:t>Gardens (short story) (1919)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Monday or Tuesday </a:t>
            </a:r>
            <a:r>
              <a:rPr lang="en-US" dirty="0"/>
              <a:t>(1921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Non-fiction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 smtClean="0"/>
              <a:t>Modern </a:t>
            </a:r>
            <a:r>
              <a:rPr lang="en-US" i="1" dirty="0"/>
              <a:t>Fiction </a:t>
            </a:r>
            <a:r>
              <a:rPr lang="en-US" dirty="0"/>
              <a:t>(1919)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The Common Reader </a:t>
            </a:r>
            <a:r>
              <a:rPr lang="en-US" dirty="0"/>
              <a:t>(1925)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A Room of One's Own </a:t>
            </a:r>
            <a:r>
              <a:rPr lang="en-US" dirty="0"/>
              <a:t>(1929)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On Being Ill </a:t>
            </a:r>
            <a:r>
              <a:rPr lang="en-US" dirty="0"/>
              <a:t>(1930)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The London Scene </a:t>
            </a:r>
            <a:r>
              <a:rPr lang="en-US" dirty="0"/>
              <a:t>(1931)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The Common Reader: Second Series </a:t>
            </a:r>
            <a:r>
              <a:rPr lang="en-US" dirty="0"/>
              <a:t>(1932)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Three Guineas </a:t>
            </a:r>
            <a:r>
              <a:rPr lang="en-US" dirty="0"/>
              <a:t>(1938)</a:t>
            </a:r>
          </a:p>
        </p:txBody>
      </p:sp>
    </p:spTree>
    <p:extLst>
      <p:ext uri="{BB962C8B-B14F-4D97-AF65-F5344CB8AC3E}">
        <p14:creationId xmlns:p14="http://schemas.microsoft.com/office/powerpoint/2010/main" val="186108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Woolf’s Suicide Note</a:t>
            </a:r>
            <a:endParaRPr lang="en-US" dirty="0"/>
          </a:p>
        </p:txBody>
      </p:sp>
      <p:pic>
        <p:nvPicPr>
          <p:cNvPr id="3074" name="Picture 2" descr="http://photos-b.ak.instagram.com/hphotos-ak-xaf1/10575985_693911427345409_635126757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752600"/>
            <a:ext cx="4313237" cy="431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4905022" y="1447800"/>
            <a:ext cx="4038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Tuesday.</a:t>
            </a:r>
          </a:p>
          <a:p>
            <a:endParaRPr lang="en-US" sz="1200" i="1" dirty="0" smtClean="0"/>
          </a:p>
          <a:p>
            <a:r>
              <a:rPr lang="en-US" sz="1200" i="1" dirty="0" smtClean="0"/>
              <a:t>Dearest,</a:t>
            </a:r>
          </a:p>
          <a:p>
            <a:endParaRPr lang="en-US" sz="1200" dirty="0"/>
          </a:p>
          <a:p>
            <a:r>
              <a:rPr lang="en-US" sz="1200" i="1" dirty="0"/>
              <a:t>I feel certain I am going mad again. I feel we can’t go through another of those terrible times. And I shan’t recover this time. I begin to hear voices, and I can’t concentrate. So I am doing what seems the best thing to do. You have given me the greatest possible happiness. You have been in every way all that anyone could be. I don’t think two people could have been happier till this terrible disease came. I can’t fight any longer. I know that I am spoiling your life, that without me you could work. And you will I know. You see I can’t even write this properly. I can’t read. What I want to say is I owe all the happiness of my life to you. You have been entirely patient with me and incredibly good. I want to say that – everybody knows it. If anybody could have saved me it would have been you. Everything has gone from me but the certainty of your goodness. I can’t go on spoiling your life any longer.</a:t>
            </a:r>
            <a:endParaRPr lang="en-US" sz="1200" dirty="0"/>
          </a:p>
          <a:p>
            <a:endParaRPr lang="en-US" sz="1200" i="1" dirty="0" smtClean="0"/>
          </a:p>
          <a:p>
            <a:r>
              <a:rPr lang="en-US" sz="1200" i="1" dirty="0" smtClean="0"/>
              <a:t>I </a:t>
            </a:r>
            <a:r>
              <a:rPr lang="en-US" sz="1200" i="1" dirty="0"/>
              <a:t>don’t think two people could have been happier than we have been.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82715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Mrs. Dalloway</a:t>
            </a:r>
            <a:endParaRPr lang="en-US" i="1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4294967295"/>
          </p:nvPr>
        </p:nvSpPr>
        <p:spPr>
          <a:xfrm>
            <a:off x="1295400" y="1676400"/>
            <a:ext cx="7239000" cy="4681538"/>
          </a:xfrm>
        </p:spPr>
        <p:txBody>
          <a:bodyPr>
            <a:normAutofit/>
          </a:bodyPr>
          <a:lstStyle/>
          <a:p>
            <a:r>
              <a:rPr lang="en-US" b="1" dirty="0" smtClean="0"/>
              <a:t>When: </a:t>
            </a:r>
            <a:r>
              <a:rPr lang="en-US" dirty="0"/>
              <a:t>o</a:t>
            </a:r>
            <a:r>
              <a:rPr lang="en-US" dirty="0" smtClean="0"/>
              <a:t>ne Wednesday in June of 1923;</a:t>
            </a:r>
          </a:p>
          <a:p>
            <a:endParaRPr lang="en-US" dirty="0" smtClean="0"/>
          </a:p>
          <a:p>
            <a:r>
              <a:rPr lang="en-US" b="1" dirty="0" smtClean="0"/>
              <a:t>What: </a:t>
            </a:r>
            <a:r>
              <a:rPr lang="en-US" dirty="0" smtClean="0"/>
              <a:t>Mrs. Clarissa Dalloway’s organization of a party</a:t>
            </a:r>
            <a:r>
              <a:rPr lang="en-US" dirty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Septimus</a:t>
            </a:r>
            <a:r>
              <a:rPr lang="en-US" dirty="0" smtClean="0"/>
              <a:t> suicides;</a:t>
            </a:r>
          </a:p>
          <a:p>
            <a:r>
              <a:rPr lang="en-US" b="1" dirty="0" smtClean="0"/>
              <a:t>Where: </a:t>
            </a:r>
            <a:r>
              <a:rPr lang="en-US" dirty="0" smtClean="0"/>
              <a:t>at </a:t>
            </a:r>
            <a:r>
              <a:rPr lang="en-US" dirty="0"/>
              <a:t>the heart of London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b="1" dirty="0" smtClean="0"/>
              <a:t>How: </a:t>
            </a:r>
            <a:r>
              <a:rPr lang="en-US" dirty="0" smtClean="0"/>
              <a:t>narrated through the stream of consciousness technique;</a:t>
            </a:r>
          </a:p>
        </p:txBody>
      </p:sp>
    </p:spTree>
    <p:extLst>
      <p:ext uri="{BB962C8B-B14F-4D97-AF65-F5344CB8AC3E}">
        <p14:creationId xmlns:p14="http://schemas.microsoft.com/office/powerpoint/2010/main" val="3499528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Mrs. Dalloway</a:t>
            </a:r>
            <a:endParaRPr lang="en-US" i="1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68172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Themes:</a:t>
            </a:r>
          </a:p>
          <a:p>
            <a:r>
              <a:rPr lang="en-US" dirty="0" smtClean="0"/>
              <a:t>Mental illness;</a:t>
            </a:r>
          </a:p>
          <a:p>
            <a:r>
              <a:rPr lang="en-US" dirty="0" smtClean="0"/>
              <a:t>(Life)Time;</a:t>
            </a:r>
          </a:p>
          <a:p>
            <a:r>
              <a:rPr lang="en-US" dirty="0" smtClean="0"/>
              <a:t>The city/ the metropole – London;</a:t>
            </a:r>
          </a:p>
          <a:p>
            <a:r>
              <a:rPr lang="en-US" dirty="0" smtClean="0"/>
              <a:t>Empire;</a:t>
            </a:r>
          </a:p>
          <a:p>
            <a:r>
              <a:rPr lang="en-US" dirty="0" smtClean="0"/>
              <a:t>Class;</a:t>
            </a:r>
          </a:p>
          <a:p>
            <a:r>
              <a:rPr lang="en-US" dirty="0" smtClean="0"/>
              <a:t>Love;</a:t>
            </a:r>
          </a:p>
          <a:p>
            <a:r>
              <a:rPr lang="en-US" dirty="0" smtClean="0"/>
              <a:t>Marriage;</a:t>
            </a:r>
          </a:p>
        </p:txBody>
      </p:sp>
      <p:sp>
        <p:nvSpPr>
          <p:cNvPr id="6" name="Espaço Reservado para Conteúdo 6"/>
          <p:cNvSpPr>
            <a:spLocks noGrp="1"/>
          </p:cNvSpPr>
          <p:nvPr>
            <p:ph sz="half" idx="1"/>
          </p:nvPr>
        </p:nvSpPr>
        <p:spPr>
          <a:xfrm>
            <a:off x="4876800" y="1947672"/>
            <a:ext cx="4038600" cy="4681728"/>
          </a:xfrm>
        </p:spPr>
        <p:txBody>
          <a:bodyPr/>
          <a:lstStyle/>
          <a:p>
            <a:r>
              <a:rPr lang="en-US" dirty="0"/>
              <a:t>Wealth;</a:t>
            </a:r>
          </a:p>
          <a:p>
            <a:r>
              <a:rPr lang="en-US" dirty="0"/>
              <a:t>Gender;</a:t>
            </a:r>
          </a:p>
          <a:p>
            <a:r>
              <a:rPr lang="en-US" dirty="0"/>
              <a:t>Sexuality;</a:t>
            </a:r>
          </a:p>
          <a:p>
            <a:r>
              <a:rPr lang="en-US" dirty="0" smtClean="0"/>
              <a:t>War;</a:t>
            </a:r>
          </a:p>
          <a:p>
            <a:r>
              <a:rPr lang="en-US" dirty="0" smtClean="0"/>
              <a:t>Inequality;</a:t>
            </a:r>
          </a:p>
          <a:p>
            <a:endParaRPr lang="en-US" dirty="0" smtClean="0"/>
          </a:p>
        </p:txBody>
      </p:sp>
      <p:sp>
        <p:nvSpPr>
          <p:cNvPr id="8" name="Símbolo de 'Não' 7"/>
          <p:cNvSpPr/>
          <p:nvPr/>
        </p:nvSpPr>
        <p:spPr>
          <a:xfrm rot="16503590">
            <a:off x="2009891" y="942681"/>
            <a:ext cx="5108653" cy="4972638"/>
          </a:xfrm>
          <a:prstGeom prst="noSmoking">
            <a:avLst>
              <a:gd name="adj" fmla="val 15795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aixa de texto 1"/>
          <p:cNvSpPr txBox="1"/>
          <p:nvPr/>
        </p:nvSpPr>
        <p:spPr>
          <a:xfrm rot="19130258">
            <a:off x="2673612" y="1880228"/>
            <a:ext cx="4392488" cy="367240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1" vert="horz" wrap="square" lIns="91440" tIns="45720" rIns="91440" bIns="45720" numCol="1" spcCol="0" rtlCol="0" fromWordArt="0" anchor="t" anchorCtr="0" forceAA="0" compatLnSpc="1">
            <a:prstTxWarp prst="textArchDown">
              <a:avLst>
                <a:gd name="adj" fmla="val 20996117"/>
              </a:avLst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dirty="0" smtClean="0">
                <a:effectLst/>
                <a:latin typeface="Arial Rounded MT Bold" panose="020F0704030504030204" pitchFamily="34" charset="0"/>
                <a:ea typeface="Calibri"/>
                <a:cs typeface="Times New Roman"/>
              </a:rPr>
              <a:t>     IN   INTERSECTION!!</a:t>
            </a:r>
            <a:endParaRPr lang="nl-NL" sz="1100" dirty="0">
              <a:effectLst/>
              <a:latin typeface="Arial Rounded MT Bold" panose="020F0704030504030204" pitchFamily="34" charset="0"/>
              <a:ea typeface="Calibri"/>
              <a:cs typeface="Times New Roman"/>
            </a:endParaRPr>
          </a:p>
        </p:txBody>
      </p:sp>
      <p:sp>
        <p:nvSpPr>
          <p:cNvPr id="10" name="Caixa de texto 2"/>
          <p:cNvSpPr txBox="1"/>
          <p:nvPr/>
        </p:nvSpPr>
        <p:spPr>
          <a:xfrm rot="20179598">
            <a:off x="2620001" y="1534733"/>
            <a:ext cx="3888432" cy="320670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1" vert="horz" wrap="square" lIns="91440" tIns="45720" rIns="91440" bIns="45720" numCol="1" spcCol="0" rtlCol="0" fromWordArt="0" anchor="t" anchorCtr="0" forceAA="0" compatLnSpc="1">
            <a:prstTxWarp prst="textArchUp">
              <a:avLst>
                <a:gd name="adj" fmla="val 10226394"/>
              </a:avLst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nl-NL" sz="3200" dirty="0" smtClean="0">
                <a:latin typeface="Arial Rounded MT Bold"/>
                <a:ea typeface="Calibri"/>
                <a:cs typeface="Times New Roman"/>
              </a:rPr>
              <a:t>ALL THESE THEMES ARE</a:t>
            </a:r>
            <a:endParaRPr lang="nl-NL" sz="3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CaixaDeTexto 14"/>
          <p:cNvSpPr txBox="1"/>
          <p:nvPr/>
        </p:nvSpPr>
        <p:spPr>
          <a:xfrm rot="19152055">
            <a:off x="3083331" y="3008804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bg1"/>
                </a:solidFill>
              </a:rPr>
              <a:t>REMEMBER!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012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Simultaneity</a:t>
            </a:r>
            <a:endParaRPr lang="en-US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52600"/>
            <a:ext cx="5562600" cy="392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357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Parallels, Doubles, Intersections</a:t>
            </a:r>
            <a:endParaRPr lang="en-US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90" y="1619525"/>
            <a:ext cx="4320906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783" y="1452562"/>
            <a:ext cx="4365087" cy="47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2426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London and the Empire</a:t>
            </a:r>
            <a:endParaRPr lang="en-US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4591050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2" y="1506716"/>
            <a:ext cx="4150416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4343400" y="5917386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1" dirty="0" smtClean="0"/>
              <a:t>Mrs. Dalloway ‘s route  is represented with red, Peter’s with blue, and </a:t>
            </a:r>
            <a:r>
              <a:rPr lang="en-US" sz="900" b="1" i="1" dirty="0" err="1" smtClean="0"/>
              <a:t>Septimus</a:t>
            </a:r>
            <a:r>
              <a:rPr lang="en-US" sz="900" b="1" i="1" dirty="0" smtClean="0"/>
              <a:t> and </a:t>
            </a:r>
            <a:r>
              <a:rPr lang="en-US" sz="900" b="1" i="1" dirty="0" err="1" smtClean="0"/>
              <a:t>Rezia’s</a:t>
            </a:r>
            <a:r>
              <a:rPr lang="en-US" sz="900" b="1" i="1" dirty="0" smtClean="0"/>
              <a:t> with green.</a:t>
            </a:r>
            <a:endParaRPr lang="nl-NL" sz="900" b="1" i="1" dirty="0" smtClean="0"/>
          </a:p>
          <a:p>
            <a:pPr algn="r"/>
            <a:endParaRPr lang="nl-NL" sz="900" i="1" dirty="0"/>
          </a:p>
          <a:p>
            <a:pPr algn="r"/>
            <a:r>
              <a:rPr lang="nl-NL" sz="900" i="1" dirty="0" smtClean="0"/>
              <a:t>Mrs</a:t>
            </a:r>
            <a:r>
              <a:rPr lang="nl-NL" sz="900" i="1" dirty="0"/>
              <a:t>. Dalloway</a:t>
            </a:r>
            <a:r>
              <a:rPr lang="nl-NL" sz="900" dirty="0"/>
              <a:t> Mapping </a:t>
            </a:r>
            <a:r>
              <a:rPr lang="nl-NL" sz="900" dirty="0" smtClean="0"/>
              <a:t>Project | Georgia Institute of Technology</a:t>
            </a:r>
          </a:p>
          <a:p>
            <a:pPr algn="r"/>
            <a:r>
              <a:rPr lang="nl-NL" sz="900" dirty="0" smtClean="0"/>
              <a:t>by </a:t>
            </a:r>
            <a:r>
              <a:rPr lang="nl-NL" sz="900" dirty="0"/>
              <a:t>Adam Erwood, London Lamb, Jasmine Perrett, Anjaly Poruthoor, Manoj Vangala</a:t>
            </a:r>
            <a:r>
              <a:rPr lang="nl-NL" sz="900" dirty="0" smtClean="0"/>
              <a:t/>
            </a:r>
            <a:br>
              <a:rPr lang="nl-NL" sz="900" dirty="0" smtClean="0"/>
            </a:br>
            <a:r>
              <a:rPr lang="en-US" sz="900" dirty="0" smtClean="0"/>
              <a:t>http://mrsdallowaymappingproject.weebly.com/index.html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459870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ívic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355</TotalTime>
  <Words>901</Words>
  <Application>Microsoft Macintosh PowerPoint</Application>
  <PresentationFormat>On-screen Show (4:3)</PresentationFormat>
  <Paragraphs>104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Cívico</vt:lpstr>
      <vt:lpstr>Mrs. Dalloway (1925) Virginia Woolf</vt:lpstr>
      <vt:lpstr>Virginia Woolf (1882-1941)</vt:lpstr>
      <vt:lpstr>Virginia Woolf’s Works</vt:lpstr>
      <vt:lpstr>Virginia Woolf’s Suicide Note</vt:lpstr>
      <vt:lpstr>Mrs. Dalloway</vt:lpstr>
      <vt:lpstr>Mrs. Dalloway</vt:lpstr>
      <vt:lpstr>Simultaneity</vt:lpstr>
      <vt:lpstr>Parallels, Doubles, Intersections</vt:lpstr>
      <vt:lpstr>London and the Empire</vt:lpstr>
      <vt:lpstr>Stream of Consciousness and the Novel </vt:lpstr>
      <vt:lpstr>Stream of Consciousness</vt:lpstr>
      <vt:lpstr>Stream of consciousness</vt:lpstr>
      <vt:lpstr>In Film – The Hours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Mrs. Dalloway (1925) Virginia Woolf</dc:title>
  <dc:creator>Emanuelle Santos</dc:creator>
  <cp:lastModifiedBy>Paulo de Medeiros</cp:lastModifiedBy>
  <cp:revision>25</cp:revision>
  <cp:lastPrinted>2016-02-03T11:08:18Z</cp:lastPrinted>
  <dcterms:created xsi:type="dcterms:W3CDTF">2016-02-03T02:30:55Z</dcterms:created>
  <dcterms:modified xsi:type="dcterms:W3CDTF">2017-02-03T14:07:50Z</dcterms:modified>
</cp:coreProperties>
</file>