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256" r:id="rId2"/>
    <p:sldId id="258" r:id="rId3"/>
    <p:sldId id="269" r:id="rId4"/>
    <p:sldId id="271" r:id="rId5"/>
    <p:sldId id="259" r:id="rId6"/>
    <p:sldId id="260" r:id="rId7"/>
    <p:sldId id="262" r:id="rId8"/>
    <p:sldId id="272" r:id="rId9"/>
    <p:sldId id="273" r:id="rId10"/>
    <p:sldId id="274" r:id="rId11"/>
    <p:sldId id="266" r:id="rId12"/>
    <p:sldId id="268" r:id="rId13"/>
    <p:sldId id="270" r:id="rId14"/>
  </p:sldIdLst>
  <p:sldSz cx="9144000" cy="6858000" type="screen4x3"/>
  <p:notesSz cx="6877050" cy="9656763"/>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57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744" autoAdjust="0"/>
  </p:normalViewPr>
  <p:slideViewPr>
    <p:cSldViewPr>
      <p:cViewPr varScale="1">
        <p:scale>
          <a:sx n="84" d="100"/>
          <a:sy n="84" d="100"/>
        </p:scale>
        <p:origin x="-1038"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9738" cy="482600"/>
          </a:xfrm>
          <a:prstGeom prst="rect">
            <a:avLst/>
          </a:prstGeom>
        </p:spPr>
        <p:txBody>
          <a:bodyPr vert="horz" lIns="91440" tIns="45720" rIns="91440" bIns="45720" rtlCol="0"/>
          <a:lstStyle>
            <a:lvl1pPr algn="l">
              <a:defRPr sz="1200"/>
            </a:lvl1pPr>
          </a:lstStyle>
          <a:p>
            <a:endParaRPr lang="en-US"/>
          </a:p>
        </p:txBody>
      </p:sp>
      <p:sp>
        <p:nvSpPr>
          <p:cNvPr id="3" name="Espaço Reservado para Data 2"/>
          <p:cNvSpPr>
            <a:spLocks noGrp="1"/>
          </p:cNvSpPr>
          <p:nvPr>
            <p:ph type="dt" sz="quarter" idx="1"/>
          </p:nvPr>
        </p:nvSpPr>
        <p:spPr>
          <a:xfrm>
            <a:off x="3895725" y="0"/>
            <a:ext cx="2979738" cy="482600"/>
          </a:xfrm>
          <a:prstGeom prst="rect">
            <a:avLst/>
          </a:prstGeom>
        </p:spPr>
        <p:txBody>
          <a:bodyPr vert="horz" lIns="91440" tIns="45720" rIns="91440" bIns="45720" rtlCol="0"/>
          <a:lstStyle>
            <a:lvl1pPr algn="r">
              <a:defRPr sz="1200"/>
            </a:lvl1pPr>
          </a:lstStyle>
          <a:p>
            <a:fld id="{3279337D-F893-4FAD-8C37-7CD69F2C9474}" type="datetimeFigureOut">
              <a:rPr lang="en-US" smtClean="0"/>
              <a:t>2/28/2017</a:t>
            </a:fld>
            <a:endParaRPr lang="en-US"/>
          </a:p>
        </p:txBody>
      </p:sp>
      <p:sp>
        <p:nvSpPr>
          <p:cNvPr id="4" name="Espaço Reservado para Rodapé 3"/>
          <p:cNvSpPr>
            <a:spLocks noGrp="1"/>
          </p:cNvSpPr>
          <p:nvPr>
            <p:ph type="ftr" sz="quarter" idx="2"/>
          </p:nvPr>
        </p:nvSpPr>
        <p:spPr>
          <a:xfrm>
            <a:off x="0" y="9172575"/>
            <a:ext cx="2979738" cy="482600"/>
          </a:xfrm>
          <a:prstGeom prst="rect">
            <a:avLst/>
          </a:prstGeom>
        </p:spPr>
        <p:txBody>
          <a:bodyPr vert="horz" lIns="91440" tIns="45720" rIns="91440" bIns="45720" rtlCol="0" anchor="b"/>
          <a:lstStyle>
            <a:lvl1pPr algn="l">
              <a:defRPr sz="1200"/>
            </a:lvl1pPr>
          </a:lstStyle>
          <a:p>
            <a:endParaRPr lang="en-US"/>
          </a:p>
        </p:txBody>
      </p:sp>
      <p:sp>
        <p:nvSpPr>
          <p:cNvPr id="5" name="Espaço Reservado para Número de Slide 4"/>
          <p:cNvSpPr>
            <a:spLocks noGrp="1"/>
          </p:cNvSpPr>
          <p:nvPr>
            <p:ph type="sldNum" sz="quarter" idx="3"/>
          </p:nvPr>
        </p:nvSpPr>
        <p:spPr>
          <a:xfrm>
            <a:off x="3895725" y="9172575"/>
            <a:ext cx="2979738" cy="482600"/>
          </a:xfrm>
          <a:prstGeom prst="rect">
            <a:avLst/>
          </a:prstGeom>
        </p:spPr>
        <p:txBody>
          <a:bodyPr vert="horz" lIns="91440" tIns="45720" rIns="91440" bIns="45720" rtlCol="0" anchor="b"/>
          <a:lstStyle>
            <a:lvl1pPr algn="r">
              <a:defRPr sz="1200"/>
            </a:lvl1pPr>
          </a:lstStyle>
          <a:p>
            <a:fld id="{42B8D12C-C4B6-46B8-9EFB-DE2502AFAF93}" type="slidenum">
              <a:rPr lang="en-US" smtClean="0"/>
              <a:t>‹nº›</a:t>
            </a:fld>
            <a:endParaRPr lang="en-US"/>
          </a:p>
        </p:txBody>
      </p:sp>
    </p:spTree>
    <p:extLst>
      <p:ext uri="{BB962C8B-B14F-4D97-AF65-F5344CB8AC3E}">
        <p14:creationId xmlns:p14="http://schemas.microsoft.com/office/powerpoint/2010/main" val="372823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80055" cy="482838"/>
          </a:xfrm>
          <a:prstGeom prst="rect">
            <a:avLst/>
          </a:prstGeom>
        </p:spPr>
        <p:txBody>
          <a:bodyPr vert="horz" lIns="94476" tIns="47238" rIns="94476" bIns="47238" rtlCol="0"/>
          <a:lstStyle>
            <a:lvl1pPr algn="l">
              <a:defRPr sz="1200"/>
            </a:lvl1pPr>
          </a:lstStyle>
          <a:p>
            <a:endParaRPr lang="en-US"/>
          </a:p>
        </p:txBody>
      </p:sp>
      <p:sp>
        <p:nvSpPr>
          <p:cNvPr id="3" name="Espaço Reservado para Data 2"/>
          <p:cNvSpPr>
            <a:spLocks noGrp="1"/>
          </p:cNvSpPr>
          <p:nvPr>
            <p:ph type="dt" idx="1"/>
          </p:nvPr>
        </p:nvSpPr>
        <p:spPr>
          <a:xfrm>
            <a:off x="3895404" y="0"/>
            <a:ext cx="2980055" cy="482838"/>
          </a:xfrm>
          <a:prstGeom prst="rect">
            <a:avLst/>
          </a:prstGeom>
        </p:spPr>
        <p:txBody>
          <a:bodyPr vert="horz" lIns="94476" tIns="47238" rIns="94476" bIns="47238" rtlCol="0"/>
          <a:lstStyle>
            <a:lvl1pPr algn="r">
              <a:defRPr sz="1200"/>
            </a:lvl1pPr>
          </a:lstStyle>
          <a:p>
            <a:fld id="{061F10C3-A431-480C-817A-A755522260FA}" type="datetimeFigureOut">
              <a:rPr lang="en-US" smtClean="0"/>
              <a:t>2/28/2017</a:t>
            </a:fld>
            <a:endParaRPr lang="en-US"/>
          </a:p>
        </p:txBody>
      </p:sp>
      <p:sp>
        <p:nvSpPr>
          <p:cNvPr id="4" name="Espaço Reservado para Imagem de Slide 3"/>
          <p:cNvSpPr>
            <a:spLocks noGrp="1" noRot="1" noChangeAspect="1"/>
          </p:cNvSpPr>
          <p:nvPr>
            <p:ph type="sldImg" idx="2"/>
          </p:nvPr>
        </p:nvSpPr>
        <p:spPr>
          <a:xfrm>
            <a:off x="1025525" y="723900"/>
            <a:ext cx="4826000" cy="3621088"/>
          </a:xfrm>
          <a:prstGeom prst="rect">
            <a:avLst/>
          </a:prstGeom>
          <a:noFill/>
          <a:ln w="12700">
            <a:solidFill>
              <a:prstClr val="black"/>
            </a:solidFill>
          </a:ln>
        </p:spPr>
        <p:txBody>
          <a:bodyPr vert="horz" lIns="94476" tIns="47238" rIns="94476" bIns="47238" rtlCol="0" anchor="ctr"/>
          <a:lstStyle/>
          <a:p>
            <a:endParaRPr lang="en-US"/>
          </a:p>
        </p:txBody>
      </p:sp>
      <p:sp>
        <p:nvSpPr>
          <p:cNvPr id="5" name="Espaço Reservado para Anotações 4"/>
          <p:cNvSpPr>
            <a:spLocks noGrp="1"/>
          </p:cNvSpPr>
          <p:nvPr>
            <p:ph type="body" sz="quarter" idx="3"/>
          </p:nvPr>
        </p:nvSpPr>
        <p:spPr>
          <a:xfrm>
            <a:off x="687705" y="4586963"/>
            <a:ext cx="5501640" cy="4345543"/>
          </a:xfrm>
          <a:prstGeom prst="rect">
            <a:avLst/>
          </a:prstGeom>
        </p:spPr>
        <p:txBody>
          <a:bodyPr vert="horz" lIns="94476" tIns="47238" rIns="94476" bIns="47238"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6" name="Espaço Reservado para Rodapé 5"/>
          <p:cNvSpPr>
            <a:spLocks noGrp="1"/>
          </p:cNvSpPr>
          <p:nvPr>
            <p:ph type="ftr" sz="quarter" idx="4"/>
          </p:nvPr>
        </p:nvSpPr>
        <p:spPr>
          <a:xfrm>
            <a:off x="0" y="9172249"/>
            <a:ext cx="2980055" cy="482838"/>
          </a:xfrm>
          <a:prstGeom prst="rect">
            <a:avLst/>
          </a:prstGeom>
        </p:spPr>
        <p:txBody>
          <a:bodyPr vert="horz" lIns="94476" tIns="47238" rIns="94476" bIns="47238" rtlCol="0" anchor="b"/>
          <a:lstStyle>
            <a:lvl1pPr algn="l">
              <a:defRPr sz="1200"/>
            </a:lvl1pPr>
          </a:lstStyle>
          <a:p>
            <a:endParaRPr lang="en-US"/>
          </a:p>
        </p:txBody>
      </p:sp>
      <p:sp>
        <p:nvSpPr>
          <p:cNvPr id="7" name="Espaço Reservado para Número de Slide 6"/>
          <p:cNvSpPr>
            <a:spLocks noGrp="1"/>
          </p:cNvSpPr>
          <p:nvPr>
            <p:ph type="sldNum" sz="quarter" idx="5"/>
          </p:nvPr>
        </p:nvSpPr>
        <p:spPr>
          <a:xfrm>
            <a:off x="3895404" y="9172249"/>
            <a:ext cx="2980055" cy="482838"/>
          </a:xfrm>
          <a:prstGeom prst="rect">
            <a:avLst/>
          </a:prstGeom>
        </p:spPr>
        <p:txBody>
          <a:bodyPr vert="horz" lIns="94476" tIns="47238" rIns="94476" bIns="47238" rtlCol="0" anchor="b"/>
          <a:lstStyle>
            <a:lvl1pPr algn="r">
              <a:defRPr sz="1200"/>
            </a:lvl1pPr>
          </a:lstStyle>
          <a:p>
            <a:fld id="{663B5AF6-C62D-4532-A15D-30B02F134D23}" type="slidenum">
              <a:rPr lang="en-US" smtClean="0"/>
              <a:t>‹nº›</a:t>
            </a:fld>
            <a:endParaRPr lang="en-US"/>
          </a:p>
        </p:txBody>
      </p:sp>
    </p:spTree>
    <p:extLst>
      <p:ext uri="{BB962C8B-B14F-4D97-AF65-F5344CB8AC3E}">
        <p14:creationId xmlns:p14="http://schemas.microsoft.com/office/powerpoint/2010/main" val="2675927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dirty="0"/>
          </a:p>
        </p:txBody>
      </p:sp>
      <p:sp>
        <p:nvSpPr>
          <p:cNvPr id="4" name="Espaço Reservado para Número de Slide 3"/>
          <p:cNvSpPr>
            <a:spLocks noGrp="1"/>
          </p:cNvSpPr>
          <p:nvPr>
            <p:ph type="sldNum" sz="quarter" idx="10"/>
          </p:nvPr>
        </p:nvSpPr>
        <p:spPr/>
        <p:txBody>
          <a:bodyPr/>
          <a:lstStyle/>
          <a:p>
            <a:fld id="{663B5AF6-C62D-4532-A15D-30B02F134D23}" type="slidenum">
              <a:rPr lang="en-US" smtClean="0"/>
              <a:t>2</a:t>
            </a:fld>
            <a:endParaRPr lang="en-US"/>
          </a:p>
        </p:txBody>
      </p:sp>
    </p:spTree>
    <p:extLst>
      <p:ext uri="{BB962C8B-B14F-4D97-AF65-F5344CB8AC3E}">
        <p14:creationId xmlns:p14="http://schemas.microsoft.com/office/powerpoint/2010/main" val="223073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dirty="0"/>
          </a:p>
        </p:txBody>
      </p:sp>
      <p:sp>
        <p:nvSpPr>
          <p:cNvPr id="4" name="Espaço Reservado para Número de Slide 3"/>
          <p:cNvSpPr>
            <a:spLocks noGrp="1"/>
          </p:cNvSpPr>
          <p:nvPr>
            <p:ph type="sldNum" sz="quarter" idx="10"/>
          </p:nvPr>
        </p:nvSpPr>
        <p:spPr/>
        <p:txBody>
          <a:bodyPr/>
          <a:lstStyle/>
          <a:p>
            <a:fld id="{663B5AF6-C62D-4532-A15D-30B02F134D23}" type="slidenum">
              <a:rPr lang="en-US" smtClean="0"/>
              <a:t>3</a:t>
            </a:fld>
            <a:endParaRPr lang="en-US"/>
          </a:p>
        </p:txBody>
      </p:sp>
    </p:spTree>
    <p:extLst>
      <p:ext uri="{BB962C8B-B14F-4D97-AF65-F5344CB8AC3E}">
        <p14:creationId xmlns:p14="http://schemas.microsoft.com/office/powerpoint/2010/main" val="223073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dirty="0"/>
          </a:p>
        </p:txBody>
      </p:sp>
      <p:sp>
        <p:nvSpPr>
          <p:cNvPr id="4" name="Espaço Reservado para Número de Slide 3"/>
          <p:cNvSpPr>
            <a:spLocks noGrp="1"/>
          </p:cNvSpPr>
          <p:nvPr>
            <p:ph type="sldNum" sz="quarter" idx="10"/>
          </p:nvPr>
        </p:nvSpPr>
        <p:spPr/>
        <p:txBody>
          <a:bodyPr/>
          <a:lstStyle/>
          <a:p>
            <a:fld id="{663B5AF6-C62D-4532-A15D-30B02F134D23}" type="slidenum">
              <a:rPr lang="en-US" smtClean="0"/>
              <a:t>4</a:t>
            </a:fld>
            <a:endParaRPr lang="en-US"/>
          </a:p>
        </p:txBody>
      </p:sp>
    </p:spTree>
    <p:extLst>
      <p:ext uri="{BB962C8B-B14F-4D97-AF65-F5344CB8AC3E}">
        <p14:creationId xmlns:p14="http://schemas.microsoft.com/office/powerpoint/2010/main" val="223073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dirty="0"/>
          </a:p>
        </p:txBody>
      </p:sp>
      <p:sp>
        <p:nvSpPr>
          <p:cNvPr id="4" name="Espaço Reservado para Número de Slide 3"/>
          <p:cNvSpPr>
            <a:spLocks noGrp="1"/>
          </p:cNvSpPr>
          <p:nvPr>
            <p:ph type="sldNum" sz="quarter" idx="10"/>
          </p:nvPr>
        </p:nvSpPr>
        <p:spPr/>
        <p:txBody>
          <a:bodyPr/>
          <a:lstStyle/>
          <a:p>
            <a:fld id="{663B5AF6-C62D-4532-A15D-30B02F134D23}" type="slidenum">
              <a:rPr lang="en-US" smtClean="0"/>
              <a:t>6</a:t>
            </a:fld>
            <a:endParaRPr lang="en-US"/>
          </a:p>
        </p:txBody>
      </p:sp>
    </p:spTree>
    <p:extLst>
      <p:ext uri="{BB962C8B-B14F-4D97-AF65-F5344CB8AC3E}">
        <p14:creationId xmlns:p14="http://schemas.microsoft.com/office/powerpoint/2010/main" val="223073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bg>
      <p:bgRef idx="1001">
        <a:schemeClr val="bg2"/>
      </p:bgRef>
    </p:bg>
    <p:spTree>
      <p:nvGrpSpPr>
        <p:cNvPr id="1" name=""/>
        <p:cNvGrpSpPr/>
        <p:nvPr/>
      </p:nvGrpSpPr>
      <p:grpSpPr>
        <a:xfrm>
          <a:off x="0" y="0"/>
          <a:ext cx="0" cy="0"/>
          <a:chOff x="0" y="0"/>
          <a:chExt cx="0" cy="0"/>
        </a:xfrm>
      </p:grpSpPr>
      <p:sp>
        <p:nvSpPr>
          <p:cNvPr id="15" name="Retângu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ângulo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ângu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ângulo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tângulo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ítulo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BR" smtClean="0"/>
              <a:t>Clique para editar o estilo do subtítulo mestre</a:t>
            </a:r>
            <a:endParaRPr kumimoji="0" lang="en-US"/>
          </a:p>
        </p:txBody>
      </p:sp>
      <p:sp>
        <p:nvSpPr>
          <p:cNvPr id="28" name="Espaço Reservado para Data 27"/>
          <p:cNvSpPr>
            <a:spLocks noGrp="1"/>
          </p:cNvSpPr>
          <p:nvPr>
            <p:ph type="dt" sz="half" idx="10"/>
          </p:nvPr>
        </p:nvSpPr>
        <p:spPr/>
        <p:txBody>
          <a:bodyPr/>
          <a:lstStyle/>
          <a:p>
            <a:fld id="{03528D5E-8EB1-416A-9C7D-42DE55238CA0}" type="datetimeFigureOut">
              <a:rPr lang="en-US" smtClean="0"/>
              <a:t>2/28/2017</a:t>
            </a:fld>
            <a:endParaRPr lang="en-US"/>
          </a:p>
        </p:txBody>
      </p:sp>
      <p:sp>
        <p:nvSpPr>
          <p:cNvPr id="17" name="Espaço Reservado para Rodapé 16"/>
          <p:cNvSpPr>
            <a:spLocks noGrp="1"/>
          </p:cNvSpPr>
          <p:nvPr>
            <p:ph type="ftr" sz="quarter" idx="11"/>
          </p:nvPr>
        </p:nvSpPr>
        <p:spPr/>
        <p:txBody>
          <a:bodyPr/>
          <a:lstStyle/>
          <a:p>
            <a:endParaRPr lang="en-US"/>
          </a:p>
        </p:txBody>
      </p:sp>
      <p:sp>
        <p:nvSpPr>
          <p:cNvPr id="7" name="Conector reto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tângulo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Espaço Reservado para Número de Slid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1A7B813-33B6-496B-8BD9-77D25DE241AE}" type="slidenum">
              <a:rPr lang="en-US" smtClean="0"/>
              <a:t>‹nº›</a:t>
            </a:fld>
            <a:endParaRPr lang="en-US"/>
          </a:p>
        </p:txBody>
      </p:sp>
      <p:sp>
        <p:nvSpPr>
          <p:cNvPr id="8" name="Título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pt-BR" smtClean="0"/>
              <a:t>Clique para editar o título mestre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título mestre</a:t>
            </a:r>
            <a:endParaRPr kumimoji="0" lang="en-US"/>
          </a:p>
        </p:txBody>
      </p:sp>
      <p:sp>
        <p:nvSpPr>
          <p:cNvPr id="3" name="Espaço Reservado para Texto Vertical 2"/>
          <p:cNvSpPr>
            <a:spLocks noGrp="1"/>
          </p:cNvSpPr>
          <p:nvPr>
            <p:ph type="body" orient="vert" idx="1"/>
          </p:nvPr>
        </p:nvSpPr>
        <p:spPr/>
        <p:txBody>
          <a:bodyPr vert="eaVer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03528D5E-8EB1-416A-9C7D-42DE55238CA0}" type="datetimeFigureOut">
              <a:rPr lang="en-US" smtClean="0"/>
              <a:t>2/28/2017</a:t>
            </a:fld>
            <a:endParaRPr lang="en-US"/>
          </a:p>
        </p:txBody>
      </p:sp>
      <p:sp>
        <p:nvSpPr>
          <p:cNvPr id="5" name="Espaço Reservado para Rodapé 4"/>
          <p:cNvSpPr>
            <a:spLocks noGrp="1"/>
          </p:cNvSpPr>
          <p:nvPr>
            <p:ph type="ftr" sz="quarter" idx="11"/>
          </p:nvPr>
        </p:nvSpPr>
        <p:spPr/>
        <p:txBody>
          <a:bodyPr/>
          <a:lstStyle/>
          <a:p>
            <a:endParaRPr lang="en-US"/>
          </a:p>
        </p:txBody>
      </p:sp>
      <p:sp>
        <p:nvSpPr>
          <p:cNvPr id="6" name="Espaço Reservado para Número de Slide 5"/>
          <p:cNvSpPr>
            <a:spLocks noGrp="1"/>
          </p:cNvSpPr>
          <p:nvPr>
            <p:ph type="sldNum" sz="quarter" idx="12"/>
          </p:nvPr>
        </p:nvSpPr>
        <p:spPr/>
        <p:txBody>
          <a:bodyPr/>
          <a:lstStyle/>
          <a:p>
            <a:fld id="{31A7B813-33B6-496B-8BD9-77D25DE241AE}" type="slidenum">
              <a:rPr lang="en-US" smtClean="0"/>
              <a:t>‹nº›</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e texto verticais">
    <p:bg>
      <p:bgRef idx="1001">
        <a:schemeClr val="bg2"/>
      </p:bgRef>
    </p:bg>
    <p:spTree>
      <p:nvGrpSpPr>
        <p:cNvPr id="1" name=""/>
        <p:cNvGrpSpPr/>
        <p:nvPr/>
      </p:nvGrpSpPr>
      <p:grpSpPr>
        <a:xfrm>
          <a:off x="0" y="0"/>
          <a:ext cx="0" cy="0"/>
          <a:chOff x="0" y="0"/>
          <a:chExt cx="0" cy="0"/>
        </a:xfrm>
      </p:grpSpPr>
      <p:sp>
        <p:nvSpPr>
          <p:cNvPr id="7" name="Retângu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tângulo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tângulo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tângulo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tângulo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tângulo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ector reto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ço Reservado para Número de Slide 5"/>
          <p:cNvSpPr>
            <a:spLocks noGrp="1"/>
          </p:cNvSpPr>
          <p:nvPr>
            <p:ph type="sldNum" sz="quarter" idx="12"/>
          </p:nvPr>
        </p:nvSpPr>
        <p:spPr>
          <a:xfrm>
            <a:off x="6915912" y="3009901"/>
            <a:ext cx="457200" cy="441325"/>
          </a:xfrm>
        </p:spPr>
        <p:txBody>
          <a:bodyPr/>
          <a:lstStyle/>
          <a:p>
            <a:fld id="{31A7B813-33B6-496B-8BD9-77D25DE241AE}" type="slidenum">
              <a:rPr lang="en-US" smtClean="0"/>
              <a:t>‹nº›</a:t>
            </a:fld>
            <a:endParaRPr lang="en-US"/>
          </a:p>
        </p:txBody>
      </p:sp>
      <p:sp>
        <p:nvSpPr>
          <p:cNvPr id="3" name="Espaço Reservado para Texto Vertical 2"/>
          <p:cNvSpPr>
            <a:spLocks noGrp="1"/>
          </p:cNvSpPr>
          <p:nvPr>
            <p:ph type="body" orient="vert" idx="1"/>
          </p:nvPr>
        </p:nvSpPr>
        <p:spPr>
          <a:xfrm>
            <a:off x="304800" y="304800"/>
            <a:ext cx="6553200" cy="5821366"/>
          </a:xfrm>
        </p:spPr>
        <p:txBody>
          <a:bodyPr vert="eaVer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03528D5E-8EB1-416A-9C7D-42DE55238CA0}" type="datetimeFigureOut">
              <a:rPr lang="en-US" smtClean="0"/>
              <a:t>2/28/2017</a:t>
            </a:fld>
            <a:endParaRPr lang="en-US"/>
          </a:p>
        </p:txBody>
      </p:sp>
      <p:sp>
        <p:nvSpPr>
          <p:cNvPr id="5" name="Espaço Reservado para Rodapé 4"/>
          <p:cNvSpPr>
            <a:spLocks noGrp="1"/>
          </p:cNvSpPr>
          <p:nvPr>
            <p:ph type="ftr" sz="quarter" idx="11"/>
          </p:nvPr>
        </p:nvSpPr>
        <p:spPr/>
        <p:txBody>
          <a:bodyPr/>
          <a:lstStyle/>
          <a:p>
            <a:endParaRPr lang="en-US"/>
          </a:p>
        </p:txBody>
      </p:sp>
      <p:sp>
        <p:nvSpPr>
          <p:cNvPr id="2" name="Título Vertical 1"/>
          <p:cNvSpPr>
            <a:spLocks noGrp="1"/>
          </p:cNvSpPr>
          <p:nvPr>
            <p:ph type="title" orient="vert"/>
          </p:nvPr>
        </p:nvSpPr>
        <p:spPr>
          <a:xfrm>
            <a:off x="7391400" y="304801"/>
            <a:ext cx="1447800" cy="5851525"/>
          </a:xfrm>
        </p:spPr>
        <p:txBody>
          <a:bodyPr vert="eaVert"/>
          <a:lstStyle/>
          <a:p>
            <a:r>
              <a:rPr kumimoji="0" lang="pt-BR" smtClean="0"/>
              <a:t>Clique para editar o título mestre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solidFill>
                  <a:schemeClr val="accent3">
                    <a:shade val="75000"/>
                  </a:schemeClr>
                </a:solidFill>
              </a:defRPr>
            </a:lvl1pPr>
          </a:lstStyle>
          <a:p>
            <a:r>
              <a:rPr kumimoji="0" lang="pt-BR" smtClean="0"/>
              <a:t>Clique para editar o título mestre</a:t>
            </a:r>
            <a:endParaRPr kumimoji="0" lang="en-US"/>
          </a:p>
        </p:txBody>
      </p:sp>
      <p:sp>
        <p:nvSpPr>
          <p:cNvPr id="4" name="Espaço Reservado para Data 3"/>
          <p:cNvSpPr>
            <a:spLocks noGrp="1"/>
          </p:cNvSpPr>
          <p:nvPr>
            <p:ph type="dt" sz="half" idx="10"/>
          </p:nvPr>
        </p:nvSpPr>
        <p:spPr/>
        <p:txBody>
          <a:bodyPr/>
          <a:lstStyle/>
          <a:p>
            <a:fld id="{03528D5E-8EB1-416A-9C7D-42DE55238CA0}" type="datetimeFigureOut">
              <a:rPr lang="en-US" smtClean="0"/>
              <a:t>2/28/2017</a:t>
            </a:fld>
            <a:endParaRPr lang="en-US"/>
          </a:p>
        </p:txBody>
      </p:sp>
      <p:sp>
        <p:nvSpPr>
          <p:cNvPr id="5" name="Espaço Reservado para Rodapé 4"/>
          <p:cNvSpPr>
            <a:spLocks noGrp="1"/>
          </p:cNvSpPr>
          <p:nvPr>
            <p:ph type="ftr" sz="quarter" idx="11"/>
          </p:nvPr>
        </p:nvSpPr>
        <p:spPr/>
        <p:txBody>
          <a:bodyPr/>
          <a:lstStyle/>
          <a:p>
            <a:endParaRPr lang="en-US"/>
          </a:p>
        </p:txBody>
      </p:sp>
      <p:sp>
        <p:nvSpPr>
          <p:cNvPr id="6" name="Espaço Reservado para Número de Slide 5"/>
          <p:cNvSpPr>
            <a:spLocks noGrp="1"/>
          </p:cNvSpPr>
          <p:nvPr>
            <p:ph type="sldNum" sz="quarter" idx="12"/>
          </p:nvPr>
        </p:nvSpPr>
        <p:spPr>
          <a:xfrm>
            <a:off x="4361688" y="1026372"/>
            <a:ext cx="457200" cy="441325"/>
          </a:xfrm>
        </p:spPr>
        <p:txBody>
          <a:bodyPr/>
          <a:lstStyle/>
          <a:p>
            <a:fld id="{31A7B813-33B6-496B-8BD9-77D25DE241AE}" type="slidenum">
              <a:rPr lang="en-US" smtClean="0"/>
              <a:t>‹nº›</a:t>
            </a:fld>
            <a:endParaRPr lang="en-US"/>
          </a:p>
        </p:txBody>
      </p:sp>
      <p:sp>
        <p:nvSpPr>
          <p:cNvPr id="8" name="Espaço Reservado para Conteúdo 7"/>
          <p:cNvSpPr>
            <a:spLocks noGrp="1"/>
          </p:cNvSpPr>
          <p:nvPr>
            <p:ph sz="quarter" idx="1"/>
          </p:nvPr>
        </p:nvSpPr>
        <p:spPr>
          <a:xfrm>
            <a:off x="301752" y="1527048"/>
            <a:ext cx="8503920" cy="4572000"/>
          </a:xfrm>
        </p:spPr>
        <p:txBody>
          <a:bodyPr/>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Ref idx="1001">
        <a:schemeClr val="bg1"/>
      </p:bgRef>
    </p:bg>
    <p:spTree>
      <p:nvGrpSpPr>
        <p:cNvPr id="1" name=""/>
        <p:cNvGrpSpPr/>
        <p:nvPr/>
      </p:nvGrpSpPr>
      <p:grpSpPr>
        <a:xfrm>
          <a:off x="0" y="0"/>
          <a:ext cx="0" cy="0"/>
          <a:chOff x="0" y="0"/>
          <a:chExt cx="0" cy="0"/>
        </a:xfrm>
      </p:grpSpPr>
      <p:sp>
        <p:nvSpPr>
          <p:cNvPr id="17" name="Retângu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tângu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ângulo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ângulo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ângulo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tângulo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ço Reservado para Texto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BR" smtClean="0"/>
              <a:t>Clique para editar o texto mestre</a:t>
            </a:r>
          </a:p>
        </p:txBody>
      </p:sp>
      <p:sp>
        <p:nvSpPr>
          <p:cNvPr id="13" name="Retângulo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tângulo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ço Reservado para Rodapé 4"/>
          <p:cNvSpPr>
            <a:spLocks noGrp="1"/>
          </p:cNvSpPr>
          <p:nvPr>
            <p:ph type="ftr" sz="quarter" idx="11"/>
          </p:nvPr>
        </p:nvSpPr>
        <p:spPr/>
        <p:txBody>
          <a:bodyPr/>
          <a:lstStyle/>
          <a:p>
            <a:endParaRPr lang="en-US"/>
          </a:p>
        </p:txBody>
      </p:sp>
      <p:sp>
        <p:nvSpPr>
          <p:cNvPr id="4" name="Espaço Reservado para Data 3"/>
          <p:cNvSpPr>
            <a:spLocks noGrp="1"/>
          </p:cNvSpPr>
          <p:nvPr>
            <p:ph type="dt" sz="half" idx="10"/>
          </p:nvPr>
        </p:nvSpPr>
        <p:spPr/>
        <p:txBody>
          <a:bodyPr/>
          <a:lstStyle/>
          <a:p>
            <a:fld id="{03528D5E-8EB1-416A-9C7D-42DE55238CA0}" type="datetimeFigureOut">
              <a:rPr lang="en-US" smtClean="0"/>
              <a:t>2/28/2017</a:t>
            </a:fld>
            <a:endParaRPr lang="en-US"/>
          </a:p>
        </p:txBody>
      </p:sp>
      <p:sp>
        <p:nvSpPr>
          <p:cNvPr id="8" name="Conector reto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ço Reservado para Número de Slid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1A7B813-33B6-496B-8BD9-77D25DE241AE}" type="slidenum">
              <a:rPr lang="en-US" smtClean="0"/>
              <a:t>‹nº›</a:t>
            </a:fld>
            <a:endParaRPr lang="en-US"/>
          </a:p>
        </p:txBody>
      </p:sp>
      <p:sp>
        <p:nvSpPr>
          <p:cNvPr id="2" name="Título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pt-BR" smtClean="0"/>
              <a:t>Clique para editar o título mestre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301752" y="228600"/>
            <a:ext cx="8534400" cy="758952"/>
          </a:xfrm>
        </p:spPr>
        <p:txBody>
          <a:bodyPr/>
          <a:lstStyle/>
          <a:p>
            <a:r>
              <a:rPr kumimoji="0" lang="pt-BR" smtClean="0"/>
              <a:t>Clique para editar o título mestre</a:t>
            </a:r>
            <a:endParaRPr kumimoji="0" lang="en-US"/>
          </a:p>
        </p:txBody>
      </p:sp>
      <p:sp>
        <p:nvSpPr>
          <p:cNvPr id="5" name="Espaço Reservado para Data 4"/>
          <p:cNvSpPr>
            <a:spLocks noGrp="1"/>
          </p:cNvSpPr>
          <p:nvPr>
            <p:ph type="dt" sz="half" idx="10"/>
          </p:nvPr>
        </p:nvSpPr>
        <p:spPr>
          <a:xfrm>
            <a:off x="5791200" y="6409944"/>
            <a:ext cx="3044952" cy="365760"/>
          </a:xfrm>
        </p:spPr>
        <p:txBody>
          <a:bodyPr/>
          <a:lstStyle/>
          <a:p>
            <a:fld id="{03528D5E-8EB1-416A-9C7D-42DE55238CA0}" type="datetimeFigureOut">
              <a:rPr lang="en-US" smtClean="0"/>
              <a:t>2/28/2017</a:t>
            </a:fld>
            <a:endParaRPr lang="en-US"/>
          </a:p>
        </p:txBody>
      </p:sp>
      <p:sp>
        <p:nvSpPr>
          <p:cNvPr id="6" name="Espaço Reservado para Rodapé 5"/>
          <p:cNvSpPr>
            <a:spLocks noGrp="1"/>
          </p:cNvSpPr>
          <p:nvPr>
            <p:ph type="ftr" sz="quarter" idx="11"/>
          </p:nvPr>
        </p:nvSpPr>
        <p:spPr/>
        <p:txBody>
          <a:bodyPr/>
          <a:lstStyle/>
          <a:p>
            <a:endParaRPr lang="en-US"/>
          </a:p>
        </p:txBody>
      </p:sp>
      <p:sp>
        <p:nvSpPr>
          <p:cNvPr id="7" name="Espaço Reservado para Número de Slide 6"/>
          <p:cNvSpPr>
            <a:spLocks noGrp="1"/>
          </p:cNvSpPr>
          <p:nvPr>
            <p:ph type="sldNum" sz="quarter" idx="12"/>
          </p:nvPr>
        </p:nvSpPr>
        <p:spPr/>
        <p:txBody>
          <a:bodyPr/>
          <a:lstStyle/>
          <a:p>
            <a:fld id="{31A7B813-33B6-496B-8BD9-77D25DE241AE}" type="slidenum">
              <a:rPr lang="en-US" smtClean="0"/>
              <a:t>‹nº›</a:t>
            </a:fld>
            <a:endParaRPr lang="en-US"/>
          </a:p>
        </p:txBody>
      </p:sp>
      <p:sp>
        <p:nvSpPr>
          <p:cNvPr id="8" name="Conector reto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spaço Reservado para Conteúdo 9"/>
          <p:cNvSpPr>
            <a:spLocks noGrp="1"/>
          </p:cNvSpPr>
          <p:nvPr>
            <p:ph sz="half" idx="1"/>
          </p:nvPr>
        </p:nvSpPr>
        <p:spPr>
          <a:xfrm>
            <a:off x="301752" y="1371600"/>
            <a:ext cx="4038600" cy="4681728"/>
          </a:xfrm>
        </p:spPr>
        <p:txBody>
          <a:bodyPr/>
          <a:lstStyle>
            <a:lvl1pPr>
              <a:defRPr sz="2500"/>
            </a:lvl1pPr>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2" name="Espaço Reservado para Conteúdo 11"/>
          <p:cNvSpPr>
            <a:spLocks noGrp="1"/>
          </p:cNvSpPr>
          <p:nvPr>
            <p:ph sz="half" idx="2"/>
          </p:nvPr>
        </p:nvSpPr>
        <p:spPr>
          <a:xfrm>
            <a:off x="4800600" y="1371600"/>
            <a:ext cx="4038600" cy="4681728"/>
          </a:xfrm>
        </p:spPr>
        <p:txBody>
          <a:bodyPr/>
          <a:lstStyle>
            <a:lvl1pPr>
              <a:defRPr sz="2500"/>
            </a:lvl1pPr>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bg>
      <p:bgRef idx="1001">
        <a:schemeClr val="bg2"/>
      </p:bgRef>
    </p:bg>
    <p:spTree>
      <p:nvGrpSpPr>
        <p:cNvPr id="1" name=""/>
        <p:cNvGrpSpPr/>
        <p:nvPr/>
      </p:nvGrpSpPr>
      <p:grpSpPr>
        <a:xfrm>
          <a:off x="0" y="0"/>
          <a:ext cx="0" cy="0"/>
          <a:chOff x="0" y="0"/>
          <a:chExt cx="0" cy="0"/>
        </a:xfrm>
      </p:grpSpPr>
      <p:sp>
        <p:nvSpPr>
          <p:cNvPr id="10" name="Conector reto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tângulo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ângu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tângulo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tângulo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tângulo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tângulo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ço Reservado para Texto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t-BR" smtClean="0"/>
              <a:t>Clique para editar o texto mestre</a:t>
            </a:r>
          </a:p>
        </p:txBody>
      </p:sp>
      <p:sp>
        <p:nvSpPr>
          <p:cNvPr id="4" name="Espaço Reservado para Texto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pt-BR" smtClean="0"/>
              <a:t>Clique para editar o texto mestre</a:t>
            </a:r>
          </a:p>
        </p:txBody>
      </p:sp>
      <p:sp>
        <p:nvSpPr>
          <p:cNvPr id="7" name="Espaço Reservado para Data 6"/>
          <p:cNvSpPr>
            <a:spLocks noGrp="1"/>
          </p:cNvSpPr>
          <p:nvPr>
            <p:ph type="dt" sz="half" idx="10"/>
          </p:nvPr>
        </p:nvSpPr>
        <p:spPr/>
        <p:txBody>
          <a:bodyPr/>
          <a:lstStyle/>
          <a:p>
            <a:fld id="{03528D5E-8EB1-416A-9C7D-42DE55238CA0}" type="datetimeFigureOut">
              <a:rPr lang="en-US" smtClean="0"/>
              <a:t>2/28/2017</a:t>
            </a:fld>
            <a:endParaRPr lang="en-US"/>
          </a:p>
        </p:txBody>
      </p:sp>
      <p:sp>
        <p:nvSpPr>
          <p:cNvPr id="8" name="Espaço Reservado para Rodapé 7"/>
          <p:cNvSpPr>
            <a:spLocks noGrp="1"/>
          </p:cNvSpPr>
          <p:nvPr>
            <p:ph type="ftr" sz="quarter" idx="11"/>
          </p:nvPr>
        </p:nvSpPr>
        <p:spPr>
          <a:xfrm>
            <a:off x="304800" y="6409944"/>
            <a:ext cx="3581400" cy="365760"/>
          </a:xfrm>
        </p:spPr>
        <p:txBody>
          <a:bodyPr/>
          <a:lstStyle/>
          <a:p>
            <a:endParaRPr lang="en-US"/>
          </a:p>
        </p:txBody>
      </p:sp>
      <p:sp>
        <p:nvSpPr>
          <p:cNvPr id="15" name="Conector reto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tângulo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ço Reservado para Conteúdo 23"/>
          <p:cNvSpPr>
            <a:spLocks noGrp="1"/>
          </p:cNvSpPr>
          <p:nvPr>
            <p:ph sz="quarter" idx="2"/>
          </p:nvPr>
        </p:nvSpPr>
        <p:spPr>
          <a:xfrm>
            <a:off x="301752" y="2471383"/>
            <a:ext cx="4041648" cy="3818404"/>
          </a:xfrm>
        </p:spPr>
        <p:txBody>
          <a:bodyPr/>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26" name="Espaço Reservado para Conteúdo 25"/>
          <p:cNvSpPr>
            <a:spLocks noGrp="1"/>
          </p:cNvSpPr>
          <p:nvPr>
            <p:ph sz="quarter" idx="4"/>
          </p:nvPr>
        </p:nvSpPr>
        <p:spPr>
          <a:xfrm>
            <a:off x="4800600" y="2471383"/>
            <a:ext cx="4038600" cy="3822192"/>
          </a:xfrm>
        </p:spPr>
        <p:txBody>
          <a:bodyPr/>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25" name="E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Espaço Reservado para Número de Slide 8"/>
          <p:cNvSpPr>
            <a:spLocks noGrp="1"/>
          </p:cNvSpPr>
          <p:nvPr>
            <p:ph type="sldNum" sz="quarter" idx="12"/>
          </p:nvPr>
        </p:nvSpPr>
        <p:spPr>
          <a:xfrm>
            <a:off x="4343400" y="1042416"/>
            <a:ext cx="457200" cy="441325"/>
          </a:xfrm>
        </p:spPr>
        <p:txBody>
          <a:bodyPr/>
          <a:lstStyle>
            <a:lvl1pPr algn="ctr">
              <a:defRPr/>
            </a:lvl1pPr>
          </a:lstStyle>
          <a:p>
            <a:fld id="{31A7B813-33B6-496B-8BD9-77D25DE241AE}" type="slidenum">
              <a:rPr lang="en-US" smtClean="0"/>
              <a:t>‹nº›</a:t>
            </a:fld>
            <a:endParaRPr lang="en-US"/>
          </a:p>
        </p:txBody>
      </p:sp>
      <p:sp>
        <p:nvSpPr>
          <p:cNvPr id="23" name="Título 22"/>
          <p:cNvSpPr>
            <a:spLocks noGrp="1"/>
          </p:cNvSpPr>
          <p:nvPr>
            <p:ph type="title"/>
          </p:nvPr>
        </p:nvSpPr>
        <p:spPr/>
        <p:txBody>
          <a:bodyPr rtlCol="0" anchor="b" anchorCtr="0"/>
          <a:lstStyle/>
          <a:p>
            <a:r>
              <a:rPr kumimoji="0" lang="pt-BR" smtClean="0"/>
              <a:t>Clique para editar o título mestre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título mestre</a:t>
            </a:r>
            <a:endParaRPr kumimoji="0" lang="en-US"/>
          </a:p>
        </p:txBody>
      </p:sp>
      <p:sp>
        <p:nvSpPr>
          <p:cNvPr id="3" name="Espaço Reservado para Data 2"/>
          <p:cNvSpPr>
            <a:spLocks noGrp="1"/>
          </p:cNvSpPr>
          <p:nvPr>
            <p:ph type="dt" sz="half" idx="10"/>
          </p:nvPr>
        </p:nvSpPr>
        <p:spPr/>
        <p:txBody>
          <a:bodyPr/>
          <a:lstStyle/>
          <a:p>
            <a:fld id="{03528D5E-8EB1-416A-9C7D-42DE55238CA0}" type="datetimeFigureOut">
              <a:rPr lang="en-US" smtClean="0"/>
              <a:t>2/28/2017</a:t>
            </a:fld>
            <a:endParaRPr lang="en-US"/>
          </a:p>
        </p:txBody>
      </p:sp>
      <p:sp>
        <p:nvSpPr>
          <p:cNvPr id="4" name="Espaço Reservado para Rodapé 3"/>
          <p:cNvSpPr>
            <a:spLocks noGrp="1"/>
          </p:cNvSpPr>
          <p:nvPr>
            <p:ph type="ftr" sz="quarter" idx="11"/>
          </p:nvPr>
        </p:nvSpPr>
        <p:spPr/>
        <p:txBody>
          <a:bodyPr/>
          <a:lstStyle/>
          <a:p>
            <a:endParaRPr lang="en-US"/>
          </a:p>
        </p:txBody>
      </p:sp>
      <p:sp>
        <p:nvSpPr>
          <p:cNvPr id="5" name="Espaço Reservado para Número de Slide 4"/>
          <p:cNvSpPr>
            <a:spLocks noGrp="1"/>
          </p:cNvSpPr>
          <p:nvPr>
            <p:ph type="sldNum" sz="quarter" idx="12"/>
          </p:nvPr>
        </p:nvSpPr>
        <p:spPr>
          <a:xfrm>
            <a:off x="4343400" y="1036020"/>
            <a:ext cx="457200" cy="441325"/>
          </a:xfrm>
        </p:spPr>
        <p:txBody>
          <a:bodyPr/>
          <a:lstStyle/>
          <a:p>
            <a:fld id="{31A7B813-33B6-496B-8BD9-77D25DE241AE}" type="slidenum">
              <a:rPr lang="en-US" smtClean="0"/>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7" name="Retângu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tângulo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tângulo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tângulo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tângulo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tângulo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ço Reservado para Data 1"/>
          <p:cNvSpPr>
            <a:spLocks noGrp="1"/>
          </p:cNvSpPr>
          <p:nvPr>
            <p:ph type="dt" sz="half" idx="10"/>
          </p:nvPr>
        </p:nvSpPr>
        <p:spPr/>
        <p:txBody>
          <a:bodyPr/>
          <a:lstStyle/>
          <a:p>
            <a:fld id="{03528D5E-8EB1-416A-9C7D-42DE55238CA0}" type="datetimeFigureOut">
              <a:rPr lang="en-US" smtClean="0"/>
              <a:t>2/28/2017</a:t>
            </a:fld>
            <a:endParaRPr lang="en-US"/>
          </a:p>
        </p:txBody>
      </p:sp>
      <p:sp>
        <p:nvSpPr>
          <p:cNvPr id="3" name="Espaço Reservado para Rodapé 2"/>
          <p:cNvSpPr>
            <a:spLocks noGrp="1"/>
          </p:cNvSpPr>
          <p:nvPr>
            <p:ph type="ftr" sz="quarter" idx="11"/>
          </p:nvPr>
        </p:nvSpPr>
        <p:spPr/>
        <p:txBody>
          <a:bodyPr/>
          <a:lstStyle/>
          <a:p>
            <a:endParaRPr lang="en-US"/>
          </a:p>
        </p:txBody>
      </p:sp>
      <p:sp>
        <p:nvSpPr>
          <p:cNvPr id="4" name="Espaço Reservado para Número de Slid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1A7B813-33B6-496B-8BD9-77D25DE241AE}"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bg>
      <p:bgRef idx="1001">
        <a:schemeClr val="bg1"/>
      </p:bgRef>
    </p:bg>
    <p:spTree>
      <p:nvGrpSpPr>
        <p:cNvPr id="1" name=""/>
        <p:cNvGrpSpPr/>
        <p:nvPr/>
      </p:nvGrpSpPr>
      <p:grpSpPr>
        <a:xfrm>
          <a:off x="0" y="0"/>
          <a:ext cx="0" cy="0"/>
          <a:chOff x="0" y="0"/>
          <a:chExt cx="0" cy="0"/>
        </a:xfrm>
      </p:grpSpPr>
      <p:sp>
        <p:nvSpPr>
          <p:cNvPr id="19" name="Retângulo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tângu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ângulo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ângulo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tângu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tângulo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pt-BR" smtClean="0"/>
              <a:t>Clique para editar o título mestre</a:t>
            </a:r>
            <a:endParaRPr kumimoji="0" lang="en-US"/>
          </a:p>
        </p:txBody>
      </p:sp>
      <p:sp>
        <p:nvSpPr>
          <p:cNvPr id="3" name="Espaço Reservado para Texto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pt-BR" smtClean="0"/>
              <a:t>Clique para editar o texto mestre</a:t>
            </a:r>
          </a:p>
        </p:txBody>
      </p:sp>
      <p:sp>
        <p:nvSpPr>
          <p:cNvPr id="8" name="Retângulo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ector reto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Espaço Reservado para Conteúdo 19"/>
          <p:cNvSpPr>
            <a:spLocks noGrp="1"/>
          </p:cNvSpPr>
          <p:nvPr>
            <p:ph sz="quarter" idx="1"/>
          </p:nvPr>
        </p:nvSpPr>
        <p:spPr>
          <a:xfrm>
            <a:off x="3124200" y="685800"/>
            <a:ext cx="5638800" cy="5410200"/>
          </a:xfrm>
        </p:spPr>
        <p:txBody>
          <a:bodyPr/>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0" name="E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ço Reservado para Número de Slid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1A7B813-33B6-496B-8BD9-77D25DE241AE}" type="slidenum">
              <a:rPr lang="en-US" smtClean="0"/>
              <a:t>‹nº›</a:t>
            </a:fld>
            <a:endParaRPr lang="en-US"/>
          </a:p>
        </p:txBody>
      </p:sp>
      <p:sp>
        <p:nvSpPr>
          <p:cNvPr id="21" name="Retângulo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ço Reservado para Data 4"/>
          <p:cNvSpPr>
            <a:spLocks noGrp="1"/>
          </p:cNvSpPr>
          <p:nvPr>
            <p:ph type="dt" sz="half" idx="10"/>
          </p:nvPr>
        </p:nvSpPr>
        <p:spPr/>
        <p:txBody>
          <a:bodyPr/>
          <a:lstStyle/>
          <a:p>
            <a:fld id="{03528D5E-8EB1-416A-9C7D-42DE55238CA0}" type="datetimeFigureOut">
              <a:rPr lang="en-US" smtClean="0"/>
              <a:t>2/28/2017</a:t>
            </a:fld>
            <a:endParaRPr lang="en-US"/>
          </a:p>
        </p:txBody>
      </p:sp>
      <p:sp>
        <p:nvSpPr>
          <p:cNvPr id="6" name="Espaço Reservado para Rodapé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1" name="Conector reto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tângu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ângulo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tângulo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ângu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tângulo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tângulo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tângulo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ço Reservado para Número de Slide 6"/>
          <p:cNvSpPr>
            <a:spLocks noGrp="1"/>
          </p:cNvSpPr>
          <p:nvPr>
            <p:ph type="sldNum" sz="quarter" idx="12"/>
          </p:nvPr>
        </p:nvSpPr>
        <p:spPr>
          <a:xfrm>
            <a:off x="1371600" y="312738"/>
            <a:ext cx="457200" cy="441325"/>
          </a:xfrm>
        </p:spPr>
        <p:txBody>
          <a:bodyPr/>
          <a:lstStyle/>
          <a:p>
            <a:fld id="{31A7B813-33B6-496B-8BD9-77D25DE241AE}" type="slidenum">
              <a:rPr lang="en-US" smtClean="0"/>
              <a:t>‹nº›</a:t>
            </a:fld>
            <a:endParaRPr lang="en-US"/>
          </a:p>
        </p:txBody>
      </p:sp>
      <p:sp>
        <p:nvSpPr>
          <p:cNvPr id="2" name="Título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pt-BR" smtClean="0"/>
              <a:t>Clique para editar o título mestre</a:t>
            </a:r>
            <a:endParaRPr kumimoji="0" lang="en-US"/>
          </a:p>
        </p:txBody>
      </p:sp>
      <p:sp>
        <p:nvSpPr>
          <p:cNvPr id="3" name="Espaço Reservado para Imagem 2"/>
          <p:cNvSpPr>
            <a:spLocks noGrp="1"/>
          </p:cNvSpPr>
          <p:nvPr>
            <p:ph type="pic" idx="1"/>
          </p:nvPr>
        </p:nvSpPr>
        <p:spPr>
          <a:xfrm>
            <a:off x="3000375" y="609600"/>
            <a:ext cx="5867400" cy="4267200"/>
          </a:xfrm>
        </p:spPr>
        <p:txBody>
          <a:bodyPr/>
          <a:lstStyle>
            <a:lvl1pPr marL="0" indent="0">
              <a:buNone/>
              <a:defRPr sz="3200"/>
            </a:lvl1pPr>
          </a:lstStyle>
          <a:p>
            <a:r>
              <a:rPr kumimoji="0" lang="pt-BR" smtClean="0"/>
              <a:t>Clique no ícone para adicionar uma imagem</a:t>
            </a:r>
            <a:endParaRPr kumimoji="0" lang="en-US" dirty="0"/>
          </a:p>
        </p:txBody>
      </p:sp>
      <p:sp>
        <p:nvSpPr>
          <p:cNvPr id="4" name="Espaço Reservado para Texto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pt-BR" smtClean="0"/>
              <a:t>Clique para editar o texto mestre</a:t>
            </a:r>
          </a:p>
        </p:txBody>
      </p:sp>
      <p:sp>
        <p:nvSpPr>
          <p:cNvPr id="22" name="Retângulo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ço Reservado para Data 4"/>
          <p:cNvSpPr>
            <a:spLocks noGrp="1"/>
          </p:cNvSpPr>
          <p:nvPr>
            <p:ph type="dt" sz="half" idx="10"/>
          </p:nvPr>
        </p:nvSpPr>
        <p:spPr>
          <a:xfrm>
            <a:off x="5788152" y="6404984"/>
            <a:ext cx="3044952" cy="365760"/>
          </a:xfrm>
        </p:spPr>
        <p:txBody>
          <a:bodyPr/>
          <a:lstStyle/>
          <a:p>
            <a:fld id="{03528D5E-8EB1-416A-9C7D-42DE55238CA0}" type="datetimeFigureOut">
              <a:rPr lang="en-US" smtClean="0"/>
              <a:t>2/28/2017</a:t>
            </a:fld>
            <a:endParaRPr lang="en-US"/>
          </a:p>
        </p:txBody>
      </p:sp>
      <p:sp>
        <p:nvSpPr>
          <p:cNvPr id="6" name="Espaço Reservado para Rodapé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tângulo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tângulo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tângu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ângulo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tângulo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Espaço Reservado para Data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3528D5E-8EB1-416A-9C7D-42DE55238CA0}" type="datetimeFigureOut">
              <a:rPr lang="en-US" smtClean="0"/>
              <a:t>2/28/2017</a:t>
            </a:fld>
            <a:endParaRPr lang="en-US"/>
          </a:p>
        </p:txBody>
      </p:sp>
      <p:sp>
        <p:nvSpPr>
          <p:cNvPr id="3" name="Espaço Reservado para Rodapé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tângulo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ector reto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ço Reservado para Número de Slid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1A7B813-33B6-496B-8BD9-77D25DE241AE}" type="slidenum">
              <a:rPr lang="en-US" smtClean="0"/>
              <a:t>‹nº›</a:t>
            </a:fld>
            <a:endParaRPr lang="en-US"/>
          </a:p>
        </p:txBody>
      </p:sp>
      <p:sp>
        <p:nvSpPr>
          <p:cNvPr id="22" name="Espaço Reservado para Título 21"/>
          <p:cNvSpPr>
            <a:spLocks noGrp="1"/>
          </p:cNvSpPr>
          <p:nvPr>
            <p:ph type="title"/>
          </p:nvPr>
        </p:nvSpPr>
        <p:spPr>
          <a:xfrm>
            <a:off x="301752" y="228600"/>
            <a:ext cx="8534400" cy="758952"/>
          </a:xfrm>
          <a:prstGeom prst="rect">
            <a:avLst/>
          </a:prstGeom>
        </p:spPr>
        <p:txBody>
          <a:bodyPr vert="horz" anchor="b">
            <a:normAutofit/>
          </a:bodyPr>
          <a:lstStyle/>
          <a:p>
            <a:r>
              <a:rPr kumimoji="0" lang="pt-BR" smtClean="0"/>
              <a:t>Clique para editar o título mestre</a:t>
            </a:r>
            <a:endParaRPr kumimoji="0" lang="en-US"/>
          </a:p>
        </p:txBody>
      </p:sp>
      <p:sp>
        <p:nvSpPr>
          <p:cNvPr id="13" name="Espaço Reservado para Texto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pt-BR" smtClean="0"/>
              <a:t>Clique para editar 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r1dOQY81ie0"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s://www.youtube.com/watch?v=OKzFi39XHI8"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s-media-cache-ak0.pinimg.com/236x/38/3a/e4/383ae47ea5f707d780d66477d70faa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599" y="1437920"/>
            <a:ext cx="2585155" cy="2585156"/>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idx="4294967295"/>
          </p:nvPr>
        </p:nvSpPr>
        <p:spPr>
          <a:xfrm>
            <a:off x="1295400" y="307093"/>
            <a:ext cx="6477000" cy="685800"/>
          </a:xfrm>
        </p:spPr>
        <p:txBody>
          <a:bodyPr>
            <a:noAutofit/>
          </a:bodyPr>
          <a:lstStyle/>
          <a:p>
            <a:r>
              <a:rPr lang="en-US" sz="3600" b="1" i="1" dirty="0" smtClean="0">
                <a:solidFill>
                  <a:srgbClr val="CD573B"/>
                </a:solidFill>
              </a:rPr>
              <a:t>Thee Strong Women</a:t>
            </a:r>
            <a:endParaRPr lang="en-US" sz="3600" b="1" dirty="0">
              <a:solidFill>
                <a:srgbClr val="CD573B"/>
              </a:solidFill>
            </a:endParaRPr>
          </a:p>
        </p:txBody>
      </p:sp>
      <p:pic>
        <p:nvPicPr>
          <p:cNvPr id="1026" name="Picture 2" descr="http://p1.storage.canalblog.com/13/42/227100/88118296_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4136" y="1295400"/>
            <a:ext cx="1831464" cy="27276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s.s-bol.com/imgbase0/imagebase/large/FC/0/8/3/3/100100401021338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7900" y="1432276"/>
            <a:ext cx="1609535" cy="25908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1.bp.blogspot.com/-P-_KQM6Sqes/UYkYWSP4_AI/AAAAAAAABuU/WORww9AV5u0/s1600/Tres+mulheres+forte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53200" y="1432276"/>
            <a:ext cx="1752600" cy="251946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Three Strong Wome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0665" y="4003623"/>
            <a:ext cx="1507867" cy="2314576"/>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12" descr="Image result for three strong women boo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14" descr="Image result for three strong women boo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16" descr="Image result for three strong women boo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42" name="Picture 18" descr="http://2.bp.blogspot.com/-QpV5kjLuQtw/UuQ3UDLU00I/AAAAAAAAJM4/6eUCAIZvy4U/s1600/ndaiye-threestrongwomen.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4079976"/>
            <a:ext cx="1433103" cy="2209037"/>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http://1.bp.blogspot.com/-VxxUU9z5ce0/URariTCu6RI/AAAAAAAAAcg/sClhAacNcEw/s1600/20130209_220057.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334000" y="4079975"/>
            <a:ext cx="1683469" cy="2244625"/>
          </a:xfrm>
          <a:prstGeom prst="rect">
            <a:avLst/>
          </a:prstGeom>
          <a:noFill/>
          <a:extLst>
            <a:ext uri="{909E8E84-426E-40DD-AFC4-6F175D3DCCD1}">
              <a14:hiddenFill xmlns:a14="http://schemas.microsoft.com/office/drawing/2010/main">
                <a:solidFill>
                  <a:srgbClr val="FFFFFF"/>
                </a:solidFill>
              </a14:hiddenFill>
            </a:ext>
          </a:extLst>
        </p:spPr>
      </p:pic>
      <p:sp>
        <p:nvSpPr>
          <p:cNvPr id="3" name="Retângulo 2"/>
          <p:cNvSpPr/>
          <p:nvPr/>
        </p:nvSpPr>
        <p:spPr>
          <a:xfrm>
            <a:off x="6019800" y="838200"/>
            <a:ext cx="3234507" cy="523220"/>
          </a:xfrm>
          <a:prstGeom prst="rect">
            <a:avLst/>
          </a:prstGeom>
        </p:spPr>
        <p:txBody>
          <a:bodyPr wrap="square">
            <a:spAutoFit/>
          </a:bodyPr>
          <a:lstStyle/>
          <a:p>
            <a:r>
              <a:rPr lang="en-US" sz="2800" i="1" dirty="0" smtClean="0">
                <a:solidFill>
                  <a:srgbClr val="CD573B"/>
                </a:solidFill>
              </a:rPr>
              <a:t>by Marie </a:t>
            </a:r>
            <a:r>
              <a:rPr lang="en-US" sz="2800" i="1" dirty="0" err="1">
                <a:solidFill>
                  <a:srgbClr val="CD573B"/>
                </a:solidFill>
              </a:rPr>
              <a:t>NDiaye</a:t>
            </a:r>
            <a:endParaRPr lang="en-US" sz="2800" i="1" dirty="0"/>
          </a:p>
        </p:txBody>
      </p:sp>
    </p:spTree>
    <p:extLst>
      <p:ext uri="{BB962C8B-B14F-4D97-AF65-F5344CB8AC3E}">
        <p14:creationId xmlns:p14="http://schemas.microsoft.com/office/powerpoint/2010/main" val="37641980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“Three”</a:t>
            </a:r>
            <a:endParaRPr lang="en-US" dirty="0"/>
          </a:p>
        </p:txBody>
      </p:sp>
      <p:sp>
        <p:nvSpPr>
          <p:cNvPr id="3" name="Espaço Reservado para Conteúdo 6"/>
          <p:cNvSpPr txBox="1">
            <a:spLocks/>
          </p:cNvSpPr>
          <p:nvPr/>
        </p:nvSpPr>
        <p:spPr>
          <a:xfrm>
            <a:off x="457200" y="1676400"/>
            <a:ext cx="8382000" cy="1676400"/>
          </a:xfrm>
          <a:prstGeom prst="rect">
            <a:avLst/>
          </a:prstGeom>
        </p:spPr>
        <p:txBody>
          <a:bodyPr vert="horz">
            <a:normAutofit fontScale="92500"/>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sz="2400" dirty="0" smtClean="0"/>
              <a:t>Story of </a:t>
            </a:r>
            <a:r>
              <a:rPr lang="en-US" sz="2400" dirty="0" err="1" smtClean="0"/>
              <a:t>Khady</a:t>
            </a:r>
            <a:r>
              <a:rPr lang="en-US" sz="2400" dirty="0" smtClean="0"/>
              <a:t> </a:t>
            </a:r>
            <a:r>
              <a:rPr lang="en-US" sz="2400" dirty="0" err="1" smtClean="0"/>
              <a:t>Demba</a:t>
            </a:r>
            <a:r>
              <a:rPr lang="en-US" sz="2400" dirty="0" smtClean="0"/>
              <a:t>, who loses her husband and is forced to live with her family-in-law. They try to smuggle her to Europe, to find Fanta and send them money. She endures a journey of continuous violence, rape, disease and dies at the fences of Fortress Europe.</a:t>
            </a:r>
          </a:p>
          <a:p>
            <a:pPr marL="0" indent="0">
              <a:buFont typeface="Wingdings 2"/>
              <a:buNone/>
            </a:pPr>
            <a:endParaRPr lang="en-US" dirty="0" smtClean="0"/>
          </a:p>
        </p:txBody>
      </p:sp>
      <p:sp>
        <p:nvSpPr>
          <p:cNvPr id="5" name="Espaço Reservado para Conteúdo 6"/>
          <p:cNvSpPr txBox="1">
            <a:spLocks/>
          </p:cNvSpPr>
          <p:nvPr/>
        </p:nvSpPr>
        <p:spPr>
          <a:xfrm>
            <a:off x="457200" y="3352800"/>
            <a:ext cx="4038600" cy="3048000"/>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sz="1800" b="1" dirty="0" smtClean="0"/>
              <a:t>Themes</a:t>
            </a:r>
          </a:p>
          <a:p>
            <a:r>
              <a:rPr lang="en-US" sz="1600" dirty="0" smtClean="0"/>
              <a:t>Impossibility of making a family;</a:t>
            </a:r>
          </a:p>
          <a:p>
            <a:r>
              <a:rPr lang="en-US" sz="1600" dirty="0" smtClean="0"/>
              <a:t>Rejection;</a:t>
            </a:r>
            <a:endParaRPr lang="en-US" sz="1100" dirty="0" smtClean="0"/>
          </a:p>
          <a:p>
            <a:r>
              <a:rPr lang="en-US" sz="1600" dirty="0" smtClean="0"/>
              <a:t>Migration;</a:t>
            </a:r>
          </a:p>
          <a:p>
            <a:r>
              <a:rPr lang="en-US" sz="1600" dirty="0" smtClean="0"/>
              <a:t>Exploitation and physical suffering;</a:t>
            </a:r>
          </a:p>
          <a:p>
            <a:r>
              <a:rPr lang="en-US" sz="1600" dirty="0" smtClean="0"/>
              <a:t>Resignation;</a:t>
            </a:r>
          </a:p>
          <a:p>
            <a:r>
              <a:rPr lang="en-US" sz="1600" dirty="0" smtClean="0"/>
              <a:t>Clarity of purpose;</a:t>
            </a:r>
          </a:p>
          <a:p>
            <a:r>
              <a:rPr lang="en-US" sz="1600" dirty="0" smtClean="0"/>
              <a:t>Focus on the present;</a:t>
            </a:r>
          </a:p>
          <a:p>
            <a:r>
              <a:rPr lang="en-US" sz="1600" dirty="0" smtClean="0"/>
              <a:t>Sense of self</a:t>
            </a:r>
            <a:endParaRPr lang="en-US" sz="1100" dirty="0" smtClean="0"/>
          </a:p>
          <a:p>
            <a:pPr marL="274320" lvl="1" indent="0">
              <a:buNone/>
            </a:pPr>
            <a:endParaRPr lang="en-US" sz="1100" dirty="0" smtClean="0"/>
          </a:p>
          <a:p>
            <a:pPr lvl="1"/>
            <a:endParaRPr lang="en-US" sz="1100" dirty="0"/>
          </a:p>
        </p:txBody>
      </p:sp>
      <p:sp>
        <p:nvSpPr>
          <p:cNvPr id="6" name="Espaço Reservado para Conteúdo 6"/>
          <p:cNvSpPr txBox="1">
            <a:spLocks/>
          </p:cNvSpPr>
          <p:nvPr/>
        </p:nvSpPr>
        <p:spPr>
          <a:xfrm>
            <a:off x="4648200" y="3352800"/>
            <a:ext cx="4038600" cy="3048000"/>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sz="1800" b="1" dirty="0" smtClean="0"/>
              <a:t>Form</a:t>
            </a:r>
          </a:p>
          <a:p>
            <a:r>
              <a:rPr lang="en-US" sz="1600" dirty="0" smtClean="0"/>
              <a:t>60 pages;</a:t>
            </a:r>
          </a:p>
          <a:p>
            <a:r>
              <a:rPr lang="en-US" sz="1600" dirty="0" smtClean="0"/>
              <a:t>Plot develops over the course of months;</a:t>
            </a:r>
          </a:p>
          <a:p>
            <a:r>
              <a:rPr lang="en-US" sz="1600" dirty="0" smtClean="0"/>
              <a:t>3</a:t>
            </a:r>
            <a:r>
              <a:rPr lang="en-US" sz="1600" baseline="30000" dirty="0" smtClean="0"/>
              <a:t>rd</a:t>
            </a:r>
            <a:r>
              <a:rPr lang="en-US" sz="1600" dirty="0" smtClean="0"/>
              <a:t> person narrator;</a:t>
            </a:r>
          </a:p>
          <a:p>
            <a:r>
              <a:rPr lang="en-US" sz="1600" dirty="0" smtClean="0"/>
              <a:t>Stream of consciousness;</a:t>
            </a:r>
          </a:p>
          <a:p>
            <a:r>
              <a:rPr lang="en-US" sz="1600" dirty="0" smtClean="0"/>
              <a:t>Short sentences and paragraphs;</a:t>
            </a:r>
          </a:p>
          <a:p>
            <a:r>
              <a:rPr lang="en-US" sz="1600" dirty="0" smtClean="0"/>
              <a:t>Presence of repetition;</a:t>
            </a:r>
          </a:p>
          <a:p>
            <a:r>
              <a:rPr lang="en-US" sz="1600" dirty="0" smtClean="0"/>
              <a:t>Use of symbolism;</a:t>
            </a:r>
          </a:p>
          <a:p>
            <a:endParaRPr lang="en-US" sz="1600" dirty="0"/>
          </a:p>
          <a:p>
            <a:pPr lvl="1"/>
            <a:endParaRPr lang="en-US" sz="1100" dirty="0"/>
          </a:p>
        </p:txBody>
      </p:sp>
    </p:spTree>
    <p:extLst>
      <p:ext uri="{BB962C8B-B14F-4D97-AF65-F5344CB8AC3E}">
        <p14:creationId xmlns:p14="http://schemas.microsoft.com/office/powerpoint/2010/main" val="4057506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i="1" dirty="0" smtClean="0"/>
              <a:t>Three Strong Women - Form</a:t>
            </a:r>
            <a:endParaRPr lang="en-US" b="1" i="1" dirty="0"/>
          </a:p>
        </p:txBody>
      </p:sp>
      <p:sp>
        <p:nvSpPr>
          <p:cNvPr id="7" name="Espaço Reservado para Conteúdo 6"/>
          <p:cNvSpPr>
            <a:spLocks noGrp="1"/>
          </p:cNvSpPr>
          <p:nvPr>
            <p:ph sz="half" idx="4294967295"/>
          </p:nvPr>
        </p:nvSpPr>
        <p:spPr>
          <a:xfrm>
            <a:off x="488244" y="2176462"/>
            <a:ext cx="4191000" cy="4681538"/>
          </a:xfrm>
        </p:spPr>
        <p:txBody>
          <a:bodyPr/>
          <a:lstStyle/>
          <a:p>
            <a:r>
              <a:rPr lang="en-US" dirty="0" smtClean="0"/>
              <a:t>3 narrative </a:t>
            </a:r>
            <a:r>
              <a:rPr lang="en-US" dirty="0" smtClean="0"/>
              <a:t>novellas</a:t>
            </a:r>
            <a:endParaRPr lang="en-US" dirty="0" smtClean="0"/>
          </a:p>
          <a:p>
            <a:pPr lvl="1"/>
            <a:r>
              <a:rPr lang="en-US" dirty="0"/>
              <a:t>f</a:t>
            </a:r>
            <a:r>
              <a:rPr lang="en-US" dirty="0" smtClean="0"/>
              <a:t>ragmented memories</a:t>
            </a:r>
            <a:endParaRPr lang="en-US" dirty="0"/>
          </a:p>
          <a:p>
            <a:r>
              <a:rPr lang="en-US" dirty="0" smtClean="0"/>
              <a:t>3</a:t>
            </a:r>
            <a:r>
              <a:rPr lang="en-US" baseline="30000" dirty="0" smtClean="0"/>
              <a:t>rd</a:t>
            </a:r>
            <a:r>
              <a:rPr lang="en-US" dirty="0" smtClean="0"/>
              <a:t> </a:t>
            </a:r>
            <a:r>
              <a:rPr lang="en-US" dirty="0" smtClean="0"/>
              <a:t>person </a:t>
            </a:r>
            <a:r>
              <a:rPr lang="en-US" dirty="0" smtClean="0"/>
              <a:t>omniscient </a:t>
            </a:r>
            <a:r>
              <a:rPr lang="en-US" dirty="0" smtClean="0"/>
              <a:t>narrator</a:t>
            </a:r>
            <a:endParaRPr lang="en-US" dirty="0"/>
          </a:p>
          <a:p>
            <a:r>
              <a:rPr lang="en-US" dirty="0" smtClean="0"/>
              <a:t>stream </a:t>
            </a:r>
            <a:r>
              <a:rPr lang="en-US" dirty="0" smtClean="0"/>
              <a:t>of consciousness</a:t>
            </a:r>
          </a:p>
          <a:p>
            <a:pPr lvl="1"/>
            <a:r>
              <a:rPr lang="en-US" dirty="0" smtClean="0"/>
              <a:t>Present tensions</a:t>
            </a:r>
          </a:p>
          <a:p>
            <a:pPr lvl="1"/>
            <a:r>
              <a:rPr lang="en-US" dirty="0" smtClean="0"/>
              <a:t>Memory feedbacks </a:t>
            </a:r>
            <a:endParaRPr lang="en-US" dirty="0"/>
          </a:p>
          <a:p>
            <a:r>
              <a:rPr lang="en-US" dirty="0" smtClean="0"/>
              <a:t>Narrative clues </a:t>
            </a:r>
          </a:p>
          <a:p>
            <a:r>
              <a:rPr lang="en-US" dirty="0" smtClean="0"/>
              <a:t>Symbology </a:t>
            </a:r>
            <a:endParaRPr lang="en-US" dirty="0"/>
          </a:p>
        </p:txBody>
      </p:sp>
      <p:sp>
        <p:nvSpPr>
          <p:cNvPr id="4" name="Espaço Reservado para Conteúdo 6"/>
          <p:cNvSpPr txBox="1">
            <a:spLocks/>
          </p:cNvSpPr>
          <p:nvPr/>
        </p:nvSpPr>
        <p:spPr>
          <a:xfrm>
            <a:off x="4648200" y="2286000"/>
            <a:ext cx="4191000" cy="468153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en-US" sz="2400" dirty="0" smtClean="0"/>
              <a:t>Total length of story</a:t>
            </a:r>
          </a:p>
          <a:p>
            <a:endParaRPr lang="en-US" sz="2400" dirty="0"/>
          </a:p>
          <a:p>
            <a:r>
              <a:rPr lang="en-US" sz="2400" dirty="0" smtClean="0"/>
              <a:t>Length of sentences and paragraphs</a:t>
            </a:r>
          </a:p>
          <a:p>
            <a:endParaRPr lang="en-US" sz="2400" dirty="0"/>
          </a:p>
          <a:p>
            <a:r>
              <a:rPr lang="en-US" sz="2400" dirty="0" smtClean="0"/>
              <a:t>Plot time-span</a:t>
            </a:r>
          </a:p>
          <a:p>
            <a:endParaRPr lang="en-US" sz="2400" dirty="0"/>
          </a:p>
          <a:p>
            <a:r>
              <a:rPr lang="en-US" sz="2400" dirty="0" smtClean="0"/>
              <a:t>Use of symbology and recurrence to past events</a:t>
            </a:r>
          </a:p>
          <a:p>
            <a:pPr marL="0" indent="0">
              <a:buFont typeface="Wingdings 2"/>
              <a:buNone/>
            </a:pPr>
            <a:endParaRPr lang="en-US" dirty="0" smtClean="0"/>
          </a:p>
          <a:p>
            <a:endParaRPr lang="en-US" dirty="0" smtClean="0"/>
          </a:p>
          <a:p>
            <a:pPr marL="0" indent="0">
              <a:buFont typeface="Wingdings 2"/>
              <a:buNone/>
            </a:pPr>
            <a:endParaRPr lang="en-US" dirty="0" smtClean="0"/>
          </a:p>
        </p:txBody>
      </p:sp>
      <p:sp>
        <p:nvSpPr>
          <p:cNvPr id="5" name="Título 1"/>
          <p:cNvSpPr txBox="1">
            <a:spLocks/>
          </p:cNvSpPr>
          <p:nvPr/>
        </p:nvSpPr>
        <p:spPr>
          <a:xfrm>
            <a:off x="457200" y="1447800"/>
            <a:ext cx="36576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i="1" dirty="0" smtClean="0"/>
              <a:t>Common elements </a:t>
            </a:r>
            <a:endParaRPr lang="en-US" i="1" dirty="0"/>
          </a:p>
        </p:txBody>
      </p:sp>
      <p:sp>
        <p:nvSpPr>
          <p:cNvPr id="6" name="Título 1"/>
          <p:cNvSpPr txBox="1">
            <a:spLocks/>
          </p:cNvSpPr>
          <p:nvPr/>
        </p:nvSpPr>
        <p:spPr>
          <a:xfrm>
            <a:off x="4800600" y="1447800"/>
            <a:ext cx="36576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i="1" dirty="0" smtClean="0"/>
              <a:t>Different elements </a:t>
            </a:r>
            <a:endParaRPr lang="en-US" i="1" dirty="0"/>
          </a:p>
        </p:txBody>
      </p:sp>
    </p:spTree>
    <p:extLst>
      <p:ext uri="{BB962C8B-B14F-4D97-AF65-F5344CB8AC3E}">
        <p14:creationId xmlns:p14="http://schemas.microsoft.com/office/powerpoint/2010/main" val="3888834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5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
                                        <p:tgtEl>
                                          <p:spTgt spid="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fade">
                                      <p:cBhvr>
                                        <p:cTn id="20" dur="500"/>
                                        <p:tgtEl>
                                          <p:spTgt spid="7">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fade">
                                      <p:cBhvr>
                                        <p:cTn id="23" dur="500"/>
                                        <p:tgtEl>
                                          <p:spTgt spid="7">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5" end="5"/>
                                            </p:txEl>
                                          </p:spTgt>
                                        </p:tgtEl>
                                        <p:attrNameLst>
                                          <p:attrName>style.visibility</p:attrName>
                                        </p:attrNameLst>
                                      </p:cBhvr>
                                      <p:to>
                                        <p:strVal val="visible"/>
                                      </p:to>
                                    </p:set>
                                    <p:animEffect transition="in" filter="fade">
                                      <p:cBhvr>
                                        <p:cTn id="26" dur="500"/>
                                        <p:tgtEl>
                                          <p:spTgt spid="7">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xEl>
                                              <p:charRg st="131" end="148"/>
                                            </p:txEl>
                                          </p:spTgt>
                                        </p:tgtEl>
                                        <p:attrNameLst>
                                          <p:attrName>style.visibility</p:attrName>
                                        </p:attrNameLst>
                                      </p:cBhvr>
                                      <p:to>
                                        <p:strVal val="visible"/>
                                      </p:to>
                                    </p:set>
                                    <p:animEffect transition="in" filter="fade">
                                      <p:cBhvr>
                                        <p:cTn id="31" dur="500"/>
                                        <p:tgtEl>
                                          <p:spTgt spid="7">
                                            <p:txEl>
                                              <p:charRg st="131" end="14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xEl>
                                              <p:charRg st="148" end="159"/>
                                            </p:txEl>
                                          </p:spTgt>
                                        </p:tgtEl>
                                        <p:attrNameLst>
                                          <p:attrName>style.visibility</p:attrName>
                                        </p:attrNameLst>
                                      </p:cBhvr>
                                      <p:to>
                                        <p:strVal val="visible"/>
                                      </p:to>
                                    </p:set>
                                    <p:animEffect transition="in" filter="fade">
                                      <p:cBhvr>
                                        <p:cTn id="36" dur="500"/>
                                        <p:tgtEl>
                                          <p:spTgt spid="7">
                                            <p:txEl>
                                              <p:charRg st="148" end="15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i="1" dirty="0" smtClean="0"/>
              <a:t>Three Strong Women - Themes</a:t>
            </a:r>
            <a:endParaRPr lang="en-US" b="1" i="1" dirty="0"/>
          </a:p>
        </p:txBody>
      </p:sp>
      <p:sp>
        <p:nvSpPr>
          <p:cNvPr id="7" name="Espaço Reservado para Conteúdo 6"/>
          <p:cNvSpPr>
            <a:spLocks noGrp="1"/>
          </p:cNvSpPr>
          <p:nvPr>
            <p:ph sz="half" idx="4294967295"/>
          </p:nvPr>
        </p:nvSpPr>
        <p:spPr>
          <a:xfrm>
            <a:off x="6211711" y="1828800"/>
            <a:ext cx="2362200" cy="4681538"/>
          </a:xfrm>
        </p:spPr>
        <p:txBody>
          <a:bodyPr>
            <a:normAutofit/>
          </a:bodyPr>
          <a:lstStyle/>
          <a:p>
            <a:pPr algn="ctr"/>
            <a:r>
              <a:rPr lang="en-US" dirty="0" smtClean="0"/>
              <a:t>Poverty</a:t>
            </a:r>
            <a:endParaRPr lang="en-US" dirty="0"/>
          </a:p>
          <a:p>
            <a:pPr algn="ctr"/>
            <a:r>
              <a:rPr lang="en-US" dirty="0" smtClean="0"/>
              <a:t>Migration</a:t>
            </a:r>
            <a:endParaRPr lang="en-US" dirty="0" smtClean="0"/>
          </a:p>
          <a:p>
            <a:pPr algn="ctr"/>
            <a:r>
              <a:rPr lang="en-US" dirty="0" smtClean="0"/>
              <a:t>Colonialism</a:t>
            </a:r>
            <a:endParaRPr lang="en-US" dirty="0" smtClean="0"/>
          </a:p>
          <a:p>
            <a:pPr algn="ctr"/>
            <a:r>
              <a:rPr lang="en-US" dirty="0" smtClean="0"/>
              <a:t>Violence</a:t>
            </a:r>
            <a:endParaRPr lang="en-US" dirty="0" smtClean="0"/>
          </a:p>
          <a:p>
            <a:pPr algn="ctr"/>
            <a:r>
              <a:rPr lang="en-US" dirty="0" smtClean="0"/>
              <a:t>Strength</a:t>
            </a:r>
            <a:endParaRPr lang="en-US" dirty="0" smtClean="0"/>
          </a:p>
          <a:p>
            <a:pPr algn="ctr"/>
            <a:r>
              <a:rPr lang="en-US" dirty="0" smtClean="0"/>
              <a:t>Blankness</a:t>
            </a:r>
            <a:endParaRPr lang="en-US" dirty="0" smtClean="0"/>
          </a:p>
          <a:p>
            <a:pPr algn="ctr"/>
            <a:r>
              <a:rPr lang="en-US" dirty="0" smtClean="0"/>
              <a:t>Silence</a:t>
            </a:r>
          </a:p>
          <a:p>
            <a:pPr algn="ctr"/>
            <a:endParaRPr lang="en-US" dirty="0" smtClean="0"/>
          </a:p>
          <a:p>
            <a:pPr marL="0" indent="0" algn="ctr">
              <a:buNone/>
            </a:pPr>
            <a:endParaRPr lang="en-US" dirty="0" smtClean="0"/>
          </a:p>
        </p:txBody>
      </p:sp>
      <p:sp>
        <p:nvSpPr>
          <p:cNvPr id="4" name="Espaço Reservado para Conteúdo 6"/>
          <p:cNvSpPr txBox="1">
            <a:spLocks/>
          </p:cNvSpPr>
          <p:nvPr/>
        </p:nvSpPr>
        <p:spPr>
          <a:xfrm>
            <a:off x="409222" y="1905000"/>
            <a:ext cx="3124200" cy="468153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lgn="ctr"/>
            <a:r>
              <a:rPr lang="en-US" dirty="0"/>
              <a:t>Gender</a:t>
            </a:r>
          </a:p>
          <a:p>
            <a:pPr algn="ctr"/>
            <a:r>
              <a:rPr lang="en-US" dirty="0" smtClean="0"/>
              <a:t>Race</a:t>
            </a:r>
            <a:endParaRPr lang="en-US" dirty="0" smtClean="0"/>
          </a:p>
          <a:p>
            <a:pPr algn="ctr"/>
            <a:r>
              <a:rPr lang="en-US" dirty="0" smtClean="0"/>
              <a:t>Trauma/Memory</a:t>
            </a:r>
            <a:endParaRPr lang="en-US" dirty="0" smtClean="0"/>
          </a:p>
          <a:p>
            <a:pPr algn="ctr"/>
            <a:r>
              <a:rPr lang="en-US" dirty="0" smtClean="0"/>
              <a:t>Roots</a:t>
            </a:r>
          </a:p>
          <a:p>
            <a:pPr algn="ctr"/>
            <a:r>
              <a:rPr lang="en-US" dirty="0" smtClean="0"/>
              <a:t>Routs </a:t>
            </a:r>
          </a:p>
          <a:p>
            <a:pPr algn="ctr"/>
            <a:r>
              <a:rPr lang="en-US" dirty="0" smtClean="0"/>
              <a:t>Family</a:t>
            </a:r>
            <a:endParaRPr lang="en-US" dirty="0" smtClean="0"/>
          </a:p>
          <a:p>
            <a:pPr algn="ctr"/>
            <a:r>
              <a:rPr lang="en-US" dirty="0"/>
              <a:t>Class</a:t>
            </a:r>
          </a:p>
          <a:p>
            <a:pPr marL="0" indent="0" algn="ctr">
              <a:buFont typeface="Wingdings 2"/>
              <a:buNone/>
            </a:pPr>
            <a:endParaRPr lang="en-US" dirty="0" smtClean="0"/>
          </a:p>
        </p:txBody>
      </p:sp>
      <p:sp>
        <p:nvSpPr>
          <p:cNvPr id="5" name="Texto explicativo em seta para a esquerda e para a direita 4"/>
          <p:cNvSpPr/>
          <p:nvPr/>
        </p:nvSpPr>
        <p:spPr>
          <a:xfrm>
            <a:off x="3468511" y="2116667"/>
            <a:ext cx="2743200" cy="2438400"/>
          </a:xfrm>
          <a:prstGeom prst="leftRightArrowCallou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3" name="CaixaDeTexto 2"/>
          <p:cNvSpPr txBox="1"/>
          <p:nvPr/>
        </p:nvSpPr>
        <p:spPr>
          <a:xfrm>
            <a:off x="3316111" y="3135812"/>
            <a:ext cx="3048000" cy="400110"/>
          </a:xfrm>
          <a:prstGeom prst="rect">
            <a:avLst/>
          </a:prstGeom>
          <a:noFill/>
        </p:spPr>
        <p:txBody>
          <a:bodyPr wrap="square" rtlCol="0">
            <a:spAutoFit/>
          </a:bodyPr>
          <a:lstStyle/>
          <a:p>
            <a:pPr algn="ctr"/>
            <a:r>
              <a:rPr lang="en-US" sz="2000" b="1" dirty="0" smtClean="0"/>
              <a:t>Intersection</a:t>
            </a:r>
            <a:endParaRPr lang="en-US" sz="2000" b="1" dirty="0"/>
          </a:p>
        </p:txBody>
      </p:sp>
    </p:spTree>
    <p:extLst>
      <p:ext uri="{BB962C8B-B14F-4D97-AF65-F5344CB8AC3E}">
        <p14:creationId xmlns:p14="http://schemas.microsoft.com/office/powerpoint/2010/main" val="102203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500"/>
                                        <p:tgtEl>
                                          <p:spTgt spid="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animBg="1"/>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i="1" dirty="0" smtClean="0"/>
              <a:t>Three Strong Women – Questions </a:t>
            </a:r>
            <a:endParaRPr lang="en-US" b="1" i="1" dirty="0"/>
          </a:p>
        </p:txBody>
      </p:sp>
      <p:sp>
        <p:nvSpPr>
          <p:cNvPr id="4" name="Espaço Reservado para Conteúdo 6"/>
          <p:cNvSpPr txBox="1">
            <a:spLocks/>
          </p:cNvSpPr>
          <p:nvPr/>
        </p:nvSpPr>
        <p:spPr>
          <a:xfrm>
            <a:off x="1143000" y="1404938"/>
            <a:ext cx="6934200" cy="468153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endParaRPr lang="en-US" dirty="0" smtClean="0"/>
          </a:p>
          <a:p>
            <a:r>
              <a:rPr lang="en-US" dirty="0" smtClean="0"/>
              <a:t>Can </a:t>
            </a:r>
            <a:r>
              <a:rPr lang="en-US" dirty="0" smtClean="0"/>
              <a:t>we call </a:t>
            </a:r>
            <a:r>
              <a:rPr lang="en-US" i="1" dirty="0" smtClean="0"/>
              <a:t>Three Strong Women</a:t>
            </a:r>
            <a:r>
              <a:rPr lang="en-US" dirty="0" smtClean="0"/>
              <a:t> a novel</a:t>
            </a:r>
            <a:r>
              <a:rPr lang="en-US" dirty="0" smtClean="0"/>
              <a:t>? Why?</a:t>
            </a:r>
          </a:p>
          <a:p>
            <a:pPr marL="0" indent="0">
              <a:buNone/>
            </a:pPr>
            <a:endParaRPr lang="en-US" dirty="0" smtClean="0"/>
          </a:p>
          <a:p>
            <a:r>
              <a:rPr lang="en-US" dirty="0" smtClean="0"/>
              <a:t>How is Fanta strong in comparison to Norah and </a:t>
            </a:r>
            <a:r>
              <a:rPr lang="en-US" dirty="0" err="1" smtClean="0"/>
              <a:t>Khady</a:t>
            </a:r>
            <a:r>
              <a:rPr lang="en-US" dirty="0" smtClean="0"/>
              <a:t>?</a:t>
            </a:r>
            <a:endParaRPr lang="en-US" dirty="0" smtClean="0"/>
          </a:p>
          <a:p>
            <a:pPr marL="0" indent="0">
              <a:buNone/>
            </a:pPr>
            <a:endParaRPr lang="en-US" dirty="0"/>
          </a:p>
          <a:p>
            <a:r>
              <a:rPr lang="en-US" dirty="0"/>
              <a:t>Can we call </a:t>
            </a:r>
            <a:r>
              <a:rPr lang="en-US" i="1" dirty="0"/>
              <a:t>Three Strong Women</a:t>
            </a:r>
            <a:r>
              <a:rPr lang="en-US" dirty="0"/>
              <a:t> </a:t>
            </a:r>
            <a:r>
              <a:rPr lang="en-US" dirty="0" smtClean="0"/>
              <a:t>an European novel?</a:t>
            </a:r>
          </a:p>
          <a:p>
            <a:pPr marL="0" indent="0">
              <a:buNone/>
            </a:pPr>
            <a:endParaRPr lang="en-US" dirty="0"/>
          </a:p>
          <a:p>
            <a:endParaRPr lang="en-US" dirty="0" smtClean="0"/>
          </a:p>
        </p:txBody>
      </p:sp>
    </p:spTree>
    <p:extLst>
      <p:ext uri="{BB962C8B-B14F-4D97-AF65-F5344CB8AC3E}">
        <p14:creationId xmlns:p14="http://schemas.microsoft.com/office/powerpoint/2010/main" val="1163368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smtClean="0"/>
              <a:t>Marie </a:t>
            </a:r>
            <a:r>
              <a:rPr lang="en-US" b="1" dirty="0" err="1" smtClean="0"/>
              <a:t>NDiaye</a:t>
            </a:r>
            <a:r>
              <a:rPr lang="en-US" b="1" dirty="0" smtClean="0"/>
              <a:t> (1967)</a:t>
            </a:r>
            <a:endParaRPr lang="en-US" b="1" dirty="0"/>
          </a:p>
        </p:txBody>
      </p:sp>
      <p:pic>
        <p:nvPicPr>
          <p:cNvPr id="6" name="Picture 4" descr="Author Marie NDiay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1" y="1981200"/>
            <a:ext cx="3406326" cy="3406327"/>
          </a:xfrm>
          <a:prstGeom prst="rect">
            <a:avLst/>
          </a:prstGeom>
          <a:noFill/>
          <a:extLst>
            <a:ext uri="{909E8E84-426E-40DD-AFC4-6F175D3DCCD1}">
              <a14:hiddenFill xmlns:a14="http://schemas.microsoft.com/office/drawing/2010/main">
                <a:solidFill>
                  <a:srgbClr val="FFFFFF"/>
                </a:solidFill>
              </a14:hiddenFill>
            </a:ext>
          </a:extLst>
        </p:spPr>
      </p:pic>
      <p:sp>
        <p:nvSpPr>
          <p:cNvPr id="8" name="CaixaDeTexto 7"/>
          <p:cNvSpPr txBox="1"/>
          <p:nvPr/>
        </p:nvSpPr>
        <p:spPr>
          <a:xfrm>
            <a:off x="4267200" y="1676400"/>
            <a:ext cx="4038600" cy="5078313"/>
          </a:xfrm>
          <a:prstGeom prst="rect">
            <a:avLst/>
          </a:prstGeom>
          <a:noFill/>
        </p:spPr>
        <p:txBody>
          <a:bodyPr wrap="square" rtlCol="0">
            <a:spAutoFit/>
          </a:bodyPr>
          <a:lstStyle/>
          <a:p>
            <a:pPr marL="285750" indent="-285750">
              <a:buFont typeface="Arial" panose="020B0604020202020204" pitchFamily="34" charset="0"/>
              <a:buChar char="•"/>
            </a:pPr>
            <a:r>
              <a:rPr lang="en-US" dirty="0" smtClean="0"/>
              <a:t>French writer born in France from French mother and Senegalese father;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Father left when she was </a:t>
            </a:r>
            <a:r>
              <a:rPr lang="en-US" dirty="0" smtClean="0"/>
              <a:t>one year old;</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First visited Senegal when she was 20 years old;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Started writing from adolescence;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Married, has three children;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First </a:t>
            </a:r>
            <a:r>
              <a:rPr lang="en-US" dirty="0"/>
              <a:t>black woman to  </a:t>
            </a:r>
            <a:r>
              <a:rPr lang="en-US" dirty="0" smtClean="0"/>
              <a:t>win the Prix </a:t>
            </a:r>
            <a:r>
              <a:rPr lang="en-US" dirty="0"/>
              <a:t>Goncourt in </a:t>
            </a:r>
            <a:r>
              <a:rPr lang="en-US" dirty="0" smtClean="0"/>
              <a:t>2009;</a:t>
            </a:r>
          </a:p>
          <a:p>
            <a:endParaRPr lang="en-US" dirty="0"/>
          </a:p>
          <a:p>
            <a:endParaRPr lang="en-US" dirty="0"/>
          </a:p>
        </p:txBody>
      </p:sp>
    </p:spTree>
    <p:extLst>
      <p:ext uri="{BB962C8B-B14F-4D97-AF65-F5344CB8AC3E}">
        <p14:creationId xmlns:p14="http://schemas.microsoft.com/office/powerpoint/2010/main" val="3698933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1752" y="76200"/>
            <a:ext cx="6213348" cy="758952"/>
          </a:xfrm>
        </p:spPr>
        <p:txBody>
          <a:bodyPr/>
          <a:lstStyle/>
          <a:p>
            <a:r>
              <a:rPr lang="en-US" b="1" dirty="0" smtClean="0"/>
              <a:t>Marie </a:t>
            </a:r>
            <a:r>
              <a:rPr lang="en-US" b="1" dirty="0" err="1" smtClean="0"/>
              <a:t>NDiaye</a:t>
            </a:r>
            <a:r>
              <a:rPr lang="en-US" b="1" dirty="0" smtClean="0"/>
              <a:t> </a:t>
            </a:r>
            <a:endParaRPr lang="en-US" b="1" dirty="0"/>
          </a:p>
        </p:txBody>
      </p:sp>
      <p:sp>
        <p:nvSpPr>
          <p:cNvPr id="8" name="CaixaDeTexto 7"/>
          <p:cNvSpPr txBox="1"/>
          <p:nvPr/>
        </p:nvSpPr>
        <p:spPr>
          <a:xfrm>
            <a:off x="838200" y="1676400"/>
            <a:ext cx="7467600" cy="4524315"/>
          </a:xfrm>
          <a:prstGeom prst="rect">
            <a:avLst/>
          </a:prstGeom>
          <a:noFill/>
        </p:spPr>
        <p:txBody>
          <a:bodyPr wrap="square" rtlCol="0">
            <a:spAutoFit/>
          </a:bodyPr>
          <a:lstStyle/>
          <a:p>
            <a:r>
              <a:rPr lang="fr-FR" dirty="0" smtClean="0"/>
              <a:t>« </a:t>
            </a:r>
            <a:r>
              <a:rPr lang="en-US" dirty="0"/>
              <a:t>From the outset, </a:t>
            </a:r>
            <a:r>
              <a:rPr lang="en-US" b="1" dirty="0"/>
              <a:t>the need to situate </a:t>
            </a:r>
            <a:r>
              <a:rPr lang="en-US" b="1" dirty="0" err="1"/>
              <a:t>NDiaye</a:t>
            </a:r>
            <a:r>
              <a:rPr lang="en-US" dirty="0"/>
              <a:t>, to </a:t>
            </a:r>
            <a:r>
              <a:rPr lang="en-US" dirty="0" smtClean="0"/>
              <a:t>make clear </a:t>
            </a:r>
            <a:r>
              <a:rPr lang="en-US" dirty="0"/>
              <a:t>what she is, quietly suggests itself. However innocent or well-intentioned the </a:t>
            </a:r>
            <a:r>
              <a:rPr lang="en-US" dirty="0" smtClean="0"/>
              <a:t>information provided </a:t>
            </a:r>
            <a:r>
              <a:rPr lang="en-US" dirty="0"/>
              <a:t>may be, it sets out, I suggest, to answer two unstated questions: </a:t>
            </a:r>
            <a:r>
              <a:rPr lang="en-US" b="1" dirty="0"/>
              <a:t>if this author is ‘really</a:t>
            </a:r>
            <a:r>
              <a:rPr lang="en-US" b="1" dirty="0" smtClean="0"/>
              <a:t>’ French</a:t>
            </a:r>
            <a:r>
              <a:rPr lang="en-US" b="1" dirty="0"/>
              <a:t>, why is her skin brown and, if she is ‘really’ French, why does she have that </a:t>
            </a:r>
            <a:r>
              <a:rPr lang="en-US" b="1" dirty="0" smtClean="0"/>
              <a:t>strange surname</a:t>
            </a:r>
            <a:r>
              <a:rPr lang="en-US" b="1" dirty="0"/>
              <a:t>? </a:t>
            </a:r>
            <a:r>
              <a:rPr lang="en-US" dirty="0"/>
              <a:t>It is not that these questions are necessarily offensive in themselves. </a:t>
            </a:r>
            <a:r>
              <a:rPr lang="en-US" b="1" dirty="0"/>
              <a:t>More </a:t>
            </a:r>
            <a:r>
              <a:rPr lang="en-US" b="1" dirty="0" smtClean="0"/>
              <a:t>troubling is </a:t>
            </a:r>
            <a:r>
              <a:rPr lang="en-US" b="1" dirty="0"/>
              <a:t>the fact that the questions are never directly posed as such</a:t>
            </a:r>
            <a:r>
              <a:rPr lang="en-US" dirty="0"/>
              <a:t>. They hover, </a:t>
            </a:r>
            <a:r>
              <a:rPr lang="en-US" dirty="0" err="1"/>
              <a:t>spectre</a:t>
            </a:r>
            <a:r>
              <a:rPr lang="en-US" dirty="0"/>
              <a:t>-like, </a:t>
            </a:r>
            <a:r>
              <a:rPr lang="en-US" dirty="0" smtClean="0"/>
              <a:t>behind the </a:t>
            </a:r>
            <a:r>
              <a:rPr lang="en-US" dirty="0"/>
              <a:t>surfeit of biographical information offered, designed, perhaps, to produce an ‘Oh, so </a:t>
            </a:r>
            <a:r>
              <a:rPr lang="en-US" dirty="0" smtClean="0"/>
              <a:t>that’s it</a:t>
            </a:r>
            <a:r>
              <a:rPr lang="en-US" dirty="0"/>
              <a:t>!’ response in the reader or listener, while never </a:t>
            </a:r>
            <a:r>
              <a:rPr lang="en-US" dirty="0" smtClean="0"/>
              <a:t> acknowledging </a:t>
            </a:r>
            <a:r>
              <a:rPr lang="en-US" dirty="0"/>
              <a:t>the nature of the query </a:t>
            </a:r>
            <a:r>
              <a:rPr lang="en-US" dirty="0" smtClean="0"/>
              <a:t>the listener </a:t>
            </a:r>
            <a:r>
              <a:rPr lang="en-US" dirty="0"/>
              <a:t>may (or may not) have had in the first place. The information offers itself as relief for </a:t>
            </a:r>
            <a:r>
              <a:rPr lang="en-US" dirty="0" smtClean="0"/>
              <a:t>a racialized </a:t>
            </a:r>
            <a:r>
              <a:rPr lang="en-US" dirty="0"/>
              <a:t>anxiety that has never been diagnosed as such and, what is worse, fails to </a:t>
            </a:r>
            <a:r>
              <a:rPr lang="en-US" dirty="0" smtClean="0"/>
              <a:t>provide much </a:t>
            </a:r>
            <a:r>
              <a:rPr lang="en-US" dirty="0"/>
              <a:t>relief, since we are still none the wiser about what </a:t>
            </a:r>
            <a:r>
              <a:rPr lang="en-US" dirty="0" err="1"/>
              <a:t>NDiaye</a:t>
            </a:r>
            <a:r>
              <a:rPr lang="en-US" dirty="0"/>
              <a:t> really ‘is’.</a:t>
            </a:r>
            <a:r>
              <a:rPr lang="fr-FR" dirty="0" smtClean="0"/>
              <a:t> »</a:t>
            </a:r>
            <a:endParaRPr lang="en-US" dirty="0"/>
          </a:p>
          <a:p>
            <a:pPr algn="r"/>
            <a:r>
              <a:rPr lang="nl-NL" dirty="0"/>
              <a:t>Andrew </a:t>
            </a:r>
            <a:r>
              <a:rPr lang="nl-NL" dirty="0" smtClean="0"/>
              <a:t>Asibong, 2014</a:t>
            </a:r>
            <a:endParaRPr lang="en-US" dirty="0"/>
          </a:p>
        </p:txBody>
      </p:sp>
      <p:sp>
        <p:nvSpPr>
          <p:cNvPr id="5" name="Título 1"/>
          <p:cNvSpPr txBox="1">
            <a:spLocks/>
          </p:cNvSpPr>
          <p:nvPr/>
        </p:nvSpPr>
        <p:spPr>
          <a:xfrm>
            <a:off x="4953000" y="381000"/>
            <a:ext cx="40386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i="1" dirty="0" smtClean="0"/>
              <a:t>The issue of origin</a:t>
            </a:r>
            <a:endParaRPr lang="en-US" i="1" dirty="0"/>
          </a:p>
        </p:txBody>
      </p:sp>
    </p:spTree>
    <p:extLst>
      <p:ext uri="{BB962C8B-B14F-4D97-AF65-F5344CB8AC3E}">
        <p14:creationId xmlns:p14="http://schemas.microsoft.com/office/powerpoint/2010/main" val="18135557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Author Marie NDiay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981199"/>
            <a:ext cx="3406326" cy="3406327"/>
          </a:xfrm>
          <a:prstGeom prst="rect">
            <a:avLst/>
          </a:prstGeom>
          <a:noFill/>
          <a:extLst>
            <a:ext uri="{909E8E84-426E-40DD-AFC4-6F175D3DCCD1}">
              <a14:hiddenFill xmlns:a14="http://schemas.microsoft.com/office/drawing/2010/main">
                <a:solidFill>
                  <a:srgbClr val="FFFFFF"/>
                </a:solidFill>
              </a14:hiddenFill>
            </a:ext>
          </a:extLst>
        </p:spPr>
      </p:pic>
      <p:sp>
        <p:nvSpPr>
          <p:cNvPr id="8" name="CaixaDeTexto 7"/>
          <p:cNvSpPr txBox="1"/>
          <p:nvPr/>
        </p:nvSpPr>
        <p:spPr>
          <a:xfrm>
            <a:off x="4038600" y="1447800"/>
            <a:ext cx="4953000" cy="4524315"/>
          </a:xfrm>
          <a:prstGeom prst="rect">
            <a:avLst/>
          </a:prstGeom>
          <a:noFill/>
        </p:spPr>
        <p:txBody>
          <a:bodyPr wrap="square" rtlCol="0">
            <a:spAutoFit/>
          </a:bodyPr>
          <a:lstStyle/>
          <a:p>
            <a:r>
              <a:rPr lang="fr-FR" dirty="0" smtClean="0"/>
              <a:t>« </a:t>
            </a:r>
            <a:r>
              <a:rPr lang="en-US" dirty="0" smtClean="0"/>
              <a:t>I was raised in </a:t>
            </a:r>
            <a:r>
              <a:rPr lang="en-US" dirty="0"/>
              <a:t>France, having no contact with my Senegalese family, only with my mother, a family that can not be more traditional and typical, I was, I felt exclusively French [...] Abroad I feel very Strongly my complete affiliation, </a:t>
            </a:r>
            <a:r>
              <a:rPr lang="en-US" dirty="0" smtClean="0"/>
              <a:t>lovingly, </a:t>
            </a:r>
            <a:r>
              <a:rPr lang="en-US" dirty="0"/>
              <a:t>with the French culture, the French landscapes. I feel it in the absence of France, without nostalgia but with a kind of emotion at the memory of all that I love in France and that formed me essentially. I do not feel either cosmopolitan or of a double culture, which, from various points of view, would be more interesting, but mainly the cultural heiress of Moliere, Rousseau or Proust ... I am exclusively French .</a:t>
            </a:r>
            <a:r>
              <a:rPr lang="fr-FR" dirty="0" smtClean="0"/>
              <a:t>.</a:t>
            </a:r>
            <a:r>
              <a:rPr lang="fr-FR" dirty="0" smtClean="0"/>
              <a:t> »</a:t>
            </a:r>
            <a:endParaRPr lang="en-US" dirty="0"/>
          </a:p>
          <a:p>
            <a:pPr algn="r"/>
            <a:r>
              <a:rPr lang="en-US" dirty="0" smtClean="0"/>
              <a:t> Marie </a:t>
            </a:r>
            <a:r>
              <a:rPr lang="en-US" dirty="0" err="1" smtClean="0"/>
              <a:t>Ndiaye</a:t>
            </a:r>
            <a:r>
              <a:rPr lang="en-US" dirty="0" smtClean="0"/>
              <a:t>, 1997 interview </a:t>
            </a:r>
            <a:endParaRPr lang="en-US" dirty="0"/>
          </a:p>
        </p:txBody>
      </p:sp>
      <p:sp>
        <p:nvSpPr>
          <p:cNvPr id="7" name="Título 1"/>
          <p:cNvSpPr txBox="1">
            <a:spLocks/>
          </p:cNvSpPr>
          <p:nvPr/>
        </p:nvSpPr>
        <p:spPr>
          <a:xfrm>
            <a:off x="301752" y="76200"/>
            <a:ext cx="6213348"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b="1" dirty="0" smtClean="0"/>
              <a:t>Marie </a:t>
            </a:r>
            <a:r>
              <a:rPr lang="en-US" b="1" dirty="0" err="1" smtClean="0"/>
              <a:t>NDiaye</a:t>
            </a:r>
            <a:r>
              <a:rPr lang="en-US" b="1" dirty="0" smtClean="0"/>
              <a:t> </a:t>
            </a:r>
            <a:endParaRPr lang="en-US" b="1" dirty="0"/>
          </a:p>
        </p:txBody>
      </p:sp>
      <p:sp>
        <p:nvSpPr>
          <p:cNvPr id="9" name="Título 1"/>
          <p:cNvSpPr txBox="1">
            <a:spLocks/>
          </p:cNvSpPr>
          <p:nvPr/>
        </p:nvSpPr>
        <p:spPr>
          <a:xfrm>
            <a:off x="4953000" y="381000"/>
            <a:ext cx="40386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i="1" dirty="0" smtClean="0"/>
              <a:t>The issue of origin</a:t>
            </a:r>
            <a:endParaRPr lang="en-US" i="1" dirty="0"/>
          </a:p>
        </p:txBody>
      </p:sp>
    </p:spTree>
    <p:extLst>
      <p:ext uri="{BB962C8B-B14F-4D97-AF65-F5344CB8AC3E}">
        <p14:creationId xmlns:p14="http://schemas.microsoft.com/office/powerpoint/2010/main" val="2935129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n-US" b="1" dirty="0" smtClean="0"/>
              <a:t>Marie </a:t>
            </a:r>
            <a:r>
              <a:rPr lang="en-US" b="1" dirty="0" err="1" smtClean="0"/>
              <a:t>Ndiaye’s</a:t>
            </a:r>
            <a:r>
              <a:rPr lang="en-US" b="1" dirty="0" smtClean="0"/>
              <a:t> works  </a:t>
            </a:r>
            <a:endParaRPr lang="en-US" b="1" dirty="0"/>
          </a:p>
        </p:txBody>
      </p:sp>
      <p:sp>
        <p:nvSpPr>
          <p:cNvPr id="4" name="Espaço Reservado para Conteúdo 3"/>
          <p:cNvSpPr>
            <a:spLocks noGrp="1"/>
          </p:cNvSpPr>
          <p:nvPr>
            <p:ph sz="half" idx="1"/>
          </p:nvPr>
        </p:nvSpPr>
        <p:spPr>
          <a:xfrm>
            <a:off x="685800" y="1447800"/>
            <a:ext cx="3883152" cy="5257800"/>
          </a:xfrm>
        </p:spPr>
        <p:txBody>
          <a:bodyPr>
            <a:normAutofit fontScale="55000" lnSpcReduction="20000"/>
          </a:bodyPr>
          <a:lstStyle/>
          <a:p>
            <a:pPr marL="0" indent="0">
              <a:buNone/>
            </a:pPr>
            <a:r>
              <a:rPr lang="en-US" b="1" dirty="0" smtClean="0"/>
              <a:t>Novels</a:t>
            </a:r>
          </a:p>
          <a:p>
            <a:pPr marL="0" indent="0">
              <a:buNone/>
            </a:pPr>
            <a:endParaRPr lang="en-US" b="1" dirty="0" smtClean="0"/>
          </a:p>
          <a:p>
            <a:pPr marL="457200" indent="-457200">
              <a:buFont typeface="+mj-lt"/>
              <a:buAutoNum type="arabicPeriod"/>
            </a:pPr>
            <a:r>
              <a:rPr lang="nl-NL" i="1" dirty="0"/>
              <a:t>Quant au riche avenir</a:t>
            </a:r>
            <a:r>
              <a:rPr lang="nl-NL" dirty="0"/>
              <a:t> - Minuit, 1985 </a:t>
            </a:r>
            <a:endParaRPr lang="nl-NL" dirty="0" smtClean="0"/>
          </a:p>
          <a:p>
            <a:pPr marL="457200" indent="-457200">
              <a:buFont typeface="+mj-lt"/>
              <a:buAutoNum type="arabicPeriod"/>
            </a:pPr>
            <a:r>
              <a:rPr lang="nl-NL" i="1" dirty="0" smtClean="0"/>
              <a:t>Comédie </a:t>
            </a:r>
            <a:r>
              <a:rPr lang="nl-NL" i="1" dirty="0"/>
              <a:t>classique</a:t>
            </a:r>
            <a:r>
              <a:rPr lang="nl-NL" dirty="0"/>
              <a:t> - P.O.L</a:t>
            </a:r>
            <a:r>
              <a:rPr lang="nl-NL" dirty="0" smtClean="0"/>
              <a:t>.,  </a:t>
            </a:r>
            <a:r>
              <a:rPr lang="nl-NL" dirty="0"/>
              <a:t>1988 </a:t>
            </a:r>
            <a:endParaRPr lang="nl-NL" dirty="0" smtClean="0"/>
          </a:p>
          <a:p>
            <a:pPr marL="457200" indent="-457200">
              <a:buFont typeface="+mj-lt"/>
              <a:buAutoNum type="arabicPeriod"/>
            </a:pPr>
            <a:r>
              <a:rPr lang="nl-NL" i="1" dirty="0" smtClean="0"/>
              <a:t>La </a:t>
            </a:r>
            <a:r>
              <a:rPr lang="nl-NL" i="1" dirty="0"/>
              <a:t>femme changée en bûche</a:t>
            </a:r>
            <a:r>
              <a:rPr lang="nl-NL" dirty="0"/>
              <a:t> - Minuit, 1989 </a:t>
            </a:r>
            <a:endParaRPr lang="nl-NL" dirty="0" smtClean="0"/>
          </a:p>
          <a:p>
            <a:pPr marL="457200" indent="-457200">
              <a:buFont typeface="+mj-lt"/>
              <a:buAutoNum type="arabicPeriod"/>
            </a:pPr>
            <a:r>
              <a:rPr lang="nl-NL" i="1" dirty="0" smtClean="0"/>
              <a:t>En </a:t>
            </a:r>
            <a:r>
              <a:rPr lang="nl-NL" i="1" dirty="0"/>
              <a:t>famille</a:t>
            </a:r>
            <a:r>
              <a:rPr lang="nl-NL" dirty="0"/>
              <a:t> - Minuit, 1991 </a:t>
            </a:r>
          </a:p>
          <a:p>
            <a:pPr marL="457200" indent="-457200">
              <a:buFont typeface="+mj-lt"/>
              <a:buAutoNum type="arabicPeriod"/>
            </a:pPr>
            <a:r>
              <a:rPr lang="nl-NL" i="1" dirty="0" smtClean="0"/>
              <a:t>Un </a:t>
            </a:r>
            <a:r>
              <a:rPr lang="nl-NL" i="1" dirty="0"/>
              <a:t>temps de saison</a:t>
            </a:r>
            <a:r>
              <a:rPr lang="nl-NL" dirty="0"/>
              <a:t> - Minuit, 1994 </a:t>
            </a:r>
            <a:endParaRPr lang="nl-NL" dirty="0" smtClean="0"/>
          </a:p>
          <a:p>
            <a:pPr marL="457200" indent="-457200">
              <a:buFont typeface="+mj-lt"/>
              <a:buAutoNum type="arabicPeriod"/>
            </a:pPr>
            <a:r>
              <a:rPr lang="nl-NL" i="1" dirty="0" smtClean="0"/>
              <a:t>La </a:t>
            </a:r>
            <a:r>
              <a:rPr lang="nl-NL" i="1" dirty="0"/>
              <a:t>Sorcière</a:t>
            </a:r>
            <a:r>
              <a:rPr lang="nl-NL" dirty="0"/>
              <a:t> - Minuit, 1996 </a:t>
            </a:r>
            <a:endParaRPr lang="nl-NL" dirty="0" smtClean="0"/>
          </a:p>
          <a:p>
            <a:pPr marL="457200" indent="-457200">
              <a:buFont typeface="+mj-lt"/>
              <a:buAutoNum type="arabicPeriod"/>
            </a:pPr>
            <a:r>
              <a:rPr lang="nl-NL" i="1" dirty="0" smtClean="0"/>
              <a:t>Rosie </a:t>
            </a:r>
            <a:r>
              <a:rPr lang="nl-NL" i="1" dirty="0"/>
              <a:t>Carpe</a:t>
            </a:r>
            <a:r>
              <a:rPr lang="nl-NL" dirty="0"/>
              <a:t> - Minuit, Prix Femina 2001 </a:t>
            </a:r>
            <a:r>
              <a:rPr lang="nl-NL" dirty="0" smtClean="0"/>
              <a:t>(trans. 2004)</a:t>
            </a:r>
          </a:p>
          <a:p>
            <a:pPr marL="457200" indent="-457200">
              <a:buFont typeface="+mj-lt"/>
              <a:buAutoNum type="arabicPeriod"/>
            </a:pPr>
            <a:r>
              <a:rPr lang="nl-NL" i="1" dirty="0" smtClean="0"/>
              <a:t>Tous </a:t>
            </a:r>
            <a:r>
              <a:rPr lang="nl-NL" i="1" dirty="0"/>
              <a:t>mes amis</a:t>
            </a:r>
            <a:r>
              <a:rPr lang="nl-NL" dirty="0"/>
              <a:t>, nouvelles - Minuit, 2004 </a:t>
            </a:r>
            <a:endParaRPr lang="nl-NL" dirty="0" smtClean="0"/>
          </a:p>
          <a:p>
            <a:pPr marL="457200" indent="-457200">
              <a:buFont typeface="+mj-lt"/>
              <a:buAutoNum type="arabicPeriod"/>
            </a:pPr>
            <a:r>
              <a:rPr lang="nl-NL" i="1" dirty="0" smtClean="0"/>
              <a:t>Autoportrait </a:t>
            </a:r>
            <a:r>
              <a:rPr lang="nl-NL" i="1" dirty="0"/>
              <a:t>en vert</a:t>
            </a:r>
            <a:r>
              <a:rPr lang="nl-NL" dirty="0"/>
              <a:t> - Mercure de France, 2005 </a:t>
            </a:r>
            <a:r>
              <a:rPr lang="nl-NL" dirty="0" smtClean="0"/>
              <a:t>(trans.2014)</a:t>
            </a:r>
          </a:p>
          <a:p>
            <a:pPr marL="457200" indent="-457200">
              <a:buFont typeface="+mj-lt"/>
              <a:buAutoNum type="arabicPeriod"/>
            </a:pPr>
            <a:r>
              <a:rPr lang="nl-NL" i="1" dirty="0" smtClean="0"/>
              <a:t>Mon </a:t>
            </a:r>
            <a:r>
              <a:rPr lang="nl-NL" i="1" dirty="0"/>
              <a:t>cœur a l'etroit</a:t>
            </a:r>
            <a:r>
              <a:rPr lang="nl-NL" dirty="0"/>
              <a:t> - Éditions Gallimard, 2007 </a:t>
            </a:r>
            <a:endParaRPr lang="nl-NL" dirty="0" smtClean="0"/>
          </a:p>
          <a:p>
            <a:pPr marL="457200" indent="-457200">
              <a:buFont typeface="+mj-lt"/>
              <a:buAutoNum type="arabicPeriod"/>
            </a:pPr>
            <a:r>
              <a:rPr lang="nl-NL" i="1" dirty="0" smtClean="0">
                <a:solidFill>
                  <a:srgbClr val="CD573B"/>
                </a:solidFill>
              </a:rPr>
              <a:t>Trois </a:t>
            </a:r>
            <a:r>
              <a:rPr lang="nl-NL" i="1" dirty="0">
                <a:solidFill>
                  <a:srgbClr val="CD573B"/>
                </a:solidFill>
              </a:rPr>
              <a:t>femmes puissantes</a:t>
            </a:r>
            <a:r>
              <a:rPr lang="nl-NL" dirty="0">
                <a:solidFill>
                  <a:srgbClr val="CD573B"/>
                </a:solidFill>
              </a:rPr>
              <a:t> - Gallimard, Prix Goncourt, 2009 </a:t>
            </a:r>
            <a:r>
              <a:rPr lang="nl-NL" dirty="0" smtClean="0">
                <a:solidFill>
                  <a:srgbClr val="CD573B"/>
                </a:solidFill>
              </a:rPr>
              <a:t>(</a:t>
            </a:r>
            <a:r>
              <a:rPr lang="nl-NL" dirty="0" smtClean="0">
                <a:solidFill>
                  <a:srgbClr val="CD573B"/>
                </a:solidFill>
              </a:rPr>
              <a:t>trans.2012)</a:t>
            </a:r>
            <a:endParaRPr lang="nl-NL" dirty="0" smtClean="0">
              <a:solidFill>
                <a:srgbClr val="CD573B"/>
              </a:solidFill>
            </a:endParaRPr>
          </a:p>
          <a:p>
            <a:pPr marL="457200" indent="-457200">
              <a:buFont typeface="+mj-lt"/>
              <a:buAutoNum type="arabicPeriod"/>
            </a:pPr>
            <a:r>
              <a:rPr lang="nl-NL" i="1" dirty="0" smtClean="0"/>
              <a:t>Ladivine</a:t>
            </a:r>
            <a:r>
              <a:rPr lang="nl-NL" dirty="0"/>
              <a:t> - Gallimard, </a:t>
            </a:r>
            <a:r>
              <a:rPr lang="nl-NL" dirty="0" smtClean="0"/>
              <a:t>2013 (Trans. 2016)</a:t>
            </a:r>
            <a:endParaRPr lang="nl-NL" dirty="0"/>
          </a:p>
        </p:txBody>
      </p:sp>
      <p:sp>
        <p:nvSpPr>
          <p:cNvPr id="5" name="Espaço Reservado para Conteúdo 4"/>
          <p:cNvSpPr>
            <a:spLocks noGrp="1"/>
          </p:cNvSpPr>
          <p:nvPr>
            <p:ph sz="half" idx="2"/>
          </p:nvPr>
        </p:nvSpPr>
        <p:spPr>
          <a:xfrm>
            <a:off x="5105400" y="1371600"/>
            <a:ext cx="3733800" cy="5029200"/>
          </a:xfrm>
        </p:spPr>
        <p:txBody>
          <a:bodyPr>
            <a:normAutofit fontScale="55000" lnSpcReduction="20000"/>
          </a:bodyPr>
          <a:lstStyle/>
          <a:p>
            <a:pPr marL="0" indent="0">
              <a:buNone/>
            </a:pPr>
            <a:r>
              <a:rPr lang="nl-NL" b="1" dirty="0" smtClean="0"/>
              <a:t>Plays</a:t>
            </a:r>
          </a:p>
          <a:p>
            <a:pPr marL="0" indent="0">
              <a:buNone/>
            </a:pPr>
            <a:endParaRPr lang="nl-NL" b="1" dirty="0" smtClean="0"/>
          </a:p>
          <a:p>
            <a:pPr marL="457200" indent="-457200">
              <a:buFont typeface="+mj-lt"/>
              <a:buAutoNum type="arabicPeriod"/>
            </a:pPr>
            <a:r>
              <a:rPr lang="nl-NL" i="1" dirty="0" smtClean="0"/>
              <a:t>Hilda</a:t>
            </a:r>
            <a:r>
              <a:rPr lang="nl-NL" dirty="0"/>
              <a:t> - Minuit, 1999 </a:t>
            </a:r>
            <a:endParaRPr lang="nl-NL" dirty="0" smtClean="0"/>
          </a:p>
          <a:p>
            <a:pPr marL="457200" indent="-457200">
              <a:buFont typeface="+mj-lt"/>
              <a:buAutoNum type="arabicPeriod"/>
            </a:pPr>
            <a:r>
              <a:rPr lang="nl-NL" i="1" dirty="0" smtClean="0"/>
              <a:t>Papa </a:t>
            </a:r>
            <a:r>
              <a:rPr lang="nl-NL" i="1" dirty="0"/>
              <a:t>doit manger</a:t>
            </a:r>
            <a:r>
              <a:rPr lang="nl-NL" dirty="0"/>
              <a:t> - Minuit, 2003 </a:t>
            </a:r>
            <a:endParaRPr lang="nl-NL" dirty="0" smtClean="0"/>
          </a:p>
          <a:p>
            <a:pPr marL="457200" indent="-457200">
              <a:buFont typeface="+mj-lt"/>
              <a:buAutoNum type="arabicPeriod"/>
            </a:pPr>
            <a:r>
              <a:rPr lang="nl-NL" i="1" dirty="0" smtClean="0"/>
              <a:t>Rien </a:t>
            </a:r>
            <a:r>
              <a:rPr lang="nl-NL" i="1" dirty="0"/>
              <a:t>d'humain</a:t>
            </a:r>
            <a:r>
              <a:rPr lang="nl-NL" dirty="0"/>
              <a:t> - Les Solitaires Intempestifs, </a:t>
            </a:r>
            <a:r>
              <a:rPr lang="nl-NL" dirty="0" smtClean="0"/>
              <a:t>2004</a:t>
            </a:r>
          </a:p>
          <a:p>
            <a:pPr marL="457200" indent="-457200">
              <a:buFont typeface="+mj-lt"/>
              <a:buAutoNum type="arabicPeriod"/>
            </a:pPr>
            <a:r>
              <a:rPr lang="nl-NL" i="1" dirty="0" smtClean="0"/>
              <a:t>Les </a:t>
            </a:r>
            <a:r>
              <a:rPr lang="nl-NL" i="1" dirty="0"/>
              <a:t>serpents</a:t>
            </a:r>
            <a:r>
              <a:rPr lang="nl-NL" dirty="0"/>
              <a:t> - Minuit, 2004 </a:t>
            </a:r>
          </a:p>
          <a:p>
            <a:pPr marL="0" indent="0">
              <a:buNone/>
            </a:pPr>
            <a:endParaRPr lang="nl-NL" dirty="0" smtClean="0"/>
          </a:p>
          <a:p>
            <a:pPr marL="0" indent="0">
              <a:buNone/>
            </a:pPr>
            <a:r>
              <a:rPr lang="nl-NL" b="1" dirty="0" smtClean="0"/>
              <a:t>Children's novels</a:t>
            </a:r>
          </a:p>
          <a:p>
            <a:pPr marL="0" indent="0">
              <a:buNone/>
            </a:pPr>
            <a:endParaRPr lang="nl-NL" b="1" i="1" dirty="0"/>
          </a:p>
          <a:p>
            <a:pPr marL="457200" indent="-457200">
              <a:buFont typeface="+mj-lt"/>
              <a:buAutoNum type="arabicPeriod"/>
            </a:pPr>
            <a:r>
              <a:rPr lang="nl-NL" i="1" dirty="0" smtClean="0"/>
              <a:t>La </a:t>
            </a:r>
            <a:r>
              <a:rPr lang="nl-NL" i="1" dirty="0"/>
              <a:t>diablesse et son enfant</a:t>
            </a:r>
            <a:r>
              <a:rPr lang="nl-NL" dirty="0"/>
              <a:t>, illustration Nadja - </a:t>
            </a:r>
            <a:r>
              <a:rPr lang="nl-NL" dirty="0" smtClean="0"/>
              <a:t>2000</a:t>
            </a:r>
            <a:endParaRPr lang="nl-NL" dirty="0"/>
          </a:p>
          <a:p>
            <a:pPr marL="457200" indent="-457200">
              <a:buFont typeface="+mj-lt"/>
              <a:buAutoNum type="arabicPeriod"/>
            </a:pPr>
            <a:r>
              <a:rPr lang="nl-NL" i="1" dirty="0"/>
              <a:t>Les paradis de Prunelle</a:t>
            </a:r>
            <a:r>
              <a:rPr lang="nl-NL" dirty="0"/>
              <a:t>, illustration Pierre Mornet - Albin Michel Jeunesse, 2003 </a:t>
            </a:r>
            <a:endParaRPr lang="nl-NL" dirty="0" smtClean="0"/>
          </a:p>
          <a:p>
            <a:pPr marL="457200" indent="-457200">
              <a:buFont typeface="+mj-lt"/>
              <a:buAutoNum type="arabicPeriod"/>
            </a:pPr>
            <a:endParaRPr lang="nl-NL" dirty="0" smtClean="0"/>
          </a:p>
          <a:p>
            <a:pPr marL="457200" indent="-457200">
              <a:buFont typeface="+mj-lt"/>
              <a:buAutoNum type="arabicPeriod"/>
            </a:pPr>
            <a:r>
              <a:rPr lang="nl-NL" i="1" dirty="0" smtClean="0"/>
              <a:t>Le </a:t>
            </a:r>
            <a:r>
              <a:rPr lang="nl-NL" i="1" dirty="0"/>
              <a:t>souhait</a:t>
            </a:r>
            <a:r>
              <a:rPr lang="nl-NL" dirty="0"/>
              <a:t>, illustration Alice Charbin - École des Loisirs, 2005 </a:t>
            </a:r>
            <a:endParaRPr lang="nl-NL" dirty="0" smtClean="0"/>
          </a:p>
          <a:p>
            <a:pPr marL="0" indent="0">
              <a:buNone/>
            </a:pPr>
            <a:r>
              <a:rPr lang="nl-NL" b="1" dirty="0" smtClean="0"/>
              <a:t>Essays</a:t>
            </a:r>
          </a:p>
          <a:p>
            <a:r>
              <a:rPr lang="nl-NL" i="1" dirty="0" smtClean="0"/>
              <a:t>La </a:t>
            </a:r>
            <a:r>
              <a:rPr lang="nl-NL" i="1" dirty="0"/>
              <a:t>naufragée</a:t>
            </a:r>
            <a:r>
              <a:rPr lang="nl-NL" dirty="0"/>
              <a:t> - Flohic, 1999 </a:t>
            </a:r>
            <a:endParaRPr lang="nl-NL" dirty="0" smtClean="0"/>
          </a:p>
          <a:p>
            <a:pPr marL="0" indent="0">
              <a:buNone/>
            </a:pPr>
            <a:endParaRPr lang="nl-NL" b="1" dirty="0"/>
          </a:p>
          <a:p>
            <a:pPr marL="0" indent="0">
              <a:buNone/>
            </a:pPr>
            <a:r>
              <a:rPr lang="nl-NL" b="1" dirty="0" smtClean="0"/>
              <a:t>Screenplay</a:t>
            </a:r>
            <a:endParaRPr lang="nl-NL" b="1" dirty="0"/>
          </a:p>
          <a:p>
            <a:r>
              <a:rPr lang="nl-NL" i="1" dirty="0"/>
              <a:t>White Material</a:t>
            </a:r>
            <a:r>
              <a:rPr lang="nl-NL" dirty="0"/>
              <a:t> (2009), co-written with director Claire Denis</a:t>
            </a:r>
          </a:p>
        </p:txBody>
      </p:sp>
      <p:sp>
        <p:nvSpPr>
          <p:cNvPr id="2" name="Chave esquerda 1"/>
          <p:cNvSpPr/>
          <p:nvPr/>
        </p:nvSpPr>
        <p:spPr>
          <a:xfrm>
            <a:off x="533400" y="1981200"/>
            <a:ext cx="228600" cy="12192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Chave esquerda 5"/>
          <p:cNvSpPr/>
          <p:nvPr/>
        </p:nvSpPr>
        <p:spPr>
          <a:xfrm>
            <a:off x="457200" y="3276600"/>
            <a:ext cx="304800" cy="1981200"/>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CaixaDeTexto 6"/>
          <p:cNvSpPr txBox="1"/>
          <p:nvPr/>
        </p:nvSpPr>
        <p:spPr>
          <a:xfrm>
            <a:off x="133290" y="2114550"/>
            <a:ext cx="400110" cy="952500"/>
          </a:xfrm>
          <a:prstGeom prst="rect">
            <a:avLst/>
          </a:prstGeom>
          <a:noFill/>
        </p:spPr>
        <p:txBody>
          <a:bodyPr vert="vert270" wrap="square" rtlCol="0">
            <a:spAutoFit/>
          </a:bodyPr>
          <a:lstStyle/>
          <a:p>
            <a:r>
              <a:rPr lang="en-US" sz="1400" dirty="0" smtClean="0"/>
              <a:t>1</a:t>
            </a:r>
            <a:r>
              <a:rPr lang="en-US" sz="1400" baseline="30000" dirty="0" smtClean="0"/>
              <a:t>st</a:t>
            </a:r>
            <a:r>
              <a:rPr lang="en-US" sz="1400" dirty="0" smtClean="0"/>
              <a:t> phase</a:t>
            </a:r>
            <a:endParaRPr lang="en-US" sz="1400" dirty="0"/>
          </a:p>
        </p:txBody>
      </p:sp>
      <p:sp>
        <p:nvSpPr>
          <p:cNvPr id="8" name="CaixaDeTexto 7"/>
          <p:cNvSpPr txBox="1"/>
          <p:nvPr/>
        </p:nvSpPr>
        <p:spPr>
          <a:xfrm>
            <a:off x="133290" y="3943350"/>
            <a:ext cx="400110" cy="952500"/>
          </a:xfrm>
          <a:prstGeom prst="rect">
            <a:avLst/>
          </a:prstGeom>
          <a:noFill/>
        </p:spPr>
        <p:txBody>
          <a:bodyPr vert="vert270" wrap="square" rtlCol="0">
            <a:spAutoFit/>
          </a:bodyPr>
          <a:lstStyle/>
          <a:p>
            <a:r>
              <a:rPr lang="en-US" sz="1400" dirty="0" smtClean="0"/>
              <a:t>2</a:t>
            </a:r>
            <a:r>
              <a:rPr lang="en-US" sz="1400" baseline="30000" dirty="0" smtClean="0"/>
              <a:t>nd</a:t>
            </a:r>
            <a:r>
              <a:rPr lang="en-US" sz="1400" dirty="0" smtClean="0"/>
              <a:t>  phase</a:t>
            </a:r>
            <a:endParaRPr lang="en-US" sz="1400" dirty="0"/>
          </a:p>
        </p:txBody>
      </p:sp>
    </p:spTree>
    <p:extLst>
      <p:ext uri="{BB962C8B-B14F-4D97-AF65-F5344CB8AC3E}">
        <p14:creationId xmlns:p14="http://schemas.microsoft.com/office/powerpoint/2010/main" val="18610892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Films </a:t>
            </a:r>
            <a:endParaRPr lang="en-US" dirty="0"/>
          </a:p>
        </p:txBody>
      </p:sp>
      <p:sp>
        <p:nvSpPr>
          <p:cNvPr id="3" name="Retângulo 2"/>
          <p:cNvSpPr/>
          <p:nvPr/>
        </p:nvSpPr>
        <p:spPr>
          <a:xfrm>
            <a:off x="776111" y="1676400"/>
            <a:ext cx="4572000" cy="2185214"/>
          </a:xfrm>
          <a:prstGeom prst="rect">
            <a:avLst/>
          </a:prstGeom>
        </p:spPr>
        <p:txBody>
          <a:bodyPr>
            <a:spAutoFit/>
          </a:bodyPr>
          <a:lstStyle/>
          <a:p>
            <a:r>
              <a:rPr lang="en-US" sz="2800" b="1" i="1" dirty="0" smtClean="0"/>
              <a:t>Hilda</a:t>
            </a:r>
            <a:r>
              <a:rPr lang="en-US" sz="2800" b="1" dirty="0" smtClean="0"/>
              <a:t> </a:t>
            </a:r>
          </a:p>
          <a:p>
            <a:r>
              <a:rPr lang="nl-NL" dirty="0"/>
              <a:t>by Andrés Clariond Rangel</a:t>
            </a:r>
            <a:br>
              <a:rPr lang="nl-NL" dirty="0"/>
            </a:br>
            <a:r>
              <a:rPr lang="nl-NL" dirty="0"/>
              <a:t>Mexico 2014, 88 min</a:t>
            </a:r>
            <a:br>
              <a:rPr lang="nl-NL" dirty="0"/>
            </a:br>
            <a:r>
              <a:rPr lang="nl-NL" dirty="0"/>
              <a:t>Production: Pimienta Films</a:t>
            </a:r>
            <a:endParaRPr lang="en-US" i="1" dirty="0" smtClean="0"/>
          </a:p>
          <a:p>
            <a:endParaRPr lang="en-US" dirty="0"/>
          </a:p>
          <a:p>
            <a:r>
              <a:rPr lang="en-US" dirty="0" smtClean="0">
                <a:hlinkClick r:id="rId3"/>
              </a:rPr>
              <a:t>https</a:t>
            </a:r>
            <a:r>
              <a:rPr lang="en-US" dirty="0">
                <a:hlinkClick r:id="rId3"/>
              </a:rPr>
              <a:t>://</a:t>
            </a:r>
            <a:r>
              <a:rPr lang="en-US" dirty="0" smtClean="0">
                <a:hlinkClick r:id="rId3"/>
              </a:rPr>
              <a:t>www.youtube.com/watch?v=r1dOQY81ie0</a:t>
            </a:r>
            <a:r>
              <a:rPr lang="en-US" dirty="0" smtClean="0"/>
              <a:t> </a:t>
            </a:r>
            <a:endParaRPr lang="en-US" dirty="0"/>
          </a:p>
        </p:txBody>
      </p:sp>
      <p:sp>
        <p:nvSpPr>
          <p:cNvPr id="6" name="Retângulo 5"/>
          <p:cNvSpPr/>
          <p:nvPr/>
        </p:nvSpPr>
        <p:spPr>
          <a:xfrm>
            <a:off x="776111" y="4036592"/>
            <a:ext cx="4572000" cy="1631216"/>
          </a:xfrm>
          <a:prstGeom prst="rect">
            <a:avLst/>
          </a:prstGeom>
        </p:spPr>
        <p:txBody>
          <a:bodyPr>
            <a:spAutoFit/>
          </a:bodyPr>
          <a:lstStyle/>
          <a:p>
            <a:r>
              <a:rPr lang="en-US" sz="2800" b="1" i="1" dirty="0" smtClean="0"/>
              <a:t>White Material</a:t>
            </a:r>
            <a:endParaRPr lang="en-US" sz="2800" b="1" dirty="0" smtClean="0"/>
          </a:p>
          <a:p>
            <a:r>
              <a:rPr lang="nl-NL" dirty="0"/>
              <a:t>by Claire Denis </a:t>
            </a:r>
            <a:br>
              <a:rPr lang="nl-NL" dirty="0"/>
            </a:br>
            <a:r>
              <a:rPr lang="nl-NL" dirty="0" smtClean="0"/>
              <a:t>2009</a:t>
            </a:r>
            <a:endParaRPr lang="en-US" dirty="0"/>
          </a:p>
          <a:p>
            <a:r>
              <a:rPr lang="en-US" dirty="0">
                <a:hlinkClick r:id="rId4"/>
              </a:rPr>
              <a:t>https://</a:t>
            </a:r>
            <a:r>
              <a:rPr lang="en-US" dirty="0" smtClean="0">
                <a:hlinkClick r:id="rId4"/>
              </a:rPr>
              <a:t>www.youtube.com/watch?v=OKzFi39XHI8</a:t>
            </a:r>
            <a:r>
              <a:rPr lang="en-US" dirty="0" smtClean="0"/>
              <a:t> </a:t>
            </a:r>
            <a:endParaRPr lang="en-US" dirty="0"/>
          </a:p>
        </p:txBody>
      </p:sp>
    </p:spTree>
    <p:extLst>
      <p:ext uri="{BB962C8B-B14F-4D97-AF65-F5344CB8AC3E}">
        <p14:creationId xmlns:p14="http://schemas.microsoft.com/office/powerpoint/2010/main" val="34827154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28600"/>
            <a:ext cx="4727448" cy="758952"/>
          </a:xfrm>
        </p:spPr>
        <p:txBody>
          <a:bodyPr>
            <a:normAutofit fontScale="90000"/>
          </a:bodyPr>
          <a:lstStyle/>
          <a:p>
            <a:pPr algn="r"/>
            <a:r>
              <a:rPr lang="en-US" b="1" i="1" dirty="0" smtClean="0"/>
              <a:t>Three Strong </a:t>
            </a:r>
            <a:r>
              <a:rPr lang="en-US" b="1" i="1" dirty="0" smtClean="0"/>
              <a:t>Women</a:t>
            </a:r>
            <a:endParaRPr lang="en-US" b="1" dirty="0"/>
          </a:p>
        </p:txBody>
      </p:sp>
      <p:sp>
        <p:nvSpPr>
          <p:cNvPr id="7" name="Espaço Reservado para Conteúdo 6"/>
          <p:cNvSpPr>
            <a:spLocks noGrp="1"/>
          </p:cNvSpPr>
          <p:nvPr>
            <p:ph sz="half" idx="4294967295"/>
          </p:nvPr>
        </p:nvSpPr>
        <p:spPr>
          <a:xfrm>
            <a:off x="2362200" y="1676400"/>
            <a:ext cx="4038600" cy="2819400"/>
          </a:xfrm>
        </p:spPr>
        <p:txBody>
          <a:bodyPr/>
          <a:lstStyle/>
          <a:p>
            <a:r>
              <a:rPr lang="en-US" dirty="0" smtClean="0"/>
              <a:t>3 numbered </a:t>
            </a:r>
            <a:r>
              <a:rPr lang="en-US" dirty="0" smtClean="0"/>
              <a:t>novellas</a:t>
            </a:r>
            <a:endParaRPr lang="en-US" dirty="0" smtClean="0"/>
          </a:p>
          <a:p>
            <a:r>
              <a:rPr lang="en-US" dirty="0" smtClean="0"/>
              <a:t>3 women </a:t>
            </a:r>
          </a:p>
          <a:p>
            <a:pPr lvl="1"/>
            <a:r>
              <a:rPr lang="en-US" b="1" dirty="0" smtClean="0"/>
              <a:t>Norah</a:t>
            </a:r>
          </a:p>
          <a:p>
            <a:pPr lvl="1"/>
            <a:r>
              <a:rPr lang="en-US" dirty="0" smtClean="0"/>
              <a:t>Fanta</a:t>
            </a:r>
          </a:p>
          <a:p>
            <a:pPr lvl="1"/>
            <a:r>
              <a:rPr lang="en-US" b="1" dirty="0" err="1" smtClean="0"/>
              <a:t>Khady</a:t>
            </a:r>
            <a:r>
              <a:rPr lang="en-US" b="1" dirty="0" smtClean="0"/>
              <a:t> </a:t>
            </a:r>
            <a:r>
              <a:rPr lang="en-US" b="1" dirty="0" err="1" smtClean="0"/>
              <a:t>Demba</a:t>
            </a:r>
            <a:endParaRPr lang="en-US" b="1" dirty="0" smtClean="0"/>
          </a:p>
          <a:p>
            <a:pPr lvl="1"/>
            <a:endParaRPr lang="en-US" dirty="0" smtClean="0"/>
          </a:p>
          <a:p>
            <a:pPr marL="0" indent="0">
              <a:buNone/>
            </a:pPr>
            <a:endParaRPr lang="en-US" dirty="0"/>
          </a:p>
          <a:p>
            <a:pPr marL="0" indent="0">
              <a:buNone/>
            </a:pPr>
            <a:endParaRPr lang="en-US" dirty="0" smtClean="0"/>
          </a:p>
        </p:txBody>
      </p:sp>
      <p:sp>
        <p:nvSpPr>
          <p:cNvPr id="5" name="Espaço Reservado para Conteúdo 6"/>
          <p:cNvSpPr txBox="1">
            <a:spLocks/>
          </p:cNvSpPr>
          <p:nvPr/>
        </p:nvSpPr>
        <p:spPr>
          <a:xfrm>
            <a:off x="5486400" y="3352800"/>
            <a:ext cx="2438400" cy="2514600"/>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en-US" dirty="0" smtClean="0"/>
              <a:t>3 places</a:t>
            </a:r>
          </a:p>
          <a:p>
            <a:pPr lvl="1"/>
            <a:r>
              <a:rPr lang="en-US" dirty="0" smtClean="0"/>
              <a:t>France</a:t>
            </a:r>
          </a:p>
          <a:p>
            <a:pPr lvl="1"/>
            <a:r>
              <a:rPr lang="en-US" dirty="0" smtClean="0"/>
              <a:t>Senegal</a:t>
            </a:r>
          </a:p>
          <a:p>
            <a:pPr lvl="1"/>
            <a:r>
              <a:rPr lang="en-US" dirty="0" smtClean="0"/>
              <a:t>Africa</a:t>
            </a:r>
          </a:p>
          <a:p>
            <a:pPr lvl="1"/>
            <a:endParaRPr lang="en-US" dirty="0" smtClean="0"/>
          </a:p>
          <a:p>
            <a:pPr marL="0" indent="0">
              <a:buFont typeface="Wingdings 2"/>
              <a:buNone/>
            </a:pPr>
            <a:endParaRPr lang="en-US" dirty="0" smtClean="0"/>
          </a:p>
          <a:p>
            <a:pPr marL="0" indent="0">
              <a:buFont typeface="Wingdings 2"/>
              <a:buNone/>
            </a:pPr>
            <a:endParaRPr lang="en-US" dirty="0" smtClean="0"/>
          </a:p>
        </p:txBody>
      </p:sp>
      <p:sp>
        <p:nvSpPr>
          <p:cNvPr id="6" name="Espaço Reservado para Conteúdo 6"/>
          <p:cNvSpPr txBox="1">
            <a:spLocks/>
          </p:cNvSpPr>
          <p:nvPr/>
        </p:nvSpPr>
        <p:spPr>
          <a:xfrm>
            <a:off x="1219200" y="4256484"/>
            <a:ext cx="2895600" cy="1959769"/>
          </a:xfrm>
          <a:prstGeom prst="rect">
            <a:avLst/>
          </a:prstGeom>
        </p:spPr>
        <p:txBody>
          <a:bodyPr vert="horz">
            <a:normAutofit lnSpcReduction="10000"/>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lvl="1"/>
            <a:endParaRPr lang="en-US" dirty="0" smtClean="0"/>
          </a:p>
          <a:p>
            <a:r>
              <a:rPr lang="en-US" dirty="0" smtClean="0"/>
              <a:t>3 men</a:t>
            </a:r>
          </a:p>
          <a:p>
            <a:pPr lvl="1"/>
            <a:r>
              <a:rPr lang="en-US" dirty="0" smtClean="0"/>
              <a:t>Norah’s father</a:t>
            </a:r>
          </a:p>
          <a:p>
            <a:pPr lvl="1"/>
            <a:r>
              <a:rPr lang="en-US" b="1" dirty="0" smtClean="0"/>
              <a:t>Rudy </a:t>
            </a:r>
            <a:r>
              <a:rPr lang="en-US" b="1" dirty="0" err="1" smtClean="0"/>
              <a:t>Descas</a:t>
            </a:r>
            <a:endParaRPr lang="en-US" b="1" dirty="0" smtClean="0"/>
          </a:p>
          <a:p>
            <a:pPr lvl="1"/>
            <a:r>
              <a:rPr lang="en-US" dirty="0" err="1" smtClean="0"/>
              <a:t>Lamine</a:t>
            </a:r>
            <a:endParaRPr lang="en-US" dirty="0" smtClean="0"/>
          </a:p>
          <a:p>
            <a:pPr marL="0" indent="0">
              <a:buFont typeface="Wingdings 2"/>
              <a:buNone/>
            </a:pPr>
            <a:endParaRPr lang="en-US" dirty="0" smtClean="0"/>
          </a:p>
          <a:p>
            <a:pPr marL="0" indent="0">
              <a:buFont typeface="Wingdings 2"/>
              <a:buNone/>
            </a:pPr>
            <a:endParaRPr lang="en-US" dirty="0" smtClean="0"/>
          </a:p>
        </p:txBody>
      </p:sp>
      <p:sp>
        <p:nvSpPr>
          <p:cNvPr id="8" name="Título 1"/>
          <p:cNvSpPr txBox="1">
            <a:spLocks/>
          </p:cNvSpPr>
          <p:nvPr/>
        </p:nvSpPr>
        <p:spPr>
          <a:xfrm>
            <a:off x="5638800" y="533400"/>
            <a:ext cx="36576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gn="l"/>
            <a:r>
              <a:rPr lang="en-US" i="1" dirty="0" smtClean="0"/>
              <a:t>Plot</a:t>
            </a:r>
            <a:endParaRPr lang="en-US" i="1" dirty="0"/>
          </a:p>
        </p:txBody>
      </p:sp>
    </p:spTree>
    <p:extLst>
      <p:ext uri="{BB962C8B-B14F-4D97-AF65-F5344CB8AC3E}">
        <p14:creationId xmlns:p14="http://schemas.microsoft.com/office/powerpoint/2010/main" val="385301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“One”</a:t>
            </a:r>
            <a:endParaRPr lang="en-US" dirty="0"/>
          </a:p>
        </p:txBody>
      </p:sp>
      <p:sp>
        <p:nvSpPr>
          <p:cNvPr id="3" name="Espaço Reservado para Conteúdo 6"/>
          <p:cNvSpPr txBox="1">
            <a:spLocks/>
          </p:cNvSpPr>
          <p:nvPr/>
        </p:nvSpPr>
        <p:spPr>
          <a:xfrm>
            <a:off x="457200" y="1676400"/>
            <a:ext cx="8382000" cy="1676400"/>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sz="2400" dirty="0" smtClean="0"/>
              <a:t>Story of the half white and half black Frenchwoman Norah, summoned by her father to Senegal to represent her brother Sony, who is in jail for the murder of his stepmother with whom he had a love affair</a:t>
            </a:r>
          </a:p>
          <a:p>
            <a:pPr marL="0" indent="0">
              <a:buFont typeface="Wingdings 2"/>
              <a:buNone/>
            </a:pPr>
            <a:endParaRPr lang="en-US" dirty="0" smtClean="0"/>
          </a:p>
        </p:txBody>
      </p:sp>
      <p:sp>
        <p:nvSpPr>
          <p:cNvPr id="6" name="Espaço Reservado para Conteúdo 6"/>
          <p:cNvSpPr txBox="1">
            <a:spLocks/>
          </p:cNvSpPr>
          <p:nvPr/>
        </p:nvSpPr>
        <p:spPr>
          <a:xfrm>
            <a:off x="4648200" y="3352800"/>
            <a:ext cx="4038600" cy="3048000"/>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sz="1800" b="1" dirty="0" smtClean="0"/>
              <a:t>Form</a:t>
            </a:r>
          </a:p>
          <a:p>
            <a:r>
              <a:rPr lang="en-US" sz="1600" dirty="0" smtClean="0"/>
              <a:t>79 pages;</a:t>
            </a:r>
          </a:p>
          <a:p>
            <a:r>
              <a:rPr lang="en-US" sz="1600" dirty="0" smtClean="0"/>
              <a:t>Plot develops over weeks;</a:t>
            </a:r>
          </a:p>
          <a:p>
            <a:r>
              <a:rPr lang="en-US" sz="1600" dirty="0" smtClean="0"/>
              <a:t>3</a:t>
            </a:r>
            <a:r>
              <a:rPr lang="en-US" sz="1600" baseline="30000" dirty="0" smtClean="0"/>
              <a:t>rd</a:t>
            </a:r>
            <a:r>
              <a:rPr lang="en-US" sz="1600" dirty="0" smtClean="0"/>
              <a:t> person narrator;</a:t>
            </a:r>
          </a:p>
          <a:p>
            <a:r>
              <a:rPr lang="en-US" sz="1600" dirty="0" smtClean="0"/>
              <a:t>Stream of consciousness;</a:t>
            </a:r>
          </a:p>
          <a:p>
            <a:r>
              <a:rPr lang="en-US" sz="1600" dirty="0" smtClean="0"/>
              <a:t>Short paragraphs, short sentences;</a:t>
            </a:r>
          </a:p>
          <a:p>
            <a:r>
              <a:rPr lang="en-US" sz="1600" dirty="0" smtClean="0"/>
              <a:t>Use of symbolism;</a:t>
            </a:r>
          </a:p>
          <a:p>
            <a:r>
              <a:rPr lang="en-US" sz="1600" dirty="0" smtClean="0"/>
              <a:t>Presence of repetition;</a:t>
            </a:r>
          </a:p>
          <a:p>
            <a:endParaRPr lang="en-US" sz="1600" dirty="0"/>
          </a:p>
          <a:p>
            <a:pPr lvl="1"/>
            <a:endParaRPr lang="en-US" sz="1100" dirty="0"/>
          </a:p>
        </p:txBody>
      </p:sp>
      <p:sp>
        <p:nvSpPr>
          <p:cNvPr id="7" name="Espaço Reservado para Conteúdo 6"/>
          <p:cNvSpPr txBox="1">
            <a:spLocks/>
          </p:cNvSpPr>
          <p:nvPr/>
        </p:nvSpPr>
        <p:spPr>
          <a:xfrm>
            <a:off x="457200" y="3352800"/>
            <a:ext cx="4038600" cy="3048000"/>
          </a:xfrm>
          <a:prstGeom prst="rect">
            <a:avLst/>
          </a:prstGeom>
        </p:spPr>
        <p:txBody>
          <a:bodyPr vert="horz">
            <a:normAutofit fontScale="92500" lnSpcReduction="20000"/>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sz="1800" b="1" dirty="0" smtClean="0"/>
              <a:t>Themes</a:t>
            </a:r>
          </a:p>
          <a:p>
            <a:r>
              <a:rPr lang="en-US" sz="1600" dirty="0" smtClean="0"/>
              <a:t>Story of a broken family (race and emotional attachment);</a:t>
            </a:r>
          </a:p>
          <a:p>
            <a:pPr lvl="1"/>
            <a:r>
              <a:rPr lang="en-US" sz="1100" dirty="0" smtClean="0"/>
              <a:t>Separated by gender, race and locus of enunciation;</a:t>
            </a:r>
          </a:p>
          <a:p>
            <a:pPr lvl="1"/>
            <a:endParaRPr lang="en-US" sz="1100" dirty="0" smtClean="0"/>
          </a:p>
          <a:p>
            <a:r>
              <a:rPr lang="en-US" sz="1600" dirty="0" smtClean="0"/>
              <a:t>Parent-child traumatic relationships:</a:t>
            </a:r>
          </a:p>
          <a:p>
            <a:pPr lvl="1"/>
            <a:r>
              <a:rPr lang="en-US" sz="1100" dirty="0" smtClean="0"/>
              <a:t>Mother-son;</a:t>
            </a:r>
          </a:p>
          <a:p>
            <a:pPr lvl="1"/>
            <a:r>
              <a:rPr lang="en-US" sz="1100" dirty="0" smtClean="0"/>
              <a:t>Father-daughter;</a:t>
            </a:r>
          </a:p>
          <a:p>
            <a:pPr marL="274320" lvl="1" indent="0">
              <a:buNone/>
            </a:pPr>
            <a:endParaRPr lang="en-US" sz="1100" dirty="0" smtClean="0"/>
          </a:p>
          <a:p>
            <a:r>
              <a:rPr lang="en-US" sz="1600" dirty="0" smtClean="0"/>
              <a:t>Repression of traumatic memories;</a:t>
            </a:r>
          </a:p>
          <a:p>
            <a:r>
              <a:rPr lang="en-US" sz="1600" dirty="0" smtClean="0"/>
              <a:t>Motherhood;</a:t>
            </a:r>
            <a:endParaRPr lang="en-US" sz="1600" dirty="0"/>
          </a:p>
          <a:p>
            <a:r>
              <a:rPr lang="en-US" sz="1600" dirty="0" smtClean="0"/>
              <a:t>Relationship between past and present; </a:t>
            </a:r>
          </a:p>
          <a:p>
            <a:r>
              <a:rPr lang="en-US" sz="1600" dirty="0" smtClean="0"/>
              <a:t>Resolution;</a:t>
            </a:r>
          </a:p>
          <a:p>
            <a:r>
              <a:rPr lang="en-US" sz="1600" dirty="0" smtClean="0"/>
              <a:t>Journey from France to Senegal</a:t>
            </a:r>
          </a:p>
          <a:p>
            <a:endParaRPr lang="en-US" sz="1600" dirty="0"/>
          </a:p>
          <a:p>
            <a:pPr lvl="1"/>
            <a:endParaRPr lang="en-US" sz="1100" dirty="0"/>
          </a:p>
        </p:txBody>
      </p:sp>
    </p:spTree>
    <p:extLst>
      <p:ext uri="{BB962C8B-B14F-4D97-AF65-F5344CB8AC3E}">
        <p14:creationId xmlns:p14="http://schemas.microsoft.com/office/powerpoint/2010/main" val="290351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500"/>
                                        <p:tgtEl>
                                          <p:spTgt spid="7">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xEl>
                                              <p:pRg st="4" end="4"/>
                                            </p:txEl>
                                          </p:spTgt>
                                        </p:tgtEl>
                                        <p:attrNameLst>
                                          <p:attrName>style.visibility</p:attrName>
                                        </p:attrNameLst>
                                      </p:cBhvr>
                                      <p:to>
                                        <p:strVal val="visible"/>
                                      </p:to>
                                    </p:set>
                                    <p:animEffect transition="in" filter="fade">
                                      <p:cBhvr>
                                        <p:cTn id="20" dur="500"/>
                                        <p:tgtEl>
                                          <p:spTgt spid="7">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animEffect transition="in" filter="fade">
                                      <p:cBhvr>
                                        <p:cTn id="23" dur="500"/>
                                        <p:tgtEl>
                                          <p:spTgt spid="7">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6" end="6"/>
                                            </p:txEl>
                                          </p:spTgt>
                                        </p:tgtEl>
                                        <p:attrNameLst>
                                          <p:attrName>style.visibility</p:attrName>
                                        </p:attrNameLst>
                                      </p:cBhvr>
                                      <p:to>
                                        <p:strVal val="visible"/>
                                      </p:to>
                                    </p:set>
                                    <p:animEffect transition="in" filter="fade">
                                      <p:cBhvr>
                                        <p:cTn id="26" dur="500"/>
                                        <p:tgtEl>
                                          <p:spTgt spid="7">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8" end="8"/>
                                            </p:txEl>
                                          </p:spTgt>
                                        </p:tgtEl>
                                        <p:attrNameLst>
                                          <p:attrName>style.visibility</p:attrName>
                                        </p:attrNameLst>
                                      </p:cBhvr>
                                      <p:to>
                                        <p:strVal val="visible"/>
                                      </p:to>
                                    </p:set>
                                    <p:animEffect transition="in" filter="fade">
                                      <p:cBhvr>
                                        <p:cTn id="29" dur="500"/>
                                        <p:tgtEl>
                                          <p:spTgt spid="7">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9" end="9"/>
                                            </p:txEl>
                                          </p:spTgt>
                                        </p:tgtEl>
                                        <p:attrNameLst>
                                          <p:attrName>style.visibility</p:attrName>
                                        </p:attrNameLst>
                                      </p:cBhvr>
                                      <p:to>
                                        <p:strVal val="visible"/>
                                      </p:to>
                                    </p:set>
                                    <p:animEffect transition="in" filter="fade">
                                      <p:cBhvr>
                                        <p:cTn id="32" dur="500"/>
                                        <p:tgtEl>
                                          <p:spTgt spid="7">
                                            <p:txEl>
                                              <p:pRg st="9" end="9"/>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10" end="10"/>
                                            </p:txEl>
                                          </p:spTgt>
                                        </p:tgtEl>
                                        <p:attrNameLst>
                                          <p:attrName>style.visibility</p:attrName>
                                        </p:attrNameLst>
                                      </p:cBhvr>
                                      <p:to>
                                        <p:strVal val="visible"/>
                                      </p:to>
                                    </p:set>
                                    <p:animEffect transition="in" filter="fade">
                                      <p:cBhvr>
                                        <p:cTn id="35" dur="500"/>
                                        <p:tgtEl>
                                          <p:spTgt spid="7">
                                            <p:txEl>
                                              <p:pRg st="10" end="1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11" end="11"/>
                                            </p:txEl>
                                          </p:spTgt>
                                        </p:tgtEl>
                                        <p:attrNameLst>
                                          <p:attrName>style.visibility</p:attrName>
                                        </p:attrNameLst>
                                      </p:cBhvr>
                                      <p:to>
                                        <p:strVal val="visible"/>
                                      </p:to>
                                    </p:set>
                                    <p:animEffect transition="in" filter="fade">
                                      <p:cBhvr>
                                        <p:cTn id="38" dur="500"/>
                                        <p:tgtEl>
                                          <p:spTgt spid="7">
                                            <p:txEl>
                                              <p:pRg st="11" end="11"/>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
                                            <p:txEl>
                                              <p:pRg st="12" end="12"/>
                                            </p:txEl>
                                          </p:spTgt>
                                        </p:tgtEl>
                                        <p:attrNameLst>
                                          <p:attrName>style.visibility</p:attrName>
                                        </p:attrNameLst>
                                      </p:cBhvr>
                                      <p:to>
                                        <p:strVal val="visible"/>
                                      </p:to>
                                    </p:set>
                                    <p:animEffect transition="in" filter="fade">
                                      <p:cBhvr>
                                        <p:cTn id="41" dur="500"/>
                                        <p:tgtEl>
                                          <p:spTgt spid="7">
                                            <p:txEl>
                                              <p:pRg st="12" end="1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“Two”</a:t>
            </a:r>
            <a:endParaRPr lang="en-US" dirty="0"/>
          </a:p>
        </p:txBody>
      </p:sp>
      <p:sp>
        <p:nvSpPr>
          <p:cNvPr id="3" name="Espaço Reservado para Conteúdo 6"/>
          <p:cNvSpPr txBox="1">
            <a:spLocks/>
          </p:cNvSpPr>
          <p:nvPr/>
        </p:nvSpPr>
        <p:spPr>
          <a:xfrm>
            <a:off x="457200" y="1676400"/>
            <a:ext cx="8382000" cy="1676400"/>
          </a:xfrm>
          <a:prstGeom prst="rect">
            <a:avLst/>
          </a:prstGeom>
        </p:spPr>
        <p:txBody>
          <a:bodyPr vert="horz">
            <a:normAutofit fontScale="92500"/>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sz="2400" dirty="0" smtClean="0"/>
              <a:t>Story of the white Frenchman Rudy </a:t>
            </a:r>
            <a:r>
              <a:rPr lang="en-US" sz="2400" dirty="0" err="1" smtClean="0"/>
              <a:t>Descas</a:t>
            </a:r>
            <a:r>
              <a:rPr lang="en-US" sz="2400" dirty="0" smtClean="0"/>
              <a:t>, who has a family history in Senegal, where he meets Fanta whom he marries and brings to live in the interior of France with him. They have a son and plot is structured around an argument with his wife.</a:t>
            </a:r>
          </a:p>
          <a:p>
            <a:pPr marL="0" indent="0">
              <a:buFont typeface="Wingdings 2"/>
              <a:buNone/>
            </a:pPr>
            <a:endParaRPr lang="en-US" dirty="0" smtClean="0"/>
          </a:p>
        </p:txBody>
      </p:sp>
      <p:sp>
        <p:nvSpPr>
          <p:cNvPr id="5" name="Espaço Reservado para Conteúdo 6"/>
          <p:cNvSpPr txBox="1">
            <a:spLocks/>
          </p:cNvSpPr>
          <p:nvPr/>
        </p:nvSpPr>
        <p:spPr>
          <a:xfrm>
            <a:off x="457200" y="3352800"/>
            <a:ext cx="4038600" cy="3048000"/>
          </a:xfrm>
          <a:prstGeom prst="rect">
            <a:avLst/>
          </a:prstGeom>
        </p:spPr>
        <p:txBody>
          <a:bodyPr vert="horz">
            <a:normAutofit fontScale="92500" lnSpcReduction="20000"/>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sz="1800" b="1" dirty="0" smtClean="0"/>
              <a:t>Themes</a:t>
            </a:r>
          </a:p>
          <a:p>
            <a:r>
              <a:rPr lang="en-US" sz="1600" dirty="0" smtClean="0"/>
              <a:t>Story of a broken family (race and emotional attachment);</a:t>
            </a:r>
          </a:p>
          <a:p>
            <a:pPr lvl="1"/>
            <a:r>
              <a:rPr lang="en-US" sz="1100" dirty="0" smtClean="0"/>
              <a:t>Separated by colonial  history</a:t>
            </a:r>
          </a:p>
          <a:p>
            <a:pPr lvl="1"/>
            <a:endParaRPr lang="en-US" sz="1100" dirty="0" smtClean="0"/>
          </a:p>
          <a:p>
            <a:r>
              <a:rPr lang="en-US" sz="1600" dirty="0" smtClean="0"/>
              <a:t>Parent-child traumatic relationships:</a:t>
            </a:r>
          </a:p>
          <a:p>
            <a:pPr lvl="1"/>
            <a:r>
              <a:rPr lang="en-US" sz="1100" dirty="0" smtClean="0"/>
              <a:t>Mother-son;</a:t>
            </a:r>
          </a:p>
          <a:p>
            <a:pPr lvl="1"/>
            <a:r>
              <a:rPr lang="en-US" sz="1100" dirty="0" smtClean="0"/>
              <a:t>Father-son;</a:t>
            </a:r>
          </a:p>
          <a:p>
            <a:pPr marL="274320" lvl="1" indent="0">
              <a:buNone/>
            </a:pPr>
            <a:endParaRPr lang="en-US" sz="1100" dirty="0" smtClean="0"/>
          </a:p>
          <a:p>
            <a:r>
              <a:rPr lang="en-US" sz="1600" dirty="0" smtClean="0"/>
              <a:t>Repression of traumatic memories;</a:t>
            </a:r>
          </a:p>
          <a:p>
            <a:r>
              <a:rPr lang="en-US" sz="1600" dirty="0" smtClean="0"/>
              <a:t>Masculinity;</a:t>
            </a:r>
            <a:endParaRPr lang="en-US" sz="1600" dirty="0"/>
          </a:p>
          <a:p>
            <a:r>
              <a:rPr lang="en-US" sz="1600" dirty="0" smtClean="0"/>
              <a:t>Relationship between past and present; </a:t>
            </a:r>
          </a:p>
          <a:p>
            <a:r>
              <a:rPr lang="en-US" sz="1600" dirty="0" smtClean="0"/>
              <a:t>Resolution;</a:t>
            </a:r>
          </a:p>
          <a:p>
            <a:r>
              <a:rPr lang="en-US" sz="1600" dirty="0" smtClean="0"/>
              <a:t>Journey from Senegal to France</a:t>
            </a:r>
            <a:endParaRPr lang="en-US" sz="1600" dirty="0"/>
          </a:p>
          <a:p>
            <a:pPr lvl="1"/>
            <a:endParaRPr lang="en-US" sz="1100" dirty="0"/>
          </a:p>
        </p:txBody>
      </p:sp>
      <p:sp>
        <p:nvSpPr>
          <p:cNvPr id="6" name="Espaço Reservado para Conteúdo 6"/>
          <p:cNvSpPr txBox="1">
            <a:spLocks/>
          </p:cNvSpPr>
          <p:nvPr/>
        </p:nvSpPr>
        <p:spPr>
          <a:xfrm>
            <a:off x="4648200" y="3352800"/>
            <a:ext cx="4038600" cy="3048000"/>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sz="1800" b="1" dirty="0" smtClean="0"/>
              <a:t>Form</a:t>
            </a:r>
          </a:p>
          <a:p>
            <a:r>
              <a:rPr lang="en-US" sz="1600" dirty="0" smtClean="0"/>
              <a:t>134 pages;</a:t>
            </a:r>
          </a:p>
          <a:p>
            <a:r>
              <a:rPr lang="en-US" sz="1600" dirty="0" smtClean="0"/>
              <a:t>Plot develops one business day;</a:t>
            </a:r>
          </a:p>
          <a:p>
            <a:r>
              <a:rPr lang="en-US" sz="1600" dirty="0" smtClean="0"/>
              <a:t>3</a:t>
            </a:r>
            <a:r>
              <a:rPr lang="en-US" sz="1600" baseline="30000" dirty="0" smtClean="0"/>
              <a:t>rd</a:t>
            </a:r>
            <a:r>
              <a:rPr lang="en-US" sz="1600" dirty="0" smtClean="0"/>
              <a:t> person narrator;</a:t>
            </a:r>
          </a:p>
          <a:p>
            <a:r>
              <a:rPr lang="en-US" sz="1600" dirty="0" smtClean="0"/>
              <a:t>Stream of consciousness;</a:t>
            </a:r>
          </a:p>
          <a:p>
            <a:r>
              <a:rPr lang="en-US" sz="1600" dirty="0" smtClean="0"/>
              <a:t>Longer sentences and paragraphs;</a:t>
            </a:r>
          </a:p>
          <a:p>
            <a:r>
              <a:rPr lang="en-US" sz="1600" dirty="0" smtClean="0"/>
              <a:t>Use of symbolism;</a:t>
            </a:r>
          </a:p>
          <a:p>
            <a:r>
              <a:rPr lang="en-US" sz="1600" dirty="0" smtClean="0"/>
              <a:t>Presence of repetition;</a:t>
            </a:r>
          </a:p>
          <a:p>
            <a:endParaRPr lang="en-US" sz="1600" dirty="0"/>
          </a:p>
          <a:p>
            <a:pPr lvl="1"/>
            <a:endParaRPr lang="en-US" sz="1100" dirty="0"/>
          </a:p>
        </p:txBody>
      </p:sp>
    </p:spTree>
    <p:extLst>
      <p:ext uri="{BB962C8B-B14F-4D97-AF65-F5344CB8AC3E}">
        <p14:creationId xmlns:p14="http://schemas.microsoft.com/office/powerpoint/2010/main" val="2249151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ívico">
  <a:themeElements>
    <a:clrScheme name="Cívico">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ívico">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ívico">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989</TotalTime>
  <Words>608</Words>
  <Application>Microsoft Office PowerPoint</Application>
  <PresentationFormat>Apresentação na tela (4:3)</PresentationFormat>
  <Paragraphs>194</Paragraphs>
  <Slides>13</Slides>
  <Notes>4</Notes>
  <HiddenSlides>0</HiddenSlides>
  <MMClips>0</MMClips>
  <ScaleCrop>false</ScaleCrop>
  <HeadingPairs>
    <vt:vector size="4" baseType="variant">
      <vt:variant>
        <vt:lpstr>Tema</vt:lpstr>
      </vt:variant>
      <vt:variant>
        <vt:i4>1</vt:i4>
      </vt:variant>
      <vt:variant>
        <vt:lpstr>Títulos de slides</vt:lpstr>
      </vt:variant>
      <vt:variant>
        <vt:i4>13</vt:i4>
      </vt:variant>
    </vt:vector>
  </HeadingPairs>
  <TitlesOfParts>
    <vt:vector size="14" baseType="lpstr">
      <vt:lpstr>Cívico</vt:lpstr>
      <vt:lpstr>Thee Strong Women</vt:lpstr>
      <vt:lpstr>Marie NDiaye (1967)</vt:lpstr>
      <vt:lpstr>Marie NDiaye </vt:lpstr>
      <vt:lpstr>Apresentação do PowerPoint</vt:lpstr>
      <vt:lpstr>Marie Ndiaye’s works  </vt:lpstr>
      <vt:lpstr>Films </vt:lpstr>
      <vt:lpstr>Three Strong Women</vt:lpstr>
      <vt:lpstr>“One”</vt:lpstr>
      <vt:lpstr>“Two”</vt:lpstr>
      <vt:lpstr>“Three”</vt:lpstr>
      <vt:lpstr>Three Strong Women - Form</vt:lpstr>
      <vt:lpstr>Three Strong Women - Themes</vt:lpstr>
      <vt:lpstr>Three Strong Women – 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Mrs. Dalloway (1925) Virginia Woolf</dc:title>
  <dc:creator>Emanuelle Santos</dc:creator>
  <cp:lastModifiedBy>Emanuelle Santos</cp:lastModifiedBy>
  <cp:revision>46</cp:revision>
  <cp:lastPrinted>2016-03-09T10:30:52Z</cp:lastPrinted>
  <dcterms:created xsi:type="dcterms:W3CDTF">2016-02-03T02:30:55Z</dcterms:created>
  <dcterms:modified xsi:type="dcterms:W3CDTF">2017-03-01T05:08:32Z</dcterms:modified>
</cp:coreProperties>
</file>