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60" r:id="rId3"/>
    <p:sldId id="258" r:id="rId4"/>
    <p:sldId id="259"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81" autoAdjust="0"/>
    <p:restoredTop sz="94660"/>
  </p:normalViewPr>
  <p:slideViewPr>
    <p:cSldViewPr snapToGrid="0">
      <p:cViewPr varScale="1">
        <p:scale>
          <a:sx n="48" d="100"/>
          <a:sy n="48" d="100"/>
        </p:scale>
        <p:origin x="66" y="6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AAAE26D6-33DF-4602-A332-286DB885E459}" type="datetimeFigureOut">
              <a:rPr lang="en-GB" smtClean="0"/>
              <a:t>25/10/2016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8E088A-B0E8-439E-BBCD-B61AD9C5A98A}" type="slidenum">
              <a:rPr lang="en-GB" smtClean="0"/>
              <a:t>‹#›</a:t>
            </a:fld>
            <a:endParaRPr lang="en-GB"/>
          </a:p>
        </p:txBody>
      </p:sp>
    </p:spTree>
    <p:extLst>
      <p:ext uri="{BB962C8B-B14F-4D97-AF65-F5344CB8AC3E}">
        <p14:creationId xmlns:p14="http://schemas.microsoft.com/office/powerpoint/2010/main" val="42731681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AAE26D6-33DF-4602-A332-286DB885E459}" type="datetimeFigureOut">
              <a:rPr lang="en-GB" smtClean="0"/>
              <a:t>25/10/2016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8E088A-B0E8-439E-BBCD-B61AD9C5A98A}" type="slidenum">
              <a:rPr lang="en-GB" smtClean="0"/>
              <a:t>‹#›</a:t>
            </a:fld>
            <a:endParaRPr lang="en-GB"/>
          </a:p>
        </p:txBody>
      </p:sp>
    </p:spTree>
    <p:extLst>
      <p:ext uri="{BB962C8B-B14F-4D97-AF65-F5344CB8AC3E}">
        <p14:creationId xmlns:p14="http://schemas.microsoft.com/office/powerpoint/2010/main" val="31276651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AAE26D6-33DF-4602-A332-286DB885E459}" type="datetimeFigureOut">
              <a:rPr lang="en-GB" smtClean="0"/>
              <a:t>25/10/2016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8E088A-B0E8-439E-BBCD-B61AD9C5A98A}" type="slidenum">
              <a:rPr lang="en-GB" smtClean="0"/>
              <a:t>‹#›</a:t>
            </a:fld>
            <a:endParaRPr lang="en-GB"/>
          </a:p>
        </p:txBody>
      </p:sp>
    </p:spTree>
    <p:extLst>
      <p:ext uri="{BB962C8B-B14F-4D97-AF65-F5344CB8AC3E}">
        <p14:creationId xmlns:p14="http://schemas.microsoft.com/office/powerpoint/2010/main" val="33262666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AAE26D6-33DF-4602-A332-286DB885E459}" type="datetimeFigureOut">
              <a:rPr lang="en-GB" smtClean="0"/>
              <a:t>25/10/2016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8E088A-B0E8-439E-BBCD-B61AD9C5A98A}" type="slidenum">
              <a:rPr lang="en-GB" smtClean="0"/>
              <a:t>‹#›</a:t>
            </a:fld>
            <a:endParaRPr lang="en-GB"/>
          </a:p>
        </p:txBody>
      </p:sp>
    </p:spTree>
    <p:extLst>
      <p:ext uri="{BB962C8B-B14F-4D97-AF65-F5344CB8AC3E}">
        <p14:creationId xmlns:p14="http://schemas.microsoft.com/office/powerpoint/2010/main" val="1673905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AAE26D6-33DF-4602-A332-286DB885E459}" type="datetimeFigureOut">
              <a:rPr lang="en-GB" smtClean="0"/>
              <a:t>25/10/2016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8E088A-B0E8-439E-BBCD-B61AD9C5A98A}" type="slidenum">
              <a:rPr lang="en-GB" smtClean="0"/>
              <a:t>‹#›</a:t>
            </a:fld>
            <a:endParaRPr lang="en-GB"/>
          </a:p>
        </p:txBody>
      </p:sp>
    </p:spTree>
    <p:extLst>
      <p:ext uri="{BB962C8B-B14F-4D97-AF65-F5344CB8AC3E}">
        <p14:creationId xmlns:p14="http://schemas.microsoft.com/office/powerpoint/2010/main" val="15938703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AAAE26D6-33DF-4602-A332-286DB885E459}" type="datetimeFigureOut">
              <a:rPr lang="en-GB" smtClean="0"/>
              <a:t>25/10/2016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F8E088A-B0E8-439E-BBCD-B61AD9C5A98A}" type="slidenum">
              <a:rPr lang="en-GB" smtClean="0"/>
              <a:t>‹#›</a:t>
            </a:fld>
            <a:endParaRPr lang="en-GB"/>
          </a:p>
        </p:txBody>
      </p:sp>
    </p:spTree>
    <p:extLst>
      <p:ext uri="{BB962C8B-B14F-4D97-AF65-F5344CB8AC3E}">
        <p14:creationId xmlns:p14="http://schemas.microsoft.com/office/powerpoint/2010/main" val="2318538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AAAE26D6-33DF-4602-A332-286DB885E459}" type="datetimeFigureOut">
              <a:rPr lang="en-GB" smtClean="0"/>
              <a:t>25/10/2016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F8E088A-B0E8-439E-BBCD-B61AD9C5A98A}" type="slidenum">
              <a:rPr lang="en-GB" smtClean="0"/>
              <a:t>‹#›</a:t>
            </a:fld>
            <a:endParaRPr lang="en-GB"/>
          </a:p>
        </p:txBody>
      </p:sp>
    </p:spTree>
    <p:extLst>
      <p:ext uri="{BB962C8B-B14F-4D97-AF65-F5344CB8AC3E}">
        <p14:creationId xmlns:p14="http://schemas.microsoft.com/office/powerpoint/2010/main" val="12567342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AAAE26D6-33DF-4602-A332-286DB885E459}" type="datetimeFigureOut">
              <a:rPr lang="en-GB" smtClean="0"/>
              <a:t>25/10/2016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F8E088A-B0E8-439E-BBCD-B61AD9C5A98A}" type="slidenum">
              <a:rPr lang="en-GB" smtClean="0"/>
              <a:t>‹#›</a:t>
            </a:fld>
            <a:endParaRPr lang="en-GB"/>
          </a:p>
        </p:txBody>
      </p:sp>
    </p:spTree>
    <p:extLst>
      <p:ext uri="{BB962C8B-B14F-4D97-AF65-F5344CB8AC3E}">
        <p14:creationId xmlns:p14="http://schemas.microsoft.com/office/powerpoint/2010/main" val="12861976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AE26D6-33DF-4602-A332-286DB885E459}" type="datetimeFigureOut">
              <a:rPr lang="en-GB" smtClean="0"/>
              <a:t>25/10/2016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F8E088A-B0E8-439E-BBCD-B61AD9C5A98A}" type="slidenum">
              <a:rPr lang="en-GB" smtClean="0"/>
              <a:t>‹#›</a:t>
            </a:fld>
            <a:endParaRPr lang="en-GB"/>
          </a:p>
        </p:txBody>
      </p:sp>
    </p:spTree>
    <p:extLst>
      <p:ext uri="{BB962C8B-B14F-4D97-AF65-F5344CB8AC3E}">
        <p14:creationId xmlns:p14="http://schemas.microsoft.com/office/powerpoint/2010/main" val="37928047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AE26D6-33DF-4602-A332-286DB885E459}" type="datetimeFigureOut">
              <a:rPr lang="en-GB" smtClean="0"/>
              <a:t>25/10/2016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F8E088A-B0E8-439E-BBCD-B61AD9C5A98A}" type="slidenum">
              <a:rPr lang="en-GB" smtClean="0"/>
              <a:t>‹#›</a:t>
            </a:fld>
            <a:endParaRPr lang="en-GB"/>
          </a:p>
        </p:txBody>
      </p:sp>
    </p:spTree>
    <p:extLst>
      <p:ext uri="{BB962C8B-B14F-4D97-AF65-F5344CB8AC3E}">
        <p14:creationId xmlns:p14="http://schemas.microsoft.com/office/powerpoint/2010/main" val="1708903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AE26D6-33DF-4602-A332-286DB885E459}" type="datetimeFigureOut">
              <a:rPr lang="en-GB" smtClean="0"/>
              <a:t>25/10/2016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F8E088A-B0E8-439E-BBCD-B61AD9C5A98A}" type="slidenum">
              <a:rPr lang="en-GB" smtClean="0"/>
              <a:t>‹#›</a:t>
            </a:fld>
            <a:endParaRPr lang="en-GB"/>
          </a:p>
        </p:txBody>
      </p:sp>
    </p:spTree>
    <p:extLst>
      <p:ext uri="{BB962C8B-B14F-4D97-AF65-F5344CB8AC3E}">
        <p14:creationId xmlns:p14="http://schemas.microsoft.com/office/powerpoint/2010/main" val="12378276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AE26D6-33DF-4602-A332-286DB885E459}" type="datetimeFigureOut">
              <a:rPr lang="en-GB" smtClean="0"/>
              <a:t>25/10/2016</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8E088A-B0E8-439E-BBCD-B61AD9C5A98A}" type="slidenum">
              <a:rPr lang="en-GB" smtClean="0"/>
              <a:t>‹#›</a:t>
            </a:fld>
            <a:endParaRPr lang="en-GB"/>
          </a:p>
        </p:txBody>
      </p:sp>
    </p:spTree>
    <p:extLst>
      <p:ext uri="{BB962C8B-B14F-4D97-AF65-F5344CB8AC3E}">
        <p14:creationId xmlns:p14="http://schemas.microsoft.com/office/powerpoint/2010/main" val="18509593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i="1" dirty="0" smtClean="0"/>
              <a:t>Madame Bovary</a:t>
            </a:r>
            <a:r>
              <a:rPr lang="en-GB" dirty="0" smtClean="0"/>
              <a:t>, Flaubert</a:t>
            </a:r>
            <a:endParaRPr lang="en-GB" i="1" dirty="0"/>
          </a:p>
        </p:txBody>
      </p:sp>
      <p:sp>
        <p:nvSpPr>
          <p:cNvPr id="3" name="Subtitle 2"/>
          <p:cNvSpPr>
            <a:spLocks noGrp="1"/>
          </p:cNvSpPr>
          <p:nvPr>
            <p:ph type="subTitle" idx="1"/>
          </p:nvPr>
        </p:nvSpPr>
        <p:spPr/>
        <p:txBody>
          <a:bodyPr/>
          <a:lstStyle/>
          <a:p>
            <a:r>
              <a:rPr lang="en-GB" dirty="0" smtClean="0"/>
              <a:t>Literature of the Industrial Revolution</a:t>
            </a:r>
          </a:p>
          <a:p>
            <a:r>
              <a:rPr lang="en-GB" dirty="0" smtClean="0"/>
              <a:t>***</a:t>
            </a:r>
          </a:p>
          <a:p>
            <a:r>
              <a:rPr lang="en-GB" dirty="0" smtClean="0"/>
              <a:t>Dr Margaux Whiskin</a:t>
            </a:r>
            <a:endParaRPr lang="en-GB" dirty="0"/>
          </a:p>
        </p:txBody>
      </p:sp>
    </p:spTree>
    <p:extLst>
      <p:ext uri="{BB962C8B-B14F-4D97-AF65-F5344CB8AC3E}">
        <p14:creationId xmlns:p14="http://schemas.microsoft.com/office/powerpoint/2010/main" val="27174123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 desire to escape</a:t>
            </a:r>
            <a:endParaRPr lang="en-GB" dirty="0"/>
          </a:p>
        </p:txBody>
      </p:sp>
      <p:sp>
        <p:nvSpPr>
          <p:cNvPr id="3" name="Content Placeholder 2"/>
          <p:cNvSpPr>
            <a:spLocks noGrp="1"/>
          </p:cNvSpPr>
          <p:nvPr>
            <p:ph idx="1"/>
          </p:nvPr>
        </p:nvSpPr>
        <p:spPr/>
        <p:txBody>
          <a:bodyPr/>
          <a:lstStyle/>
          <a:p>
            <a:r>
              <a:rPr lang="en-GB" dirty="0" smtClean="0"/>
              <a:t>Desperate to escape her rural environment</a:t>
            </a:r>
          </a:p>
          <a:p>
            <a:r>
              <a:rPr lang="en-GB" dirty="0" smtClean="0"/>
              <a:t>Bovary = bovine</a:t>
            </a:r>
          </a:p>
          <a:p>
            <a:r>
              <a:rPr lang="en-GB" dirty="0" smtClean="0"/>
              <a:t>Dreams of Paris but only goes so far as Rouen</a:t>
            </a:r>
          </a:p>
          <a:p>
            <a:r>
              <a:rPr lang="en-GB" dirty="0" smtClean="0"/>
              <a:t>Dreams of exotic landscapes but is stuck in muddy Normandy</a:t>
            </a:r>
          </a:p>
          <a:p>
            <a:r>
              <a:rPr lang="en-GB" dirty="0" smtClean="0"/>
              <a:t>Claustrophobic feeling </a:t>
            </a:r>
          </a:p>
          <a:p>
            <a:r>
              <a:rPr lang="en-GB" dirty="0" smtClean="0"/>
              <a:t>Men as a possibility of escape</a:t>
            </a:r>
            <a:endParaRPr lang="en-GB" dirty="0"/>
          </a:p>
        </p:txBody>
      </p:sp>
    </p:spTree>
    <p:extLst>
      <p:ext uri="{BB962C8B-B14F-4D97-AF65-F5344CB8AC3E}">
        <p14:creationId xmlns:p14="http://schemas.microsoft.com/office/powerpoint/2010/main" val="9916637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91544" y="332656"/>
            <a:ext cx="8352928" cy="6264696"/>
          </a:xfrm>
        </p:spPr>
      </p:pic>
    </p:spTree>
    <p:extLst>
      <p:ext uri="{BB962C8B-B14F-4D97-AF65-F5344CB8AC3E}">
        <p14:creationId xmlns:p14="http://schemas.microsoft.com/office/powerpoint/2010/main" val="8442906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71664" y="332656"/>
            <a:ext cx="6048672" cy="6192688"/>
          </a:xfrm>
        </p:spPr>
      </p:pic>
    </p:spTree>
    <p:extLst>
      <p:ext uri="{BB962C8B-B14F-4D97-AF65-F5344CB8AC3E}">
        <p14:creationId xmlns:p14="http://schemas.microsoft.com/office/powerpoint/2010/main" val="40653895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Buying dreams</a:t>
            </a:r>
            <a:endParaRPr lang="en-GB" dirty="0"/>
          </a:p>
        </p:txBody>
      </p:sp>
      <p:sp>
        <p:nvSpPr>
          <p:cNvPr id="3" name="Content Placeholder 2"/>
          <p:cNvSpPr>
            <a:spLocks noGrp="1"/>
          </p:cNvSpPr>
          <p:nvPr>
            <p:ph idx="1"/>
          </p:nvPr>
        </p:nvSpPr>
        <p:spPr/>
        <p:txBody>
          <a:bodyPr/>
          <a:lstStyle/>
          <a:p>
            <a:r>
              <a:rPr lang="en-GB" dirty="0" smtClean="0"/>
              <a:t>Industrial Revolution</a:t>
            </a:r>
          </a:p>
          <a:p>
            <a:r>
              <a:rPr lang="en-GB" dirty="0" smtClean="0"/>
              <a:t>Growing number of factories</a:t>
            </a:r>
          </a:p>
          <a:p>
            <a:r>
              <a:rPr lang="en-GB" dirty="0" smtClean="0"/>
              <a:t>Paris as centre of fashion</a:t>
            </a:r>
          </a:p>
          <a:p>
            <a:r>
              <a:rPr lang="en-GB" dirty="0" smtClean="0"/>
              <a:t>Props, costumes and accessories to live out her fantasies</a:t>
            </a:r>
          </a:p>
          <a:p>
            <a:r>
              <a:rPr lang="en-GB" dirty="0" smtClean="0"/>
              <a:t>Bourgeois industrials mass producing and merchandising objects for the Romantic dream</a:t>
            </a:r>
            <a:endParaRPr lang="en-GB" dirty="0"/>
          </a:p>
        </p:txBody>
      </p:sp>
    </p:spTree>
    <p:extLst>
      <p:ext uri="{BB962C8B-B14F-4D97-AF65-F5344CB8AC3E}">
        <p14:creationId xmlns:p14="http://schemas.microsoft.com/office/powerpoint/2010/main" val="41888420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575721" y="0"/>
            <a:ext cx="4968551" cy="6858000"/>
          </a:xfrm>
        </p:spPr>
      </p:pic>
    </p:spTree>
    <p:extLst>
      <p:ext uri="{BB962C8B-B14F-4D97-AF65-F5344CB8AC3E}">
        <p14:creationId xmlns:p14="http://schemas.microsoft.com/office/powerpoint/2010/main" val="69671574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143673" y="260648"/>
            <a:ext cx="5544615" cy="6408712"/>
          </a:xfrm>
        </p:spPr>
      </p:pic>
    </p:spTree>
    <p:extLst>
      <p:ext uri="{BB962C8B-B14F-4D97-AF65-F5344CB8AC3E}">
        <p14:creationId xmlns:p14="http://schemas.microsoft.com/office/powerpoint/2010/main" val="9918189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Emma’s relationship with men</a:t>
            </a:r>
            <a:endParaRPr lang="en-GB" dirty="0"/>
          </a:p>
        </p:txBody>
      </p:sp>
      <p:sp>
        <p:nvSpPr>
          <p:cNvPr id="3" name="Content Placeholder 2"/>
          <p:cNvSpPr>
            <a:spLocks noGrp="1"/>
          </p:cNvSpPr>
          <p:nvPr>
            <p:ph idx="1"/>
          </p:nvPr>
        </p:nvSpPr>
        <p:spPr/>
        <p:txBody>
          <a:bodyPr/>
          <a:lstStyle/>
          <a:p>
            <a:r>
              <a:rPr lang="en-GB" dirty="0" smtClean="0"/>
              <a:t>Lovers kept at a distance</a:t>
            </a:r>
          </a:p>
          <a:p>
            <a:r>
              <a:rPr lang="en-GB" dirty="0" smtClean="0"/>
              <a:t>The masculine attire: whip, cigar, leather boots</a:t>
            </a:r>
          </a:p>
          <a:p>
            <a:r>
              <a:rPr lang="en-GB" dirty="0" smtClean="0"/>
              <a:t>Accessories which become fetishized objects</a:t>
            </a:r>
          </a:p>
          <a:p>
            <a:r>
              <a:rPr lang="en-GB" dirty="0" smtClean="0"/>
              <a:t>In love not with men but with fictional representations of herself</a:t>
            </a:r>
          </a:p>
          <a:p>
            <a:r>
              <a:rPr lang="en-GB" dirty="0" smtClean="0"/>
              <a:t>Men as props for her fantasies</a:t>
            </a:r>
            <a:endParaRPr lang="en-GB" dirty="0"/>
          </a:p>
        </p:txBody>
      </p:sp>
    </p:spTree>
    <p:extLst>
      <p:ext uri="{BB962C8B-B14F-4D97-AF65-F5344CB8AC3E}">
        <p14:creationId xmlns:p14="http://schemas.microsoft.com/office/powerpoint/2010/main" val="42023914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r>
              <a:rPr lang="en-GB" dirty="0"/>
              <a:t>‘When everything had been sold up, there remained twelve francs seventy-five centimes, which paid Mademoiselle Bovary’s fare to her grandmother’s house. The good woman died that very same year; and, as </a:t>
            </a:r>
            <a:r>
              <a:rPr lang="en-GB" dirty="0" err="1"/>
              <a:t>Père</a:t>
            </a:r>
            <a:r>
              <a:rPr lang="en-GB" dirty="0"/>
              <a:t> Rouault was now paralysed, </a:t>
            </a:r>
            <a:r>
              <a:rPr lang="en-GB" dirty="0" err="1"/>
              <a:t>Berthe</a:t>
            </a:r>
            <a:r>
              <a:rPr lang="en-GB" dirty="0"/>
              <a:t> became the responsibility of an aunt. She is poor, and sends the child to earn her keep at a cotton mill.’ (p. 311)</a:t>
            </a:r>
          </a:p>
          <a:p>
            <a:r>
              <a:rPr lang="en-GB" dirty="0"/>
              <a:t> </a:t>
            </a:r>
          </a:p>
          <a:p>
            <a:endParaRPr lang="en-GB" dirty="0"/>
          </a:p>
        </p:txBody>
      </p:sp>
    </p:spTree>
    <p:extLst>
      <p:ext uri="{BB962C8B-B14F-4D97-AF65-F5344CB8AC3E}">
        <p14:creationId xmlns:p14="http://schemas.microsoft.com/office/powerpoint/2010/main" val="28149510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719736" y="260649"/>
            <a:ext cx="4536504" cy="6264695"/>
          </a:xfrm>
        </p:spPr>
      </p:pic>
    </p:spTree>
    <p:extLst>
      <p:ext uri="{BB962C8B-B14F-4D97-AF65-F5344CB8AC3E}">
        <p14:creationId xmlns:p14="http://schemas.microsoft.com/office/powerpoint/2010/main" val="2347228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Origins</a:t>
            </a:r>
            <a:endParaRPr lang="en-GB" dirty="0"/>
          </a:p>
        </p:txBody>
      </p:sp>
      <p:sp>
        <p:nvSpPr>
          <p:cNvPr id="3" name="Content Placeholder 2"/>
          <p:cNvSpPr>
            <a:spLocks noGrp="1"/>
          </p:cNvSpPr>
          <p:nvPr>
            <p:ph idx="1"/>
          </p:nvPr>
        </p:nvSpPr>
        <p:spPr/>
        <p:txBody>
          <a:bodyPr/>
          <a:lstStyle/>
          <a:p>
            <a:r>
              <a:rPr lang="en-GB" dirty="0" smtClean="0"/>
              <a:t>1848: Delamare case</a:t>
            </a:r>
          </a:p>
          <a:p>
            <a:r>
              <a:rPr lang="en-GB" dirty="0" smtClean="0"/>
              <a:t>1851-1856: writing of </a:t>
            </a:r>
            <a:r>
              <a:rPr lang="en-GB" i="1" dirty="0" smtClean="0"/>
              <a:t>Madame Bovary</a:t>
            </a:r>
          </a:p>
          <a:p>
            <a:r>
              <a:rPr lang="en-GB" dirty="0" smtClean="0"/>
              <a:t>1856-1857: publication in the </a:t>
            </a:r>
            <a:r>
              <a:rPr lang="en-GB" i="1" dirty="0" smtClean="0"/>
              <a:t>Revue de Paris</a:t>
            </a:r>
          </a:p>
          <a:p>
            <a:r>
              <a:rPr lang="en-GB" i="1" dirty="0" smtClean="0"/>
              <a:t>Feuilleton</a:t>
            </a:r>
          </a:p>
          <a:p>
            <a:r>
              <a:rPr lang="en-GB" dirty="0" smtClean="0"/>
              <a:t>Sainte-Beuve, ‘</a:t>
            </a:r>
            <a:r>
              <a:rPr lang="en-GB" dirty="0"/>
              <a:t>O</a:t>
            </a:r>
            <a:r>
              <a:rPr lang="en-GB" dirty="0" smtClean="0"/>
              <a:t>n Industrial Literature’, in </a:t>
            </a:r>
            <a:r>
              <a:rPr lang="en-GB" i="1" dirty="0" smtClean="0"/>
              <a:t>Revue des </a:t>
            </a:r>
            <a:r>
              <a:rPr lang="en-GB" i="1" dirty="0" err="1" smtClean="0"/>
              <a:t>Deux</a:t>
            </a:r>
            <a:r>
              <a:rPr lang="en-GB" i="1" dirty="0" smtClean="0"/>
              <a:t> </a:t>
            </a:r>
            <a:r>
              <a:rPr lang="en-GB" i="1" dirty="0" err="1" smtClean="0"/>
              <a:t>Mondes</a:t>
            </a:r>
            <a:r>
              <a:rPr lang="en-GB" dirty="0" smtClean="0"/>
              <a:t>, 1/09/1839</a:t>
            </a:r>
            <a:endParaRPr lang="en-GB" dirty="0"/>
          </a:p>
        </p:txBody>
      </p:sp>
    </p:spTree>
    <p:extLst>
      <p:ext uri="{BB962C8B-B14F-4D97-AF65-F5344CB8AC3E}">
        <p14:creationId xmlns:p14="http://schemas.microsoft.com/office/powerpoint/2010/main" val="1177158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trial</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1857</a:t>
            </a:r>
          </a:p>
          <a:p>
            <a:r>
              <a:rPr lang="en-GB" dirty="0" smtClean="0"/>
              <a:t>Charles Baudelaire, </a:t>
            </a:r>
            <a:r>
              <a:rPr lang="en-GB" i="1" dirty="0" smtClean="0"/>
              <a:t>Les </a:t>
            </a:r>
            <a:r>
              <a:rPr lang="en-GB" i="1" dirty="0" err="1" smtClean="0"/>
              <a:t>Fleurs</a:t>
            </a:r>
            <a:r>
              <a:rPr lang="en-GB" i="1" dirty="0" smtClean="0"/>
              <a:t> du Mal</a:t>
            </a:r>
          </a:p>
          <a:p>
            <a:pPr algn="just"/>
            <a:r>
              <a:rPr lang="en-GB" dirty="0"/>
              <a:t>‘The aim of literature must be to polish and rejuvenate the spirit by increasing intelligence and purifying moral values, which is far more important than reinforcing disgust of vice by portraying immoral actions which can take place in society. It is unacceptable to depict the transgressions whether in actions or words of those characters an author has decided to put on the page, under the pretence of being true to personality or local colour. Such a system, applied to literature as well as to visual art, would lead to a realism which would ultimately be the negation of beauty and goodness, and which would engender works which would be offensive to the eye as well as to the mind.’ (</a:t>
            </a:r>
            <a:r>
              <a:rPr lang="en-GB" dirty="0" err="1"/>
              <a:t>Attendus</a:t>
            </a:r>
            <a:r>
              <a:rPr lang="en-GB" dirty="0"/>
              <a:t> du </a:t>
            </a:r>
            <a:r>
              <a:rPr lang="en-GB" dirty="0" err="1"/>
              <a:t>jugement</a:t>
            </a:r>
            <a:r>
              <a:rPr lang="en-GB" dirty="0"/>
              <a:t> sur </a:t>
            </a:r>
            <a:r>
              <a:rPr lang="en-GB" i="1" dirty="0"/>
              <a:t>Madame Bovary</a:t>
            </a:r>
            <a:r>
              <a:rPr lang="en-GB" dirty="0"/>
              <a:t>)</a:t>
            </a:r>
          </a:p>
          <a:p>
            <a:endParaRPr lang="en-GB" dirty="0"/>
          </a:p>
        </p:txBody>
      </p:sp>
    </p:spTree>
    <p:extLst>
      <p:ext uri="{BB962C8B-B14F-4D97-AF65-F5344CB8AC3E}">
        <p14:creationId xmlns:p14="http://schemas.microsoft.com/office/powerpoint/2010/main" val="29096335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Realism</a:t>
            </a:r>
            <a:endParaRPr lang="en-GB" dirty="0"/>
          </a:p>
        </p:txBody>
      </p:sp>
      <p:sp>
        <p:nvSpPr>
          <p:cNvPr id="3" name="Content Placeholder 2"/>
          <p:cNvSpPr>
            <a:spLocks noGrp="1"/>
          </p:cNvSpPr>
          <p:nvPr>
            <p:ph idx="1"/>
          </p:nvPr>
        </p:nvSpPr>
        <p:spPr/>
        <p:txBody>
          <a:bodyPr/>
          <a:lstStyle/>
          <a:p>
            <a:r>
              <a:rPr lang="en-GB" dirty="0" smtClean="0"/>
              <a:t>‘</a:t>
            </a:r>
            <a:r>
              <a:rPr lang="en-GB" dirty="0"/>
              <a:t>Realism’s aim is the exact, full and honest reproduction of the social background and context in which we live, because such a direction is justified by reason, the necessities of intelligence and the interest of the public, and because it is exempt of lies, of trickery… This reproduction should be as simple as possible to be understood by everyone.’ (Journal </a:t>
            </a:r>
            <a:r>
              <a:rPr lang="en-GB" i="1" dirty="0"/>
              <a:t>Le </a:t>
            </a:r>
            <a:r>
              <a:rPr lang="en-GB" i="1" dirty="0" err="1"/>
              <a:t>Réalisme</a:t>
            </a:r>
            <a:r>
              <a:rPr lang="en-GB" dirty="0"/>
              <a:t> 1856)</a:t>
            </a:r>
          </a:p>
          <a:p>
            <a:endParaRPr lang="en-GB" dirty="0"/>
          </a:p>
        </p:txBody>
      </p:sp>
    </p:spTree>
    <p:extLst>
      <p:ext uri="{BB962C8B-B14F-4D97-AF65-F5344CB8AC3E}">
        <p14:creationId xmlns:p14="http://schemas.microsoft.com/office/powerpoint/2010/main" val="23195261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i="1" dirty="0" smtClean="0"/>
              <a:t>Après </a:t>
            </a:r>
            <a:r>
              <a:rPr lang="en-GB" i="1" dirty="0" err="1" smtClean="0"/>
              <a:t>dînée</a:t>
            </a:r>
            <a:r>
              <a:rPr lang="en-GB" i="1" dirty="0" smtClean="0"/>
              <a:t> à </a:t>
            </a:r>
            <a:r>
              <a:rPr lang="en-GB" i="1" dirty="0" err="1" smtClean="0"/>
              <a:t>Ornans</a:t>
            </a:r>
            <a:r>
              <a:rPr lang="en-GB" dirty="0" smtClean="0"/>
              <a:t>, Courbet  1849</a:t>
            </a:r>
            <a:endParaRPr lang="en-GB" i="1"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054707" y="1600201"/>
            <a:ext cx="6082587" cy="4525963"/>
          </a:xfrm>
        </p:spPr>
      </p:pic>
    </p:spTree>
    <p:extLst>
      <p:ext uri="{BB962C8B-B14F-4D97-AF65-F5344CB8AC3E}">
        <p14:creationId xmlns:p14="http://schemas.microsoft.com/office/powerpoint/2010/main" val="24821269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359696" y="0"/>
            <a:ext cx="5112568" cy="6858000"/>
          </a:xfrm>
        </p:spPr>
      </p:pic>
    </p:spTree>
    <p:extLst>
      <p:ext uri="{BB962C8B-B14F-4D97-AF65-F5344CB8AC3E}">
        <p14:creationId xmlns:p14="http://schemas.microsoft.com/office/powerpoint/2010/main" val="16339197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55640" y="0"/>
            <a:ext cx="6912768" cy="6858000"/>
          </a:xfrm>
        </p:spPr>
      </p:pic>
    </p:spTree>
    <p:extLst>
      <p:ext uri="{BB962C8B-B14F-4D97-AF65-F5344CB8AC3E}">
        <p14:creationId xmlns:p14="http://schemas.microsoft.com/office/powerpoint/2010/main" val="36530619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r>
              <a:rPr lang="en-GB" dirty="0"/>
              <a:t>‘love affairs, lovers and their beloveds, damsels in distress swooning in secluded summerhouses, postilions slain at every posting house, horses ridden to death on every page, gloomy forests, wounded hearts, vows, sobs, tears, and kisses, gondolas by moonlight, nightingales in the woods, and ‘gentlemen’ brave as lions, meek as lambs, unbelievably virtuous, always immaculately turned out, who weep buckets of tears’ (p. 34)</a:t>
            </a:r>
          </a:p>
          <a:p>
            <a:r>
              <a:rPr lang="en-GB" dirty="0"/>
              <a:t>‘I loathe commonplace heroes and temperate feelings, the kind of thing you find in real life’ (p. 75) </a:t>
            </a:r>
          </a:p>
          <a:p>
            <a:endParaRPr lang="en-GB" dirty="0"/>
          </a:p>
        </p:txBody>
      </p:sp>
    </p:spTree>
    <p:extLst>
      <p:ext uri="{BB962C8B-B14F-4D97-AF65-F5344CB8AC3E}">
        <p14:creationId xmlns:p14="http://schemas.microsoft.com/office/powerpoint/2010/main" val="321359858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TotalTime>
  <Words>574</Words>
  <Application>Microsoft Office PowerPoint</Application>
  <PresentationFormat>Widescreen</PresentationFormat>
  <Paragraphs>40</Paragraphs>
  <Slides>17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Calibri</vt:lpstr>
      <vt:lpstr>Calibri Light</vt:lpstr>
      <vt:lpstr>Office Theme</vt:lpstr>
      <vt:lpstr>Madame Bovary, Flaubert</vt:lpstr>
      <vt:lpstr>PowerPoint Presentation</vt:lpstr>
      <vt:lpstr>Origins</vt:lpstr>
      <vt:lpstr>The trial</vt:lpstr>
      <vt:lpstr>Realism</vt:lpstr>
      <vt:lpstr>Après dînée à Ornans, Courbet  1849</vt:lpstr>
      <vt:lpstr>PowerPoint Presentation</vt:lpstr>
      <vt:lpstr>PowerPoint Presentation</vt:lpstr>
      <vt:lpstr>PowerPoint Presentation</vt:lpstr>
      <vt:lpstr>A desire to escape</vt:lpstr>
      <vt:lpstr>PowerPoint Presentation</vt:lpstr>
      <vt:lpstr>PowerPoint Presentation</vt:lpstr>
      <vt:lpstr>Buying dreams</vt:lpstr>
      <vt:lpstr>PowerPoint Presentation</vt:lpstr>
      <vt:lpstr>PowerPoint Presentation</vt:lpstr>
      <vt:lpstr>Emma’s relationship with men</vt:lpstr>
      <vt:lpstr>PowerPoint Presentation</vt:lpstr>
    </vt:vector>
  </TitlesOfParts>
  <Company>University of Warwick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Madame Bovary, Flaubert</dc:title>
  <dc:creator>Whiskin, Margaux</dc:creator>
  <cp:lastModifiedBy>Whiskin, Margaux</cp:lastModifiedBy>
  <cp:revision>3</cp:revision>
  <dcterms:created xsi:type="dcterms:W3CDTF">2016-10-25T14:48:13Z</dcterms:created>
  <dcterms:modified xsi:type="dcterms:W3CDTF">2016-10-25T14:52:46Z</dcterms:modified>
</cp:coreProperties>
</file>