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56" r:id="rId1"/>
  </p:sldMasterIdLst>
  <p:sldIdLst>
    <p:sldId id="256" r:id="rId2"/>
    <p:sldId id="271" r:id="rId3"/>
    <p:sldId id="257" r:id="rId4"/>
    <p:sldId id="267" r:id="rId5"/>
    <p:sldId id="258" r:id="rId6"/>
    <p:sldId id="259" r:id="rId7"/>
    <p:sldId id="260" r:id="rId8"/>
    <p:sldId id="261" r:id="rId9"/>
    <p:sldId id="263" r:id="rId10"/>
    <p:sldId id="262" r:id="rId11"/>
    <p:sldId id="269" r:id="rId12"/>
    <p:sldId id="270" r:id="rId13"/>
    <p:sldId id="264" r:id="rId14"/>
    <p:sldId id="282" r:id="rId15"/>
    <p:sldId id="274" r:id="rId16"/>
    <p:sldId id="268" r:id="rId17"/>
    <p:sldId id="291" r:id="rId18"/>
    <p:sldId id="290" r:id="rId19"/>
    <p:sldId id="280" r:id="rId20"/>
    <p:sldId id="275" r:id="rId21"/>
    <p:sldId id="279" r:id="rId22"/>
    <p:sldId id="277" r:id="rId23"/>
    <p:sldId id="283" r:id="rId24"/>
    <p:sldId id="285" r:id="rId25"/>
    <p:sldId id="281" r:id="rId26"/>
    <p:sldId id="284" r:id="rId27"/>
    <p:sldId id="287" r:id="rId28"/>
    <p:sldId id="286" r:id="rId29"/>
    <p:sldId id="266" r:id="rId30"/>
    <p:sldId id="272" r:id="rId31"/>
    <p:sldId id="292" r:id="rId32"/>
    <p:sldId id="289" r:id="rId33"/>
    <p:sldId id="288" r:id="rId3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718"/>
  </p:normalViewPr>
  <p:slideViewPr>
    <p:cSldViewPr snapToGrid="0" snapToObjects="1">
      <p:cViewPr>
        <p:scale>
          <a:sx n="100" d="100"/>
          <a:sy n="100" d="100"/>
        </p:scale>
        <p:origin x="464" y="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heme" Target="theme/theme1.xml"/><Relationship Id="rId38"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6" name="Rectangle 15"/>
          <p:cNvSpPr/>
          <p:nvPr/>
        </p:nvSpPr>
        <p:spPr>
          <a:xfrm>
            <a:off x="1" y="0"/>
            <a:ext cx="12192000" cy="6858000"/>
          </a:xfrm>
          <a:prstGeom prst="rect">
            <a:avLst/>
          </a:prstGeom>
          <a:blipFill dpi="0" rotWithShape="1">
            <a:blip r:embed="rId2">
              <a:alphaModFix amt="40000"/>
              <a:duotone>
                <a:schemeClr val="accent1">
                  <a:shade val="45000"/>
                  <a:satMod val="135000"/>
                </a:schemeClr>
                <a:prstClr val="white"/>
              </a:duotone>
            </a:blip>
            <a:srcRect/>
            <a:tile tx="-133350" ty="330200" sx="85000" sy="85000" flip="xy"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lumMod val="85000"/>
                  <a:lumOff val="1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lumMod val="85000"/>
                  <a:lumOff val="1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lumMod val="85000"/>
                  <a:lumOff val="15000"/>
                </a:schemeClr>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en-GB" smtClean="0"/>
              <a:t>Click to edit Master title style</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2">
                    <a:lumMod val="7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smtClean="0"/>
              <a:t>Click to edit Master subtitle style</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rgbClr val="FFFFFF"/>
                </a:solidFill>
                <a:latin typeface="+mn-lt"/>
              </a:defRPr>
            </a:lvl1pPr>
          </a:lstStyle>
          <a:p>
            <a:fld id="{48A87A34-81AB-432B-8DAE-1953F412C126}" type="datetimeFigureOut">
              <a:rPr lang="en-US" smtClean="0"/>
              <a:t>10/10/16</a:t>
            </a:fld>
            <a:endParaRPr lang="en-US" dirty="0"/>
          </a:p>
        </p:txBody>
      </p:sp>
      <p:sp>
        <p:nvSpPr>
          <p:cNvPr id="21" name="Footer Placeholder 20"/>
          <p:cNvSpPr>
            <a:spLocks noGrp="1"/>
          </p:cNvSpPr>
          <p:nvPr>
            <p:ph type="ftr" sz="quarter" idx="11"/>
          </p:nvPr>
        </p:nvSpPr>
        <p:spPr>
          <a:xfrm>
            <a:off x="1453896" y="5212080"/>
            <a:ext cx="5905500" cy="228600"/>
          </a:xfrm>
        </p:spPr>
        <p:txBody>
          <a:bodyPr/>
          <a:lstStyle>
            <a:lvl1pPr algn="l">
              <a:defRPr>
                <a:solidFill>
                  <a:schemeClr val="tx1">
                    <a:lumMod val="75000"/>
                    <a:lumOff val="25000"/>
                  </a:schemeClr>
                </a:solidFill>
              </a:defRPr>
            </a:lvl1pPr>
          </a:lstStyle>
          <a:p>
            <a:endParaRPr lang="en-US" dirty="0"/>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6D22F896-40B5-4ADD-8801-0D06FADFA095}" type="slidenum">
              <a:rPr lang="en-US" smtClean="0"/>
              <a:t>‹#›</a:t>
            </a:fld>
            <a:endParaRPr lang="en-US" dirty="0"/>
          </a:p>
        </p:txBody>
      </p:sp>
    </p:spTree>
    <p:extLst>
      <p:ext uri="{BB962C8B-B14F-4D97-AF65-F5344CB8AC3E}">
        <p14:creationId xmlns:p14="http://schemas.microsoft.com/office/powerpoint/2010/main" val="119140384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10/10/16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1287298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en-GB" smtClean="0"/>
              <a:t>Click to edit Master title style</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10/10/16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840089630"/>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dirty="0"/>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10/10/16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7869655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16" name="Rectangle 15"/>
          <p:cNvSpPr/>
          <p:nvPr/>
        </p:nvSpPr>
        <p:spPr>
          <a:xfrm>
            <a:off x="11784" y="0"/>
            <a:ext cx="12192000" cy="6858000"/>
          </a:xfrm>
          <a:prstGeom prst="rect">
            <a:avLst/>
          </a:prstGeom>
          <a:blipFill dpi="0" rotWithShape="1">
            <a:blip r:embed="rId2">
              <a:alphaModFix amt="40000"/>
              <a:duotone>
                <a:schemeClr val="accent2">
                  <a:shade val="45000"/>
                  <a:satMod val="135000"/>
                </a:schemeClr>
                <a:prstClr val="white"/>
              </a:duotone>
            </a:blip>
            <a:srcRect/>
            <a:tile tx="-133350" ty="330200" sx="85000" sy="85000" flip="xy"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accent2">
                  <a:lumMod val="5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accent2">
                  <a:lumMod val="5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accent2">
                  <a:lumMod val="50000"/>
                </a:schemeClr>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en-GB" smtClean="0"/>
              <a:t>Click to edit Master title style</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tabLst>
                <a:tab pos="2633663" algn="l"/>
              </a:tabLst>
              <a:defRPr sz="1600">
                <a:solidFill>
                  <a:schemeClr val="tx2"/>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rgbClr val="FFFFFF"/>
                </a:solidFill>
                <a:latin typeface="+mn-lt"/>
                <a:ea typeface="+mn-ea"/>
                <a:cs typeface="+mn-cs"/>
              </a:defRPr>
            </a:lvl1pPr>
          </a:lstStyle>
          <a:p>
            <a:fld id="{48A87A34-81AB-432B-8DAE-1953F412C126}" type="datetimeFigureOut">
              <a:rPr lang="en-US" smtClean="0"/>
              <a:t>10/10/16</a:t>
            </a:fld>
            <a:endParaRPr lang="en-US" dirty="0"/>
          </a:p>
        </p:txBody>
      </p:sp>
      <p:sp>
        <p:nvSpPr>
          <p:cNvPr id="5" name="Footer Placeholder 4"/>
          <p:cNvSpPr>
            <a:spLocks noGrp="1"/>
          </p:cNvSpPr>
          <p:nvPr>
            <p:ph type="ftr" sz="quarter" idx="11"/>
          </p:nvPr>
        </p:nvSpPr>
        <p:spPr>
          <a:xfrm>
            <a:off x="1453896" y="5212080"/>
            <a:ext cx="5907024" cy="228600"/>
          </a:xfrm>
        </p:spPr>
        <p:txBody>
          <a:bodyPr/>
          <a:lstStyle>
            <a:lvl1pPr algn="l">
              <a:defRPr/>
            </a:lvl1pPr>
          </a:lstStyle>
          <a:p>
            <a:endParaRPr lang="en-US" dirty="0"/>
          </a:p>
        </p:txBody>
      </p:sp>
      <p:sp>
        <p:nvSpPr>
          <p:cNvPr id="6" name="Slide Number Placeholder 5"/>
          <p:cNvSpPr>
            <a:spLocks noGrp="1"/>
          </p:cNvSpPr>
          <p:nvPr>
            <p:ph type="sldNum" sz="quarter" idx="12"/>
          </p:nvPr>
        </p:nvSpPr>
        <p:spPr>
          <a:xfrm>
            <a:off x="8604504" y="5212080"/>
            <a:ext cx="2112264" cy="228600"/>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7762873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GB" smtClean="0"/>
              <a:t>Click to edit Master title style</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10/10/16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038293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800" b="0">
                <a:solidFill>
                  <a:schemeClr val="tx2"/>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800" b="0">
                <a:solidFill>
                  <a:schemeClr val="tx2"/>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10/10/16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1123004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10/10/16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5883143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10/10/16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7842503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ectangle 14"/>
          <p:cNvSpPr/>
          <p:nvPr/>
        </p:nvSpPr>
        <p:spPr>
          <a:xfrm>
            <a:off x="9020386" y="237744"/>
            <a:ext cx="2926080"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chemeClr val="tx1"/>
                </a:solidFill>
                <a:effectLst/>
                <a:latin typeface="+mj-lt"/>
                <a:ea typeface="+mn-ea"/>
                <a:cs typeface="+mn-cs"/>
              </a:defRPr>
            </a:lvl1pPr>
          </a:lstStyle>
          <a:p>
            <a:r>
              <a:rPr lang="en-GB" smtClean="0"/>
              <a:t>Click to edit Master title style</a:t>
            </a:r>
            <a:endParaRPr lang="en-US" dirty="0"/>
          </a:p>
        </p:txBody>
      </p:sp>
      <p:sp>
        <p:nvSpPr>
          <p:cNvPr id="3" name="Content Placeholder 2"/>
          <p:cNvSpPr>
            <a:spLocks noGrp="1"/>
          </p:cNvSpPr>
          <p:nvPr>
            <p:ph idx="1"/>
          </p:nvPr>
        </p:nvSpPr>
        <p:spPr>
          <a:xfrm>
            <a:off x="685800" y="609600"/>
            <a:ext cx="7772400" cy="5334000"/>
          </a:xfrm>
        </p:spPr>
        <p:txBody>
          <a:bodyPr/>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8" name="Date Placeholder 7"/>
          <p:cNvSpPr>
            <a:spLocks noGrp="1"/>
          </p:cNvSpPr>
          <p:nvPr>
            <p:ph type="dt" sz="half" idx="10"/>
          </p:nvPr>
        </p:nvSpPr>
        <p:spPr/>
        <p:txBody>
          <a:bodyPr/>
          <a:lstStyle/>
          <a:p>
            <a:fld id="{48A87A34-81AB-432B-8DAE-1953F412C126}" type="datetimeFigureOut">
              <a:rPr lang="en-US" smtClean="0"/>
              <a:t>10/10/16</a:t>
            </a:fld>
            <a:endParaRPr lang="en-US" dirty="0"/>
          </a:p>
        </p:txBody>
      </p:sp>
      <p:sp>
        <p:nvSpPr>
          <p:cNvPr id="9" name="Footer Placeholder 8"/>
          <p:cNvSpPr>
            <a:spLocks noGrp="1"/>
          </p:cNvSpPr>
          <p:nvPr>
            <p:ph type="ftr" sz="quarter" idx="11"/>
          </p:nvPr>
        </p:nvSpPr>
        <p:spPr/>
        <p:txBody>
          <a:bodyPr/>
          <a:lstStyle>
            <a:lvl1pPr algn="r">
              <a:defRPr/>
            </a:lvl1pPr>
          </a:lstStyle>
          <a:p>
            <a:endParaRPr lang="en-US" dirty="0"/>
          </a:p>
        </p:txBody>
      </p:sp>
      <p:sp>
        <p:nvSpPr>
          <p:cNvPr id="11" name="Slide Number Placeholder 10"/>
          <p:cNvSpPr>
            <a:spLocks noGrp="1"/>
          </p:cNvSpPr>
          <p:nvPr>
            <p:ph type="sldNum" sz="quarter" idx="12"/>
          </p:nvPr>
        </p:nvSpPr>
        <p:spPr>
          <a:xfrm>
            <a:off x="10396728" y="6227064"/>
            <a:ext cx="1463040" cy="256032"/>
          </a:xfrm>
        </p:spPr>
        <p:txBody>
          <a:bodyPr/>
          <a:lstStyle/>
          <a:p>
            <a:fld id="{6D22F896-40B5-4ADD-8801-0D06FADFA095}" type="slidenum">
              <a:rPr lang="en-US" smtClean="0"/>
              <a:t>‹#›</a:t>
            </a:fld>
            <a:endParaRPr lang="en-US" dirty="0"/>
          </a:p>
        </p:txBody>
      </p:sp>
      <p:sp>
        <p:nvSpPr>
          <p:cNvPr id="12" name="Rectangle 11"/>
          <p:cNvSpPr/>
          <p:nvPr/>
        </p:nvSpPr>
        <p:spPr>
          <a:xfrm>
            <a:off x="9157546" y="374904"/>
            <a:ext cx="2651760"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7881378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chemeClr val="tx1"/>
                </a:solidFill>
                <a:latin typeface="+mj-lt"/>
              </a:defRPr>
            </a:lvl1pPr>
          </a:lstStyle>
          <a:p>
            <a:r>
              <a:rPr lang="en-GB" smtClean="0"/>
              <a:t>Click to edit Master title style</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6">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lvl1pPr>
              <a:defRPr>
                <a:solidFill>
                  <a:srgbClr val="FFFFFF"/>
                </a:solidFill>
                <a:effectLst>
                  <a:outerShdw blurRad="19050" dist="6350" dir="2700000" algn="tl" rotWithShape="0">
                    <a:prstClr val="black">
                      <a:alpha val="40000"/>
                    </a:prstClr>
                  </a:outerShdw>
                </a:effectLst>
              </a:defRPr>
            </a:lvl1pPr>
          </a:lstStyle>
          <a:p>
            <a:fld id="{48A87A34-81AB-432B-8DAE-1953F412C126}" type="datetimeFigureOut">
              <a:rPr lang="en-US" smtClean="0"/>
              <a:pPr/>
              <a:t>10/10/16</a:t>
            </a:fld>
            <a:endParaRPr lang="en-US" dirty="0"/>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9050" dist="6350" dir="2700000" algn="tl" rotWithShape="0">
                    <a:prstClr val="black">
                      <a:alpha val="40000"/>
                    </a:prstClr>
                  </a:outerShdw>
                </a:effectLst>
                <a:latin typeface="+mn-lt"/>
                <a:ea typeface="+mn-ea"/>
                <a:cs typeface="+mn-cs"/>
              </a:defRPr>
            </a:lvl1pPr>
          </a:lstStyle>
          <a:p>
            <a:endParaRPr lang="en-US" dirty="0"/>
          </a:p>
        </p:txBody>
      </p:sp>
      <p:sp>
        <p:nvSpPr>
          <p:cNvPr id="7" name="Slide Number Placeholder 6"/>
          <p:cNvSpPr>
            <a:spLocks noGrp="1"/>
          </p:cNvSpPr>
          <p:nvPr>
            <p:ph type="sldNum" sz="quarter" idx="12"/>
          </p:nvPr>
        </p:nvSpPr>
        <p:spPr>
          <a:xfrm>
            <a:off x="10396728" y="6227064"/>
            <a:ext cx="1463040" cy="256032"/>
          </a:xfrm>
        </p:spPr>
        <p:txBody>
          <a:bodyPr/>
          <a:lstStyle/>
          <a:p>
            <a:fld id="{6D22F896-40B5-4ADD-8801-0D06FADFA095}" type="slidenum">
              <a:rPr lang="en-US" smtClean="0"/>
              <a:t>‹#›</a:t>
            </a:fld>
            <a:endParaRPr lang="en-US" dirty="0"/>
          </a:p>
        </p:txBody>
      </p:sp>
      <p:sp>
        <p:nvSpPr>
          <p:cNvPr id="10" name="Rectangle 9"/>
          <p:cNvSpPr/>
          <p:nvPr/>
        </p:nvSpPr>
        <p:spPr>
          <a:xfrm>
            <a:off x="9157546" y="374904"/>
            <a:ext cx="2651760"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34692413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en-GB" smtClean="0"/>
              <a:t>Click to edit Master title style</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2"/>
          </p:nvPr>
        </p:nvSpPr>
        <p:spPr>
          <a:xfrm>
            <a:off x="389464" y="6214535"/>
            <a:ext cx="2743200" cy="256032"/>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48A87A34-81AB-432B-8DAE-1953F412C126}" type="datetimeFigureOut">
              <a:rPr lang="en-US" smtClean="0"/>
              <a:pPr/>
              <a:t>10/10/16</a:t>
            </a:fld>
            <a:endParaRPr lang="en-US" dirty="0"/>
          </a:p>
        </p:txBody>
      </p:sp>
      <p:sp>
        <p:nvSpPr>
          <p:cNvPr id="5" name="Footer Placeholder 4"/>
          <p:cNvSpPr>
            <a:spLocks noGrp="1"/>
          </p:cNvSpPr>
          <p:nvPr>
            <p:ph type="ftr" sz="quarter" idx="3"/>
          </p:nvPr>
        </p:nvSpPr>
        <p:spPr>
          <a:xfrm>
            <a:off x="3489960" y="6214535"/>
            <a:ext cx="5212080" cy="256032"/>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0348535" y="6214535"/>
            <a:ext cx="1463040" cy="256032"/>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6D22F896-40B5-4ADD-8801-0D06FADFA095}" type="slidenum">
              <a:rPr lang="en-US" smtClean="0"/>
              <a:pPr/>
              <a:t>‹#›</a:t>
            </a:fld>
            <a:endParaRPr lang="en-US" dirty="0"/>
          </a:p>
        </p:txBody>
      </p:sp>
      <p:sp>
        <p:nvSpPr>
          <p:cNvPr id="8" name="Rectangle 7"/>
          <p:cNvSpPr/>
          <p:nvPr/>
        </p:nvSpPr>
        <p:spPr>
          <a:xfrm>
            <a:off x="371856" y="374904"/>
            <a:ext cx="11448288" cy="6108192"/>
          </a:xfrm>
          <a:prstGeom prst="rect">
            <a:avLst/>
          </a:prstGeom>
          <a:noFill/>
          <a:ln w="6350" cap="sq" cmpd="sng" algn="ctr">
            <a:solidFill>
              <a:schemeClr val="tx1">
                <a:lumMod val="75000"/>
                <a:lumOff val="25000"/>
              </a:schemeClr>
            </a:solidFill>
            <a:prstDash val="solid"/>
            <a:miter lim="800000"/>
          </a:ln>
          <a:effectLst/>
        </p:spPr>
      </p:sp>
    </p:spTree>
    <p:extLst>
      <p:ext uri="{BB962C8B-B14F-4D97-AF65-F5344CB8AC3E}">
        <p14:creationId xmlns:p14="http://schemas.microsoft.com/office/powerpoint/2010/main" val="481392414"/>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g"/></Relationships>
</file>

<file path=ppt/slides/_rels/slide32.xml.rels><?xml version="1.0" encoding="UTF-8" standalone="yes"?>
<Relationships xmlns="http://schemas.openxmlformats.org/package/2006/relationships"><Relationship Id="rId3" Type="http://schemas.openxmlformats.org/officeDocument/2006/relationships/image" Target="../media/image18.jpg"/><Relationship Id="rId4" Type="http://schemas.openxmlformats.org/officeDocument/2006/relationships/image" Target="../media/image19.jpg"/><Relationship Id="rId1" Type="http://schemas.openxmlformats.org/officeDocument/2006/relationships/slideLayout" Target="../slideLayouts/slideLayout4.xml"/><Relationship Id="rId2" Type="http://schemas.openxmlformats.org/officeDocument/2006/relationships/image" Target="../media/image17.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jpg"/></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4" Type="http://schemas.openxmlformats.org/officeDocument/2006/relationships/image" Target="../media/image8.JPG"/><Relationship Id="rId5"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59446" y="2057400"/>
            <a:ext cx="9068586" cy="2878663"/>
          </a:xfrm>
        </p:spPr>
        <p:txBody>
          <a:bodyPr/>
          <a:lstStyle/>
          <a:p>
            <a:pPr>
              <a:lnSpc>
                <a:spcPts val="5500"/>
              </a:lnSpc>
              <a:spcBef>
                <a:spcPts val="0"/>
              </a:spcBef>
            </a:pPr>
            <a:r>
              <a:rPr lang="en-US" sz="4000" cap="none" dirty="0" smtClean="0"/>
              <a:t>EN201 Week 2:</a:t>
            </a:r>
            <a:r>
              <a:rPr lang="en-US" sz="5000" cap="none" dirty="0"/>
              <a:t/>
            </a:r>
            <a:br>
              <a:rPr lang="en-US" sz="5000" cap="none" dirty="0"/>
            </a:br>
            <a:r>
              <a:rPr lang="en-US" sz="5000" cap="none" dirty="0" smtClean="0"/>
              <a:t>Johann Wolfgang von Goethe, 		</a:t>
            </a:r>
            <a:r>
              <a:rPr lang="en-US" sz="5000" i="1" cap="none" dirty="0" smtClean="0"/>
              <a:t>The Sorrows of Young </a:t>
            </a:r>
            <a:r>
              <a:rPr lang="en-US" sz="5000" i="1" cap="none" dirty="0" err="1" smtClean="0"/>
              <a:t>Werther</a:t>
            </a:r>
            <a:r>
              <a:rPr lang="en-US" sz="5000" i="1" cap="none" dirty="0" smtClean="0"/>
              <a:t> </a:t>
            </a:r>
            <a:r>
              <a:rPr lang="en-US" sz="4000" cap="none" dirty="0" smtClean="0"/>
              <a:t>(1774/1787)</a:t>
            </a:r>
            <a:endParaRPr lang="en-US" sz="4000" cap="none" dirty="0"/>
          </a:p>
        </p:txBody>
      </p:sp>
      <p:sp>
        <p:nvSpPr>
          <p:cNvPr id="3" name="Subtitle 2"/>
          <p:cNvSpPr>
            <a:spLocks noGrp="1"/>
          </p:cNvSpPr>
          <p:nvPr>
            <p:ph type="subTitle" idx="1"/>
          </p:nvPr>
        </p:nvSpPr>
        <p:spPr>
          <a:xfrm>
            <a:off x="1559446" y="4936063"/>
            <a:ext cx="9070848" cy="299901"/>
          </a:xfrm>
        </p:spPr>
        <p:txBody>
          <a:bodyPr>
            <a:normAutofit fontScale="92500" lnSpcReduction="10000"/>
          </a:bodyPr>
          <a:lstStyle/>
          <a:p>
            <a:r>
              <a:rPr lang="en-US" dirty="0" smtClean="0"/>
              <a:t>Birgit </a:t>
            </a:r>
            <a:r>
              <a:rPr lang="en-US" dirty="0" err="1" smtClean="0"/>
              <a:t>Breidenbach</a:t>
            </a:r>
            <a:r>
              <a:rPr lang="en-US" dirty="0" smtClean="0"/>
              <a:t> (</a:t>
            </a:r>
            <a:r>
              <a:rPr lang="en-US" dirty="0" err="1" smtClean="0"/>
              <a:t>b.breidenbach@warwick.ac.uk</a:t>
            </a:r>
            <a:r>
              <a:rPr lang="en-US" dirty="0" smtClean="0"/>
              <a:t>)</a:t>
            </a:r>
            <a:endParaRPr lang="en-US"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89025" y="1497827"/>
            <a:ext cx="1483780" cy="1119146"/>
          </a:xfrm>
          <a:prstGeom prst="rect">
            <a:avLst/>
          </a:prstGeom>
        </p:spPr>
      </p:pic>
    </p:spTree>
    <p:extLst>
      <p:ext uri="{BB962C8B-B14F-4D97-AF65-F5344CB8AC3E}">
        <p14:creationId xmlns:p14="http://schemas.microsoft.com/office/powerpoint/2010/main" val="7803094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89000" y="1861820"/>
            <a:ext cx="10439400" cy="5262880"/>
          </a:xfrm>
        </p:spPr>
        <p:txBody>
          <a:bodyPr>
            <a:noAutofit/>
          </a:bodyPr>
          <a:lstStyle/>
          <a:p>
            <a:pPr marL="0" indent="0">
              <a:buNone/>
            </a:pPr>
            <a:r>
              <a:rPr lang="de-DE" dirty="0" smtClean="0"/>
              <a:t>„Und was will sich unser Jahrhundert unterstehen, von Natur zu urteilen? Wo sollten wir sie her kennen, die wir von Jugend auf alles geschnürt und geziert an uns fühlen und an andern sehen. […] Auf, meine Herren! Trompeten Sie mir alle edle Seelen aus dem Elysium des so genannten guten Geschmacks, wo sie, schlaftrunken, in langweiliger Dämmerung halb sind, halb nicht sind. Leidenschaften im Herzen und kein Mark in den Knochen haben und, weil sie nicht müde genug zu ruhen und doch zu faul sind, um tätig zu sein, ihr Schattenleben zwischen Myrten und Lorbeergebüschen </a:t>
            </a:r>
            <a:r>
              <a:rPr lang="de-DE" dirty="0" err="1" smtClean="0"/>
              <a:t>verschlendern</a:t>
            </a:r>
            <a:r>
              <a:rPr lang="de-DE" dirty="0" smtClean="0"/>
              <a:t> und </a:t>
            </a:r>
            <a:r>
              <a:rPr lang="de-DE" dirty="0" err="1" smtClean="0"/>
              <a:t>vergähnen</a:t>
            </a:r>
            <a:r>
              <a:rPr lang="de-DE" dirty="0" smtClean="0"/>
              <a:t>.“ (J.W. v. Goethe, „</a:t>
            </a:r>
            <a:r>
              <a:rPr lang="en-US" dirty="0" err="1" smtClean="0"/>
              <a:t>Zum</a:t>
            </a:r>
            <a:r>
              <a:rPr lang="en-US" dirty="0" smtClean="0"/>
              <a:t> </a:t>
            </a:r>
            <a:r>
              <a:rPr lang="en-US" dirty="0" err="1"/>
              <a:t>Shakespeares</a:t>
            </a:r>
            <a:r>
              <a:rPr lang="en-US" dirty="0"/>
              <a:t> </a:t>
            </a:r>
            <a:r>
              <a:rPr lang="en-US" dirty="0" smtClean="0"/>
              <a:t>Tag,” 1771)</a:t>
            </a:r>
          </a:p>
          <a:p>
            <a:pPr marL="0" indent="0">
              <a:buNone/>
            </a:pPr>
            <a:endParaRPr lang="en-US" sz="1600" dirty="0"/>
          </a:p>
          <a:p>
            <a:pPr marL="0" indent="0">
              <a:buNone/>
            </a:pPr>
            <a:r>
              <a:rPr lang="en-US" sz="2200" dirty="0" smtClean="0"/>
              <a:t>“And how dare our century judge nature? How are we supposed to know it, we who since adolescence feel like everything about ourselves and others is corseted and adorned. [</a:t>
            </a:r>
            <a:r>
              <a:rPr lang="is-IS" sz="2200" dirty="0" smtClean="0"/>
              <a:t>…] Let’s go, gentlemen! Sound the trumpet on all the noble souls to wake them from the elysium of so-called good taste, where they, drowsily, only half exist. Where they have passions in their hearts and no marrow in their bones and, since they are not tired enough to rest and yet too lazy to act, waste and yawn away their shadow lives between myrtles and laurel bushes.”</a:t>
            </a:r>
            <a:endParaRPr lang="de-DE" sz="2200" dirty="0"/>
          </a:p>
        </p:txBody>
      </p:sp>
      <p:cxnSp>
        <p:nvCxnSpPr>
          <p:cNvPr id="4" name="Straight Connector 3"/>
          <p:cNvCxnSpPr/>
          <p:nvPr/>
        </p:nvCxnSpPr>
        <p:spPr>
          <a:xfrm>
            <a:off x="889000" y="3835400"/>
            <a:ext cx="10058400" cy="0"/>
          </a:xfrm>
          <a:prstGeom prst="line">
            <a:avLst/>
          </a:prstGeom>
        </p:spPr>
        <p:style>
          <a:lnRef idx="1">
            <a:schemeClr val="accent1"/>
          </a:lnRef>
          <a:fillRef idx="0">
            <a:schemeClr val="accent1"/>
          </a:fillRef>
          <a:effectRef idx="0">
            <a:schemeClr val="accent1"/>
          </a:effectRef>
          <a:fontRef idx="minor">
            <a:schemeClr val="tx1"/>
          </a:fontRef>
        </p:style>
      </p:cxnSp>
      <p:sp>
        <p:nvSpPr>
          <p:cNvPr id="5" name="Title 1"/>
          <p:cNvSpPr txBox="1">
            <a:spLocks/>
          </p:cNvSpPr>
          <p:nvPr/>
        </p:nvSpPr>
        <p:spPr>
          <a:xfrm>
            <a:off x="889000" y="673101"/>
            <a:ext cx="10058400" cy="13716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a:lstStyle>
          <a:p>
            <a:r>
              <a:rPr lang="en-US" dirty="0" smtClean="0"/>
              <a:t>2. Aesthetic Context &amp; Influences</a:t>
            </a:r>
            <a:endParaRPr lang="en-US" dirty="0"/>
          </a:p>
        </p:txBody>
      </p:sp>
    </p:spTree>
    <p:extLst>
      <p:ext uri="{BB962C8B-B14F-4D97-AF65-F5344CB8AC3E}">
        <p14:creationId xmlns:p14="http://schemas.microsoft.com/office/powerpoint/2010/main" val="19157839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595120"/>
            <a:ext cx="10058400" cy="3931920"/>
          </a:xfrm>
        </p:spPr>
        <p:txBody>
          <a:bodyPr>
            <a:normAutofit/>
          </a:bodyPr>
          <a:lstStyle/>
          <a:p>
            <a:pPr marL="0" indent="0">
              <a:buNone/>
            </a:pPr>
            <a:r>
              <a:rPr lang="en-GB" dirty="0"/>
              <a:t> </a:t>
            </a:r>
          </a:p>
          <a:p>
            <a:pPr marL="0" lvl="0" indent="0">
              <a:buNone/>
            </a:pPr>
            <a:r>
              <a:rPr lang="en-GB" sz="2200" dirty="0" smtClean="0"/>
              <a:t>“</a:t>
            </a:r>
            <a:r>
              <a:rPr lang="en-GB" sz="2200" dirty="0"/>
              <a:t>Der Roman </a:t>
            </a:r>
            <a:r>
              <a:rPr lang="en-GB" sz="2200" dirty="0" err="1"/>
              <a:t>ist</a:t>
            </a:r>
            <a:r>
              <a:rPr lang="en-GB" sz="2200" dirty="0"/>
              <a:t> </a:t>
            </a:r>
            <a:r>
              <a:rPr lang="en-GB" sz="2200" dirty="0" err="1"/>
              <a:t>eine</a:t>
            </a:r>
            <a:r>
              <a:rPr lang="en-GB" sz="2200" dirty="0"/>
              <a:t> </a:t>
            </a:r>
            <a:r>
              <a:rPr lang="en-GB" sz="2200" dirty="0" err="1"/>
              <a:t>subjektive</a:t>
            </a:r>
            <a:r>
              <a:rPr lang="en-GB" sz="2200" dirty="0"/>
              <a:t> </a:t>
            </a:r>
            <a:r>
              <a:rPr lang="en-GB" sz="2200" dirty="0" err="1"/>
              <a:t>Epopöe</a:t>
            </a:r>
            <a:r>
              <a:rPr lang="en-GB" sz="2200" dirty="0"/>
              <a:t>, in </a:t>
            </a:r>
            <a:r>
              <a:rPr lang="en-GB" sz="2200" dirty="0" err="1"/>
              <a:t>welcher</a:t>
            </a:r>
            <a:r>
              <a:rPr lang="en-GB" sz="2200" dirty="0"/>
              <a:t> der </a:t>
            </a:r>
            <a:r>
              <a:rPr lang="en-GB" sz="2200" dirty="0" err="1"/>
              <a:t>Verfasser</a:t>
            </a:r>
            <a:r>
              <a:rPr lang="en-GB" sz="2200" dirty="0"/>
              <a:t> </a:t>
            </a:r>
            <a:r>
              <a:rPr lang="en-GB" sz="2200" dirty="0" err="1"/>
              <a:t>sich</a:t>
            </a:r>
            <a:r>
              <a:rPr lang="en-GB" sz="2200" dirty="0"/>
              <a:t> die </a:t>
            </a:r>
            <a:r>
              <a:rPr lang="en-GB" sz="2200" dirty="0" err="1"/>
              <a:t>Erlaubnis</a:t>
            </a:r>
            <a:r>
              <a:rPr lang="en-GB" sz="2200" dirty="0"/>
              <a:t> </a:t>
            </a:r>
            <a:r>
              <a:rPr lang="en-GB" sz="2200" dirty="0" err="1"/>
              <a:t>ausbittet</a:t>
            </a:r>
            <a:r>
              <a:rPr lang="en-GB" sz="2200" dirty="0"/>
              <a:t>, die Welt </a:t>
            </a:r>
            <a:r>
              <a:rPr lang="en-GB" sz="2200" dirty="0" err="1"/>
              <a:t>nach</a:t>
            </a:r>
            <a:r>
              <a:rPr lang="en-GB" sz="2200" dirty="0"/>
              <a:t> seiner Weise </a:t>
            </a:r>
            <a:r>
              <a:rPr lang="en-GB" sz="2200" dirty="0" err="1"/>
              <a:t>zu</a:t>
            </a:r>
            <a:r>
              <a:rPr lang="en-GB" sz="2200" dirty="0"/>
              <a:t> </a:t>
            </a:r>
            <a:r>
              <a:rPr lang="en-GB" sz="2200" dirty="0" err="1"/>
              <a:t>behandeln</a:t>
            </a:r>
            <a:r>
              <a:rPr lang="en-GB" sz="2200" dirty="0"/>
              <a:t>. </a:t>
            </a:r>
            <a:r>
              <a:rPr lang="en-GB" sz="2200" dirty="0" err="1"/>
              <a:t>Es</a:t>
            </a:r>
            <a:r>
              <a:rPr lang="en-GB" sz="2200" dirty="0"/>
              <a:t> </a:t>
            </a:r>
            <a:r>
              <a:rPr lang="en-GB" sz="2200" dirty="0" err="1"/>
              <a:t>fragt</a:t>
            </a:r>
            <a:r>
              <a:rPr lang="en-GB" sz="2200" dirty="0"/>
              <a:t> </a:t>
            </a:r>
            <a:r>
              <a:rPr lang="en-GB" sz="2200" dirty="0" err="1"/>
              <a:t>sich</a:t>
            </a:r>
            <a:r>
              <a:rPr lang="en-GB" sz="2200" dirty="0"/>
              <a:t> also </a:t>
            </a:r>
            <a:r>
              <a:rPr lang="en-GB" sz="2200" dirty="0" err="1"/>
              <a:t>nur</a:t>
            </a:r>
            <a:r>
              <a:rPr lang="en-GB" sz="2200" dirty="0"/>
              <a:t>, </a:t>
            </a:r>
            <a:r>
              <a:rPr lang="en-GB" sz="2200" dirty="0" err="1"/>
              <a:t>ob</a:t>
            </a:r>
            <a:r>
              <a:rPr lang="en-GB" sz="2200" dirty="0"/>
              <a:t> </a:t>
            </a:r>
            <a:r>
              <a:rPr lang="en-GB" sz="2200" dirty="0" err="1"/>
              <a:t>er</a:t>
            </a:r>
            <a:r>
              <a:rPr lang="en-GB" sz="2200" dirty="0"/>
              <a:t> </a:t>
            </a:r>
            <a:r>
              <a:rPr lang="en-GB" sz="2200" dirty="0" err="1"/>
              <a:t>eine</a:t>
            </a:r>
            <a:r>
              <a:rPr lang="en-GB" sz="2200" dirty="0"/>
              <a:t> Weise </a:t>
            </a:r>
            <a:r>
              <a:rPr lang="en-GB" sz="2200" dirty="0" err="1"/>
              <a:t>habe</a:t>
            </a:r>
            <a:r>
              <a:rPr lang="en-GB" sz="2200" dirty="0"/>
              <a:t>; das </a:t>
            </a:r>
            <a:r>
              <a:rPr lang="en-GB" sz="2200" dirty="0" err="1"/>
              <a:t>andere</a:t>
            </a:r>
            <a:r>
              <a:rPr lang="en-GB" sz="2200" dirty="0"/>
              <a:t> </a:t>
            </a:r>
            <a:r>
              <a:rPr lang="en-GB" sz="2200" dirty="0" err="1"/>
              <a:t>wird</a:t>
            </a:r>
            <a:r>
              <a:rPr lang="en-GB" sz="2200" dirty="0"/>
              <a:t> </a:t>
            </a:r>
            <a:r>
              <a:rPr lang="en-GB" sz="2200" dirty="0" err="1"/>
              <a:t>sich</a:t>
            </a:r>
            <a:r>
              <a:rPr lang="en-GB" sz="2200" dirty="0"/>
              <a:t> </a:t>
            </a:r>
            <a:r>
              <a:rPr lang="en-GB" sz="2200" dirty="0" err="1"/>
              <a:t>schon</a:t>
            </a:r>
            <a:r>
              <a:rPr lang="en-GB" sz="2200" dirty="0"/>
              <a:t> </a:t>
            </a:r>
            <a:r>
              <a:rPr lang="en-GB" sz="2200" dirty="0" err="1"/>
              <a:t>finden</a:t>
            </a:r>
            <a:r>
              <a:rPr lang="en-GB" sz="2200" dirty="0"/>
              <a:t>.” (Goethe’s </a:t>
            </a:r>
            <a:r>
              <a:rPr lang="en-GB" sz="2200" dirty="0" err="1"/>
              <a:t>Werke</a:t>
            </a:r>
            <a:r>
              <a:rPr lang="en-GB" sz="2200" dirty="0"/>
              <a:t>, Hamburger </a:t>
            </a:r>
            <a:r>
              <a:rPr lang="en-GB" sz="2200" dirty="0" err="1"/>
              <a:t>Ausgabe</a:t>
            </a:r>
            <a:r>
              <a:rPr lang="en-GB" sz="2200" dirty="0"/>
              <a:t>, XII, 498) </a:t>
            </a:r>
            <a:endParaRPr lang="en-GB" sz="2200" dirty="0" smtClean="0"/>
          </a:p>
          <a:p>
            <a:pPr marL="0" lvl="0" indent="0">
              <a:buNone/>
            </a:pPr>
            <a:endParaRPr lang="en-GB" sz="2200" dirty="0"/>
          </a:p>
          <a:p>
            <a:pPr marL="0" lvl="0" indent="0">
              <a:buNone/>
            </a:pPr>
            <a:r>
              <a:rPr lang="en-GB" sz="2200" dirty="0" smtClean="0"/>
              <a:t>“The </a:t>
            </a:r>
            <a:r>
              <a:rPr lang="en-GB" sz="2200" dirty="0"/>
              <a:t>novel is a subjective epic, in which the writer asks for permission to treat the world in his own particular way. The only question is whether he has a particular way [Weise]; everything else will take care of </a:t>
            </a:r>
            <a:r>
              <a:rPr lang="en-GB" sz="2200" dirty="0" smtClean="0"/>
              <a:t>itself.” (Trans. Martin Swales, </a:t>
            </a:r>
            <a:r>
              <a:rPr lang="en-GB" sz="2200" dirty="0"/>
              <a:t>“Goethe’s </a:t>
            </a:r>
            <a:r>
              <a:rPr lang="en-GB" sz="2200" dirty="0" smtClean="0"/>
              <a:t>Prose Fiction”)</a:t>
            </a:r>
            <a:endParaRPr lang="en-GB" sz="2200" dirty="0"/>
          </a:p>
          <a:p>
            <a:endParaRPr lang="en-US" dirty="0"/>
          </a:p>
        </p:txBody>
      </p:sp>
      <p:cxnSp>
        <p:nvCxnSpPr>
          <p:cNvPr id="4" name="Straight Connector 3"/>
          <p:cNvCxnSpPr/>
          <p:nvPr/>
        </p:nvCxnSpPr>
        <p:spPr>
          <a:xfrm>
            <a:off x="1054100" y="3365500"/>
            <a:ext cx="100584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646700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836420"/>
            <a:ext cx="10058400" cy="3931920"/>
          </a:xfrm>
        </p:spPr>
        <p:txBody>
          <a:bodyPr>
            <a:normAutofit/>
          </a:bodyPr>
          <a:lstStyle/>
          <a:p>
            <a:pPr marL="0" indent="0">
              <a:buNone/>
            </a:pPr>
            <a:r>
              <a:rPr lang="en-US" sz="2200" dirty="0" smtClean="0"/>
              <a:t>“</a:t>
            </a:r>
            <a:r>
              <a:rPr lang="en-US" sz="2200" dirty="0" err="1" smtClean="0"/>
              <a:t>Warum</a:t>
            </a:r>
            <a:r>
              <a:rPr lang="en-US" sz="2200" dirty="0" smtClean="0"/>
              <a:t> </a:t>
            </a:r>
            <a:r>
              <a:rPr lang="en-US" sz="2200" dirty="0" err="1" smtClean="0"/>
              <a:t>ich</a:t>
            </a:r>
            <a:r>
              <a:rPr lang="en-US" sz="2200" dirty="0" smtClean="0"/>
              <a:t> </a:t>
            </a:r>
            <a:r>
              <a:rPr lang="en-US" sz="2200" dirty="0" err="1" smtClean="0"/>
              <a:t>dir</a:t>
            </a:r>
            <a:r>
              <a:rPr lang="en-US" sz="2200" dirty="0" smtClean="0"/>
              <a:t> </a:t>
            </a:r>
            <a:r>
              <a:rPr lang="en-US" sz="2200" dirty="0" err="1" smtClean="0"/>
              <a:t>nicht</a:t>
            </a:r>
            <a:r>
              <a:rPr lang="en-US" sz="2200" dirty="0" smtClean="0"/>
              <a:t> </a:t>
            </a:r>
            <a:r>
              <a:rPr lang="en-US" sz="2200" dirty="0" err="1" smtClean="0"/>
              <a:t>schreibe</a:t>
            </a:r>
            <a:r>
              <a:rPr lang="en-US" sz="2200" dirty="0" smtClean="0"/>
              <a:t>? – </a:t>
            </a:r>
            <a:r>
              <a:rPr lang="en-US" sz="2200" dirty="0" err="1" smtClean="0"/>
              <a:t>Fragst</a:t>
            </a:r>
            <a:r>
              <a:rPr lang="en-US" sz="2200" dirty="0" smtClean="0"/>
              <a:t> du das und </a:t>
            </a:r>
            <a:r>
              <a:rPr lang="en-US" sz="2200" dirty="0" err="1" smtClean="0"/>
              <a:t>bist</a:t>
            </a:r>
            <a:r>
              <a:rPr lang="en-US" sz="2200" dirty="0" smtClean="0"/>
              <a:t> </a:t>
            </a:r>
            <a:r>
              <a:rPr lang="en-US" sz="2200" dirty="0" err="1" smtClean="0"/>
              <a:t>doch</a:t>
            </a:r>
            <a:r>
              <a:rPr lang="en-US" sz="2200" dirty="0" smtClean="0"/>
              <a:t> </a:t>
            </a:r>
            <a:r>
              <a:rPr lang="en-US" sz="2200" dirty="0" err="1" smtClean="0"/>
              <a:t>auch</a:t>
            </a:r>
            <a:r>
              <a:rPr lang="en-US" sz="2200" dirty="0" smtClean="0"/>
              <a:t> der </a:t>
            </a:r>
            <a:r>
              <a:rPr lang="en-US" sz="2200" dirty="0" err="1" smtClean="0"/>
              <a:t>Gelehrten</a:t>
            </a:r>
            <a:r>
              <a:rPr lang="en-US" sz="2200" dirty="0" smtClean="0"/>
              <a:t> </a:t>
            </a:r>
            <a:r>
              <a:rPr lang="en-US" sz="2200" dirty="0" err="1" smtClean="0"/>
              <a:t>einer</a:t>
            </a:r>
            <a:r>
              <a:rPr lang="en-US" sz="2200" dirty="0" smtClean="0"/>
              <a:t>. Du </a:t>
            </a:r>
            <a:r>
              <a:rPr lang="en-US" sz="2200" dirty="0" err="1" smtClean="0"/>
              <a:t>sollst</a:t>
            </a:r>
            <a:r>
              <a:rPr lang="en-US" sz="2200" dirty="0" smtClean="0"/>
              <a:t> </a:t>
            </a:r>
            <a:r>
              <a:rPr lang="en-US" sz="2200" dirty="0" err="1" smtClean="0"/>
              <a:t>raten</a:t>
            </a:r>
            <a:r>
              <a:rPr lang="en-US" sz="2200" dirty="0" smtClean="0"/>
              <a:t>, </a:t>
            </a:r>
            <a:r>
              <a:rPr lang="en-US" sz="2200" dirty="0" err="1" smtClean="0"/>
              <a:t>dass</a:t>
            </a:r>
            <a:r>
              <a:rPr lang="en-US" sz="2200" dirty="0" smtClean="0"/>
              <a:t> </a:t>
            </a:r>
            <a:r>
              <a:rPr lang="en-US" sz="2200" dirty="0" err="1" smtClean="0"/>
              <a:t>ich</a:t>
            </a:r>
            <a:r>
              <a:rPr lang="en-US" sz="2200" dirty="0" smtClean="0"/>
              <a:t> </a:t>
            </a:r>
            <a:r>
              <a:rPr lang="en-US" sz="2200" dirty="0" err="1" smtClean="0"/>
              <a:t>mich</a:t>
            </a:r>
            <a:r>
              <a:rPr lang="en-US" sz="2200" dirty="0" smtClean="0"/>
              <a:t> </a:t>
            </a:r>
            <a:r>
              <a:rPr lang="en-US" sz="2200" dirty="0" err="1" smtClean="0"/>
              <a:t>wohl</a:t>
            </a:r>
            <a:r>
              <a:rPr lang="en-US" sz="2200" dirty="0" smtClean="0"/>
              <a:t> </a:t>
            </a:r>
            <a:r>
              <a:rPr lang="en-US" sz="2200" dirty="0" err="1" smtClean="0"/>
              <a:t>befinde</a:t>
            </a:r>
            <a:r>
              <a:rPr lang="en-US" sz="2200" dirty="0" smtClean="0"/>
              <a:t>, und </a:t>
            </a:r>
            <a:r>
              <a:rPr lang="en-US" sz="2200" dirty="0" err="1" smtClean="0"/>
              <a:t>zwar</a:t>
            </a:r>
            <a:r>
              <a:rPr lang="en-US" sz="2200" dirty="0" smtClean="0"/>
              <a:t> – </a:t>
            </a:r>
            <a:r>
              <a:rPr lang="en-US" sz="2200" dirty="0" err="1" smtClean="0"/>
              <a:t>kurz</a:t>
            </a:r>
            <a:r>
              <a:rPr lang="en-US" sz="2200" dirty="0" smtClean="0"/>
              <a:t> und gut, </a:t>
            </a:r>
            <a:r>
              <a:rPr lang="en-US" sz="2200" dirty="0" err="1" smtClean="0"/>
              <a:t>ich</a:t>
            </a:r>
            <a:r>
              <a:rPr lang="en-US" sz="2200" dirty="0" smtClean="0"/>
              <a:t> </a:t>
            </a:r>
            <a:r>
              <a:rPr lang="en-US" sz="2200" dirty="0" err="1" smtClean="0"/>
              <a:t>habe</a:t>
            </a:r>
            <a:r>
              <a:rPr lang="en-US" sz="2200" dirty="0" smtClean="0"/>
              <a:t> </a:t>
            </a:r>
            <a:r>
              <a:rPr lang="en-US" sz="2200" dirty="0" err="1" smtClean="0"/>
              <a:t>eine</a:t>
            </a:r>
            <a:r>
              <a:rPr lang="en-US" sz="2200" dirty="0" smtClean="0"/>
              <a:t> </a:t>
            </a:r>
            <a:r>
              <a:rPr lang="en-US" sz="2200" dirty="0" err="1" smtClean="0"/>
              <a:t>Bekanntschaft</a:t>
            </a:r>
            <a:r>
              <a:rPr lang="en-US" sz="2200" dirty="0" smtClean="0"/>
              <a:t> </a:t>
            </a:r>
            <a:r>
              <a:rPr lang="en-US" sz="2200" dirty="0" err="1" smtClean="0"/>
              <a:t>gemacht</a:t>
            </a:r>
            <a:r>
              <a:rPr lang="en-US" sz="2200" dirty="0" smtClean="0"/>
              <a:t>, die </a:t>
            </a:r>
            <a:r>
              <a:rPr lang="en-US" sz="2200" dirty="0" err="1" smtClean="0"/>
              <a:t>mein</a:t>
            </a:r>
            <a:r>
              <a:rPr lang="en-US" sz="2200" dirty="0" smtClean="0"/>
              <a:t> </a:t>
            </a:r>
            <a:r>
              <a:rPr lang="en-US" sz="2200" dirty="0" err="1" smtClean="0"/>
              <a:t>Herz</a:t>
            </a:r>
            <a:r>
              <a:rPr lang="en-US" sz="2200" dirty="0" smtClean="0"/>
              <a:t> n</a:t>
            </a:r>
            <a:r>
              <a:rPr lang="en-GB" sz="2200" dirty="0" err="1" smtClean="0"/>
              <a:t>äher</a:t>
            </a:r>
            <a:r>
              <a:rPr lang="en-GB" sz="2200" dirty="0" smtClean="0"/>
              <a:t> </a:t>
            </a:r>
            <a:r>
              <a:rPr lang="en-GB" sz="2200" dirty="0" err="1" smtClean="0"/>
              <a:t>angeht</a:t>
            </a:r>
            <a:r>
              <a:rPr lang="en-GB" sz="2200" dirty="0" smtClean="0"/>
              <a:t>. </a:t>
            </a:r>
            <a:r>
              <a:rPr lang="en-GB" sz="2200" dirty="0" err="1" smtClean="0"/>
              <a:t>Ich</a:t>
            </a:r>
            <a:r>
              <a:rPr lang="en-GB" sz="2200" dirty="0" smtClean="0"/>
              <a:t> </a:t>
            </a:r>
            <a:r>
              <a:rPr lang="en-GB" sz="2200" dirty="0" err="1" smtClean="0"/>
              <a:t>habe</a:t>
            </a:r>
            <a:r>
              <a:rPr lang="en-GB" sz="2200" dirty="0" smtClean="0"/>
              <a:t> – </a:t>
            </a:r>
            <a:r>
              <a:rPr lang="en-GB" sz="2200" dirty="0" err="1" smtClean="0"/>
              <a:t>ich</a:t>
            </a:r>
            <a:r>
              <a:rPr lang="en-GB" sz="2200" dirty="0" smtClean="0"/>
              <a:t> </a:t>
            </a:r>
            <a:r>
              <a:rPr lang="en-GB" sz="2200" dirty="0" err="1" smtClean="0"/>
              <a:t>weiß</a:t>
            </a:r>
            <a:r>
              <a:rPr lang="en-GB" sz="2200" dirty="0" smtClean="0"/>
              <a:t> </a:t>
            </a:r>
            <a:r>
              <a:rPr lang="en-GB" sz="2200" dirty="0" err="1" smtClean="0"/>
              <a:t>nicht</a:t>
            </a:r>
            <a:r>
              <a:rPr lang="en-GB" sz="2200" dirty="0" smtClean="0"/>
              <a:t>.”</a:t>
            </a:r>
            <a:r>
              <a:rPr lang="en-US" sz="2200" dirty="0" smtClean="0"/>
              <a:t> (</a:t>
            </a:r>
            <a:r>
              <a:rPr lang="en-US" sz="2200" i="1" dirty="0" smtClean="0"/>
              <a:t>Die Leiden des </a:t>
            </a:r>
            <a:r>
              <a:rPr lang="en-US" sz="2200" i="1" dirty="0" err="1" smtClean="0"/>
              <a:t>jungen</a:t>
            </a:r>
            <a:r>
              <a:rPr lang="en-US" sz="2200" i="1" dirty="0" smtClean="0"/>
              <a:t> </a:t>
            </a:r>
            <a:r>
              <a:rPr lang="en-US" sz="2200" i="1" dirty="0" err="1" smtClean="0"/>
              <a:t>Werther</a:t>
            </a:r>
            <a:r>
              <a:rPr lang="en-US" sz="2200" dirty="0" smtClean="0"/>
              <a:t>, 20)</a:t>
            </a:r>
          </a:p>
          <a:p>
            <a:pPr marL="0" indent="0">
              <a:buNone/>
            </a:pPr>
            <a:endParaRPr lang="en-US" sz="2200" dirty="0"/>
          </a:p>
          <a:p>
            <a:pPr marL="0" indent="0">
              <a:buNone/>
            </a:pPr>
            <a:r>
              <a:rPr lang="en-US" sz="2200" dirty="0" smtClean="0"/>
              <a:t>“Why I have not written to you? – You, who are a learned man too, ask a question like that. You might guess that things are well with me, and indeed—In a word, I have made an acquaintance who has touched my heart very closely. I have—I know not what.” (</a:t>
            </a:r>
            <a:r>
              <a:rPr lang="en-US" sz="2200" i="1" dirty="0" smtClean="0"/>
              <a:t>The Sorrows of Young </a:t>
            </a:r>
            <a:r>
              <a:rPr lang="en-US" sz="2200" i="1" dirty="0" err="1" smtClean="0"/>
              <a:t>Werther</a:t>
            </a:r>
            <a:r>
              <a:rPr lang="en-US" sz="2200" dirty="0" smtClean="0"/>
              <a:t>, Trans. Michael </a:t>
            </a:r>
            <a:r>
              <a:rPr lang="en-US" sz="2200" dirty="0" err="1" smtClean="0"/>
              <a:t>Hulse</a:t>
            </a:r>
            <a:r>
              <a:rPr lang="en-US" sz="2200" dirty="0" smtClean="0"/>
              <a:t>, 36)</a:t>
            </a:r>
            <a:endParaRPr lang="en-GB" sz="2200" dirty="0" smtClean="0"/>
          </a:p>
        </p:txBody>
      </p:sp>
      <p:cxnSp>
        <p:nvCxnSpPr>
          <p:cNvPr id="4" name="Straight Connector 3"/>
          <p:cNvCxnSpPr/>
          <p:nvPr/>
        </p:nvCxnSpPr>
        <p:spPr>
          <a:xfrm>
            <a:off x="1066800" y="3517900"/>
            <a:ext cx="100584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861798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6936" y="403953"/>
            <a:ext cx="10058400" cy="1371600"/>
          </a:xfrm>
        </p:spPr>
        <p:txBody>
          <a:bodyPr/>
          <a:lstStyle/>
          <a:p>
            <a:r>
              <a:rPr lang="en-US" dirty="0" smtClean="0"/>
              <a:t>3. Themes </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36936" y="1587500"/>
            <a:ext cx="9552804" cy="4198145"/>
          </a:xfrm>
        </p:spPr>
      </p:pic>
      <p:sp>
        <p:nvSpPr>
          <p:cNvPr id="5" name="TextBox 4"/>
          <p:cNvSpPr txBox="1"/>
          <p:nvPr/>
        </p:nvSpPr>
        <p:spPr>
          <a:xfrm>
            <a:off x="1819275" y="5942942"/>
            <a:ext cx="10121900" cy="338554"/>
          </a:xfrm>
          <a:prstGeom prst="rect">
            <a:avLst/>
          </a:prstGeom>
          <a:noFill/>
        </p:spPr>
        <p:txBody>
          <a:bodyPr wrap="square" rtlCol="0">
            <a:spAutoFit/>
          </a:bodyPr>
          <a:lstStyle/>
          <a:p>
            <a:r>
              <a:rPr lang="en-US" sz="1600" dirty="0" smtClean="0"/>
              <a:t>(Source: http</a:t>
            </a:r>
            <a:r>
              <a:rPr lang="en-US" sz="1600" dirty="0"/>
              <a:t>://</a:t>
            </a:r>
            <a:r>
              <a:rPr lang="en-US" sz="1600" dirty="0" err="1" smtClean="0"/>
              <a:t>www.irisreading.com</a:t>
            </a:r>
            <a:r>
              <a:rPr lang="en-US" sz="1600" dirty="0" smtClean="0"/>
              <a:t>/day-2030-speed-read-the-sorrows-of-young-werther-in-85-minutes)</a:t>
            </a:r>
            <a:endParaRPr lang="en-US" sz="1600" dirty="0"/>
          </a:p>
        </p:txBody>
      </p:sp>
    </p:spTree>
    <p:extLst>
      <p:ext uri="{BB962C8B-B14F-4D97-AF65-F5344CB8AC3E}">
        <p14:creationId xmlns:p14="http://schemas.microsoft.com/office/powerpoint/2010/main" val="18876359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Themes</a:t>
            </a:r>
            <a:endParaRPr lang="en-US" dirty="0"/>
          </a:p>
        </p:txBody>
      </p:sp>
      <p:sp>
        <p:nvSpPr>
          <p:cNvPr id="3" name="Content Placeholder 2"/>
          <p:cNvSpPr>
            <a:spLocks noGrp="1"/>
          </p:cNvSpPr>
          <p:nvPr>
            <p:ph idx="1"/>
          </p:nvPr>
        </p:nvSpPr>
        <p:spPr/>
        <p:txBody>
          <a:bodyPr>
            <a:normAutofit/>
          </a:bodyPr>
          <a:lstStyle/>
          <a:p>
            <a:r>
              <a:rPr lang="en-US" sz="2400" dirty="0" smtClean="0"/>
              <a:t>Radical </a:t>
            </a:r>
            <a:r>
              <a:rPr lang="en-US" sz="2400" dirty="0"/>
              <a:t>subjectivity and singularity of the individual: concept of the individual </a:t>
            </a:r>
            <a:r>
              <a:rPr lang="en-US" sz="2400" dirty="0" smtClean="0"/>
              <a:t>genius</a:t>
            </a:r>
            <a:endParaRPr lang="en-US" sz="2400" dirty="0" smtClean="0"/>
          </a:p>
        </p:txBody>
      </p:sp>
    </p:spTree>
    <p:extLst>
      <p:ext uri="{BB962C8B-B14F-4D97-AF65-F5344CB8AC3E}">
        <p14:creationId xmlns:p14="http://schemas.microsoft.com/office/powerpoint/2010/main" val="693611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2649220"/>
            <a:ext cx="10058400" cy="3931920"/>
          </a:xfrm>
        </p:spPr>
        <p:txBody>
          <a:bodyPr/>
          <a:lstStyle/>
          <a:p>
            <a:pPr marL="0" indent="0" algn="ctr">
              <a:buNone/>
            </a:pPr>
            <a:r>
              <a:rPr lang="de-DE" sz="2400" dirty="0" smtClean="0"/>
              <a:t>„O was ist der Mensch, dass er </a:t>
            </a:r>
            <a:r>
              <a:rPr lang="en-GB" sz="2400" dirty="0" err="1" smtClean="0"/>
              <a:t>über</a:t>
            </a:r>
            <a:r>
              <a:rPr lang="en-GB" sz="2400" dirty="0" smtClean="0"/>
              <a:t> </a:t>
            </a:r>
            <a:r>
              <a:rPr lang="en-GB" sz="2400" dirty="0" err="1" smtClean="0"/>
              <a:t>sich</a:t>
            </a:r>
            <a:r>
              <a:rPr lang="en-GB" sz="2400" dirty="0" smtClean="0"/>
              <a:t> </a:t>
            </a:r>
            <a:r>
              <a:rPr lang="en-GB" sz="2400" dirty="0" err="1" smtClean="0"/>
              <a:t>klagen</a:t>
            </a:r>
            <a:r>
              <a:rPr lang="en-GB" sz="2400" dirty="0" smtClean="0"/>
              <a:t> </a:t>
            </a:r>
            <a:r>
              <a:rPr lang="en-GB" sz="2400" dirty="0" err="1" smtClean="0"/>
              <a:t>darf</a:t>
            </a:r>
            <a:r>
              <a:rPr lang="en-GB" sz="2400" dirty="0" smtClean="0"/>
              <a:t>!</a:t>
            </a:r>
            <a:r>
              <a:rPr lang="de-DE" sz="2400" dirty="0" smtClean="0"/>
              <a:t>“</a:t>
            </a:r>
            <a:r>
              <a:rPr lang="en-GB" sz="2400" dirty="0" smtClean="0"/>
              <a:t> (</a:t>
            </a:r>
            <a:r>
              <a:rPr lang="en-GB" sz="2400" i="1" dirty="0" err="1" smtClean="0"/>
              <a:t>Werther</a:t>
            </a:r>
            <a:r>
              <a:rPr lang="en-GB" sz="2400" i="1" dirty="0" smtClean="0"/>
              <a:t> </a:t>
            </a:r>
            <a:r>
              <a:rPr lang="en-GB" sz="2400" dirty="0" smtClean="0"/>
              <a:t>5)</a:t>
            </a:r>
          </a:p>
          <a:p>
            <a:pPr marL="0" indent="0" algn="ctr">
              <a:buNone/>
            </a:pPr>
            <a:endParaRPr lang="en-GB" sz="2400" dirty="0" smtClean="0"/>
          </a:p>
          <a:p>
            <a:pPr marL="0" indent="0" algn="ctr">
              <a:buNone/>
            </a:pPr>
            <a:r>
              <a:rPr lang="en-GB" sz="2400" dirty="0" smtClean="0"/>
              <a:t>“Oh, what a creature is Man, that he may bewail himself!” (Penguin ed. 25)</a:t>
            </a:r>
          </a:p>
          <a:p>
            <a:pPr marL="0" indent="0" algn="ctr">
              <a:buNone/>
            </a:pPr>
            <a:endParaRPr lang="en-GB" dirty="0"/>
          </a:p>
          <a:p>
            <a:pPr marL="0" indent="0">
              <a:buNone/>
            </a:pPr>
            <a:endParaRPr lang="de-DE" dirty="0"/>
          </a:p>
        </p:txBody>
      </p:sp>
      <p:cxnSp>
        <p:nvCxnSpPr>
          <p:cNvPr id="4" name="Straight Connector 3"/>
          <p:cNvCxnSpPr/>
          <p:nvPr/>
        </p:nvCxnSpPr>
        <p:spPr>
          <a:xfrm>
            <a:off x="1066800" y="3416300"/>
            <a:ext cx="100584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83334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79800" y="900377"/>
            <a:ext cx="3848100" cy="5076217"/>
          </a:xfrm>
          <a:prstGeom prst="rect">
            <a:avLst/>
          </a:prstGeom>
        </p:spPr>
      </p:pic>
      <p:sp>
        <p:nvSpPr>
          <p:cNvPr id="6" name="TextBox 5"/>
          <p:cNvSpPr txBox="1"/>
          <p:nvPr/>
        </p:nvSpPr>
        <p:spPr>
          <a:xfrm>
            <a:off x="7670800" y="5207153"/>
            <a:ext cx="3670300" cy="769441"/>
          </a:xfrm>
          <a:prstGeom prst="rect">
            <a:avLst/>
          </a:prstGeom>
          <a:noFill/>
        </p:spPr>
        <p:txBody>
          <a:bodyPr wrap="square" rtlCol="0">
            <a:spAutoFit/>
          </a:bodyPr>
          <a:lstStyle/>
          <a:p>
            <a:r>
              <a:rPr lang="en-US" sz="2200" dirty="0" smtClean="0"/>
              <a:t>Portrait </a:t>
            </a:r>
            <a:r>
              <a:rPr lang="en-US" sz="2200" dirty="0" smtClean="0"/>
              <a:t>of </a:t>
            </a:r>
            <a:r>
              <a:rPr lang="en-US" sz="2200" dirty="0" err="1" smtClean="0"/>
              <a:t>Werther</a:t>
            </a:r>
            <a:r>
              <a:rPr lang="en-US" sz="2200" dirty="0" smtClean="0"/>
              <a:t>, source:</a:t>
            </a:r>
            <a:r>
              <a:rPr lang="en-US" sz="2200" dirty="0" smtClean="0"/>
              <a:t> </a:t>
            </a:r>
            <a:r>
              <a:rPr lang="en-US" sz="2200" dirty="0" err="1" smtClean="0"/>
              <a:t>www.goethezeitportal.de</a:t>
            </a:r>
            <a:r>
              <a:rPr lang="en-US" sz="2200" dirty="0" smtClean="0"/>
              <a:t>)</a:t>
            </a:r>
            <a:endParaRPr lang="en-US" sz="2200" dirty="0"/>
          </a:p>
        </p:txBody>
      </p:sp>
    </p:spTree>
    <p:extLst>
      <p:ext uri="{BB962C8B-B14F-4D97-AF65-F5344CB8AC3E}">
        <p14:creationId xmlns:p14="http://schemas.microsoft.com/office/powerpoint/2010/main" val="15463147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66899" y="596900"/>
            <a:ext cx="8463655" cy="5321569"/>
          </a:xfrm>
        </p:spPr>
      </p:pic>
      <p:sp>
        <p:nvSpPr>
          <p:cNvPr id="5" name="TextBox 4"/>
          <p:cNvSpPr txBox="1"/>
          <p:nvPr/>
        </p:nvSpPr>
        <p:spPr>
          <a:xfrm>
            <a:off x="3086100" y="5918469"/>
            <a:ext cx="7874000" cy="369332"/>
          </a:xfrm>
          <a:prstGeom prst="rect">
            <a:avLst/>
          </a:prstGeom>
          <a:noFill/>
        </p:spPr>
        <p:txBody>
          <a:bodyPr wrap="square" rtlCol="0">
            <a:spAutoFit/>
          </a:bodyPr>
          <a:lstStyle/>
          <a:p>
            <a:r>
              <a:rPr lang="en-US" smtClean="0"/>
              <a:t>Source: https</a:t>
            </a:r>
            <a:r>
              <a:rPr lang="en-US" dirty="0"/>
              <a:t>://</a:t>
            </a:r>
            <a:r>
              <a:rPr lang="en-US" dirty="0" err="1"/>
              <a:t>www.instagram.com</a:t>
            </a:r>
            <a:r>
              <a:rPr lang="en-US" dirty="0"/>
              <a:t>/</a:t>
            </a:r>
            <a:r>
              <a:rPr lang="en-US" dirty="0" err="1"/>
              <a:t>selenagomez</a:t>
            </a:r>
            <a:r>
              <a:rPr lang="en-US" dirty="0"/>
              <a:t>/?hl=en</a:t>
            </a:r>
          </a:p>
        </p:txBody>
      </p:sp>
    </p:spTree>
    <p:extLst>
      <p:ext uri="{BB962C8B-B14F-4D97-AF65-F5344CB8AC3E}">
        <p14:creationId xmlns:p14="http://schemas.microsoft.com/office/powerpoint/2010/main" val="20797079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53125" y="812800"/>
            <a:ext cx="10579461" cy="5057775"/>
          </a:xfrm>
        </p:spPr>
      </p:pic>
      <p:sp>
        <p:nvSpPr>
          <p:cNvPr id="9" name="TextBox 8"/>
          <p:cNvSpPr txBox="1"/>
          <p:nvPr/>
        </p:nvSpPr>
        <p:spPr>
          <a:xfrm>
            <a:off x="3073400" y="5969000"/>
            <a:ext cx="10515600" cy="369332"/>
          </a:xfrm>
          <a:prstGeom prst="rect">
            <a:avLst/>
          </a:prstGeom>
          <a:noFill/>
        </p:spPr>
        <p:txBody>
          <a:bodyPr wrap="square" rtlCol="0">
            <a:spAutoFit/>
          </a:bodyPr>
          <a:lstStyle/>
          <a:p>
            <a:r>
              <a:rPr lang="en-US" smtClean="0"/>
              <a:t>Source: https</a:t>
            </a:r>
            <a:r>
              <a:rPr lang="en-US" dirty="0"/>
              <a:t>://</a:t>
            </a:r>
            <a:r>
              <a:rPr lang="en-US" dirty="0" err="1"/>
              <a:t>www.instagram.com</a:t>
            </a:r>
            <a:r>
              <a:rPr lang="en-US" dirty="0"/>
              <a:t>/</a:t>
            </a:r>
            <a:r>
              <a:rPr lang="en-US" dirty="0" err="1"/>
              <a:t>kimkardashian</a:t>
            </a:r>
            <a:r>
              <a:rPr lang="en-US" dirty="0"/>
              <a:t>/?hl=en</a:t>
            </a:r>
          </a:p>
        </p:txBody>
      </p:sp>
    </p:spTree>
    <p:extLst>
      <p:ext uri="{BB962C8B-B14F-4D97-AF65-F5344CB8AC3E}">
        <p14:creationId xmlns:p14="http://schemas.microsoft.com/office/powerpoint/2010/main" val="2065032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Themes</a:t>
            </a:r>
            <a:endParaRPr lang="en-US" dirty="0"/>
          </a:p>
        </p:txBody>
      </p:sp>
      <p:sp>
        <p:nvSpPr>
          <p:cNvPr id="3" name="Content Placeholder 2"/>
          <p:cNvSpPr>
            <a:spLocks noGrp="1"/>
          </p:cNvSpPr>
          <p:nvPr>
            <p:ph idx="1"/>
          </p:nvPr>
        </p:nvSpPr>
        <p:spPr/>
        <p:txBody>
          <a:bodyPr>
            <a:normAutofit/>
          </a:bodyPr>
          <a:lstStyle/>
          <a:p>
            <a:r>
              <a:rPr lang="en-US" sz="2400" dirty="0" smtClean="0"/>
              <a:t>Radical subjectivity and singularity of the individual: concept of the individual genius</a:t>
            </a:r>
            <a:endParaRPr lang="en-US" sz="2400" dirty="0" smtClean="0"/>
          </a:p>
          <a:p>
            <a:r>
              <a:rPr lang="en-US" sz="2400" dirty="0" smtClean="0"/>
              <a:t>Emancipation </a:t>
            </a:r>
            <a:r>
              <a:rPr lang="en-US" sz="2400" dirty="0" smtClean="0"/>
              <a:t>of feeling and </a:t>
            </a:r>
            <a:r>
              <a:rPr lang="en-US" sz="2400" dirty="0" smtClean="0"/>
              <a:t>experience</a:t>
            </a:r>
          </a:p>
        </p:txBody>
      </p:sp>
    </p:spTree>
    <p:extLst>
      <p:ext uri="{BB962C8B-B14F-4D97-AF65-F5344CB8AC3E}">
        <p14:creationId xmlns:p14="http://schemas.microsoft.com/office/powerpoint/2010/main" val="2808203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96381" y="424656"/>
            <a:ext cx="6017419" cy="6017419"/>
          </a:xfrm>
        </p:spPr>
      </p:pic>
      <p:sp>
        <p:nvSpPr>
          <p:cNvPr id="2" name="&quot;No&quot; Symbol 1"/>
          <p:cNvSpPr/>
          <p:nvPr/>
        </p:nvSpPr>
        <p:spPr>
          <a:xfrm>
            <a:off x="2796381" y="784422"/>
            <a:ext cx="6197600" cy="5297885"/>
          </a:xfrm>
          <a:prstGeom prst="noSmoking">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423314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772920"/>
            <a:ext cx="10058400" cy="3931920"/>
          </a:xfrm>
        </p:spPr>
        <p:txBody>
          <a:bodyPr/>
          <a:lstStyle/>
          <a:p>
            <a:pPr marL="0" indent="0">
              <a:buNone/>
            </a:pPr>
            <a:r>
              <a:rPr lang="de-DE" sz="2400" dirty="0" smtClean="0"/>
              <a:t>„</a:t>
            </a:r>
            <a:r>
              <a:rPr lang="en-GB" sz="2400" dirty="0" err="1" smtClean="0"/>
              <a:t>Auch</a:t>
            </a:r>
            <a:r>
              <a:rPr lang="en-GB" sz="2400" dirty="0" smtClean="0"/>
              <a:t> </a:t>
            </a:r>
            <a:r>
              <a:rPr lang="en-GB" sz="2400" dirty="0" err="1" smtClean="0"/>
              <a:t>sch</a:t>
            </a:r>
            <a:r>
              <a:rPr lang="en-GB" sz="2400" dirty="0" err="1" smtClean="0"/>
              <a:t>ätzt</a:t>
            </a:r>
            <a:r>
              <a:rPr lang="en-GB" sz="2400" dirty="0" smtClean="0"/>
              <a:t> </a:t>
            </a:r>
            <a:r>
              <a:rPr lang="en-GB" sz="2400" dirty="0" err="1" smtClean="0"/>
              <a:t>er</a:t>
            </a:r>
            <a:r>
              <a:rPr lang="en-GB" sz="2400" dirty="0" smtClean="0"/>
              <a:t> </a:t>
            </a:r>
            <a:r>
              <a:rPr lang="en-GB" sz="2400" dirty="0" err="1" smtClean="0"/>
              <a:t>meinen</a:t>
            </a:r>
            <a:r>
              <a:rPr lang="en-GB" sz="2400" dirty="0" smtClean="0"/>
              <a:t> </a:t>
            </a:r>
            <a:r>
              <a:rPr lang="en-GB" sz="2400" dirty="0" err="1" smtClean="0"/>
              <a:t>Verstand</a:t>
            </a:r>
            <a:r>
              <a:rPr lang="en-GB" sz="2400" dirty="0" smtClean="0"/>
              <a:t> und </a:t>
            </a:r>
            <a:r>
              <a:rPr lang="en-GB" sz="2400" dirty="0" err="1" smtClean="0"/>
              <a:t>meine</a:t>
            </a:r>
            <a:r>
              <a:rPr lang="en-GB" sz="2400" dirty="0" smtClean="0"/>
              <a:t> </a:t>
            </a:r>
            <a:r>
              <a:rPr lang="en-GB" sz="2400" dirty="0" err="1" smtClean="0"/>
              <a:t>Talente</a:t>
            </a:r>
            <a:r>
              <a:rPr lang="en-GB" sz="2400" dirty="0" smtClean="0"/>
              <a:t> </a:t>
            </a:r>
            <a:r>
              <a:rPr lang="en-GB" sz="2400" dirty="0" err="1" smtClean="0"/>
              <a:t>mehr</a:t>
            </a:r>
            <a:r>
              <a:rPr lang="en-GB" sz="2400" dirty="0" smtClean="0"/>
              <a:t> </a:t>
            </a:r>
            <a:r>
              <a:rPr lang="en-GB" sz="2400" dirty="0" err="1" smtClean="0"/>
              <a:t>als</a:t>
            </a:r>
            <a:r>
              <a:rPr lang="en-GB" sz="2400" dirty="0" smtClean="0"/>
              <a:t> dies </a:t>
            </a:r>
            <a:r>
              <a:rPr lang="en-GB" sz="2400" dirty="0" err="1" smtClean="0"/>
              <a:t>Herz</a:t>
            </a:r>
            <a:r>
              <a:rPr lang="en-GB" sz="2400" dirty="0" smtClean="0"/>
              <a:t>, das </a:t>
            </a:r>
            <a:r>
              <a:rPr lang="en-GB" sz="2400" dirty="0" err="1" smtClean="0"/>
              <a:t>doch</a:t>
            </a:r>
            <a:r>
              <a:rPr lang="en-GB" sz="2400" dirty="0" smtClean="0"/>
              <a:t> </a:t>
            </a:r>
            <a:r>
              <a:rPr lang="en-GB" sz="2400" dirty="0" err="1" smtClean="0"/>
              <a:t>mein</a:t>
            </a:r>
            <a:r>
              <a:rPr lang="en-GB" sz="2400" dirty="0" smtClean="0"/>
              <a:t> </a:t>
            </a:r>
            <a:r>
              <a:rPr lang="en-GB" sz="2400" dirty="0" err="1" smtClean="0"/>
              <a:t>einziger</a:t>
            </a:r>
            <a:r>
              <a:rPr lang="en-GB" sz="2400" dirty="0" smtClean="0"/>
              <a:t> </a:t>
            </a:r>
            <a:r>
              <a:rPr lang="en-GB" sz="2400" dirty="0" err="1" smtClean="0"/>
              <a:t>Stolz</a:t>
            </a:r>
            <a:r>
              <a:rPr lang="en-GB" sz="2400" dirty="0" smtClean="0"/>
              <a:t> </a:t>
            </a:r>
            <a:r>
              <a:rPr lang="en-GB" sz="2400" dirty="0" err="1" smtClean="0"/>
              <a:t>ist</a:t>
            </a:r>
            <a:r>
              <a:rPr lang="en-GB" sz="2400" dirty="0" smtClean="0"/>
              <a:t>, das </a:t>
            </a:r>
            <a:r>
              <a:rPr lang="en-GB" sz="2400" dirty="0" err="1" smtClean="0"/>
              <a:t>ganz</a:t>
            </a:r>
            <a:r>
              <a:rPr lang="en-GB" sz="2400" dirty="0" smtClean="0"/>
              <a:t> </a:t>
            </a:r>
            <a:r>
              <a:rPr lang="en-GB" sz="2400" dirty="0" err="1" smtClean="0"/>
              <a:t>allein</a:t>
            </a:r>
            <a:r>
              <a:rPr lang="en-GB" sz="2400" dirty="0" smtClean="0"/>
              <a:t> die </a:t>
            </a:r>
            <a:r>
              <a:rPr lang="en-GB" sz="2400" dirty="0" err="1" smtClean="0"/>
              <a:t>Quelle</a:t>
            </a:r>
            <a:r>
              <a:rPr lang="en-GB" sz="2400" dirty="0" smtClean="0"/>
              <a:t> von </a:t>
            </a:r>
            <a:r>
              <a:rPr lang="en-GB" sz="2400" dirty="0" err="1" smtClean="0"/>
              <a:t>allem</a:t>
            </a:r>
            <a:r>
              <a:rPr lang="en-GB" sz="2400" dirty="0" smtClean="0"/>
              <a:t> </a:t>
            </a:r>
            <a:r>
              <a:rPr lang="en-GB" sz="2400" dirty="0" err="1" smtClean="0"/>
              <a:t>ist</a:t>
            </a:r>
            <a:r>
              <a:rPr lang="en-GB" sz="2400" dirty="0" smtClean="0"/>
              <a:t>, </a:t>
            </a:r>
            <a:r>
              <a:rPr lang="en-GB" sz="2400" dirty="0" err="1" smtClean="0"/>
              <a:t>aller</a:t>
            </a:r>
            <a:r>
              <a:rPr lang="en-GB" sz="2400" dirty="0" smtClean="0"/>
              <a:t> Kraft, </a:t>
            </a:r>
            <a:r>
              <a:rPr lang="en-GB" sz="2400" dirty="0" err="1" smtClean="0"/>
              <a:t>aller</a:t>
            </a:r>
            <a:r>
              <a:rPr lang="en-GB" sz="2400" dirty="0" smtClean="0"/>
              <a:t> </a:t>
            </a:r>
            <a:r>
              <a:rPr lang="en-GB" sz="2400" dirty="0" err="1" smtClean="0"/>
              <a:t>Seligkeit</a:t>
            </a:r>
            <a:r>
              <a:rPr lang="en-GB" sz="2400" dirty="0" smtClean="0"/>
              <a:t> und </a:t>
            </a:r>
            <a:r>
              <a:rPr lang="en-GB" sz="2400" dirty="0" err="1" smtClean="0"/>
              <a:t>allen</a:t>
            </a:r>
            <a:r>
              <a:rPr lang="en-GB" sz="2400" dirty="0" smtClean="0"/>
              <a:t> </a:t>
            </a:r>
            <a:r>
              <a:rPr lang="en-GB" sz="2400" dirty="0" err="1" smtClean="0"/>
              <a:t>Elendes</a:t>
            </a:r>
            <a:r>
              <a:rPr lang="en-GB" sz="2400" dirty="0" smtClean="0"/>
              <a:t>. Ach, was </a:t>
            </a:r>
            <a:r>
              <a:rPr lang="en-GB" sz="2400" dirty="0" err="1" smtClean="0"/>
              <a:t>ich</a:t>
            </a:r>
            <a:r>
              <a:rPr lang="en-GB" sz="2400" dirty="0" smtClean="0"/>
              <a:t> </a:t>
            </a:r>
            <a:r>
              <a:rPr lang="en-GB" sz="2400" dirty="0" err="1" smtClean="0"/>
              <a:t>weiß</a:t>
            </a:r>
            <a:r>
              <a:rPr lang="en-GB" sz="2400" dirty="0" smtClean="0"/>
              <a:t>, </a:t>
            </a:r>
            <a:r>
              <a:rPr lang="en-GB" sz="2400" dirty="0" err="1" smtClean="0"/>
              <a:t>kann</a:t>
            </a:r>
            <a:r>
              <a:rPr lang="en-GB" sz="2400" dirty="0" smtClean="0"/>
              <a:t> </a:t>
            </a:r>
            <a:r>
              <a:rPr lang="en-GB" sz="2400" dirty="0" err="1" smtClean="0"/>
              <a:t>jeder</a:t>
            </a:r>
            <a:r>
              <a:rPr lang="en-GB" sz="2400" dirty="0" smtClean="0"/>
              <a:t> </a:t>
            </a:r>
            <a:r>
              <a:rPr lang="en-GB" sz="2400" dirty="0" err="1" smtClean="0"/>
              <a:t>wissen</a:t>
            </a:r>
            <a:r>
              <a:rPr lang="en-GB" sz="2400" dirty="0" smtClean="0"/>
              <a:t> – </a:t>
            </a:r>
            <a:r>
              <a:rPr lang="en-GB" sz="2400" dirty="0" err="1" smtClean="0"/>
              <a:t>mein</a:t>
            </a:r>
            <a:r>
              <a:rPr lang="en-GB" sz="2400" dirty="0" smtClean="0"/>
              <a:t> </a:t>
            </a:r>
            <a:r>
              <a:rPr lang="en-GB" sz="2400" dirty="0" err="1" smtClean="0"/>
              <a:t>Herz</a:t>
            </a:r>
            <a:r>
              <a:rPr lang="en-GB" sz="2400" dirty="0" smtClean="0"/>
              <a:t> </a:t>
            </a:r>
            <a:r>
              <a:rPr lang="en-GB" sz="2400" dirty="0" err="1" smtClean="0"/>
              <a:t>habe</a:t>
            </a:r>
            <a:r>
              <a:rPr lang="en-GB" sz="2400" dirty="0" smtClean="0"/>
              <a:t> </a:t>
            </a:r>
            <a:r>
              <a:rPr lang="en-GB" sz="2400" dirty="0" err="1" smtClean="0"/>
              <a:t>ich</a:t>
            </a:r>
            <a:r>
              <a:rPr lang="en-GB" sz="2400" dirty="0" smtClean="0"/>
              <a:t> </a:t>
            </a:r>
            <a:r>
              <a:rPr lang="en-GB" sz="2400" dirty="0" err="1" smtClean="0"/>
              <a:t>allein</a:t>
            </a:r>
            <a:r>
              <a:rPr lang="en-GB" sz="2400" dirty="0" smtClean="0"/>
              <a:t>.</a:t>
            </a:r>
            <a:r>
              <a:rPr lang="de-DE" sz="2400" dirty="0" smtClean="0"/>
              <a:t>“</a:t>
            </a:r>
            <a:r>
              <a:rPr lang="en-GB" sz="2400" dirty="0" smtClean="0"/>
              <a:t> (</a:t>
            </a:r>
            <a:r>
              <a:rPr lang="en-GB" sz="2400" i="1" dirty="0" err="1" smtClean="0"/>
              <a:t>Werther</a:t>
            </a:r>
            <a:r>
              <a:rPr lang="en-GB" sz="2400" i="1" dirty="0" smtClean="0"/>
              <a:t> </a:t>
            </a:r>
            <a:r>
              <a:rPr lang="en-GB" sz="2400" dirty="0" smtClean="0"/>
              <a:t>89)</a:t>
            </a:r>
          </a:p>
          <a:p>
            <a:pPr marL="0" indent="0">
              <a:buNone/>
            </a:pPr>
            <a:endParaRPr lang="en-GB" sz="2400" dirty="0" smtClean="0"/>
          </a:p>
          <a:p>
            <a:pPr marL="0" indent="0">
              <a:buNone/>
            </a:pPr>
            <a:r>
              <a:rPr lang="en-GB" sz="2400" dirty="0" smtClean="0"/>
              <a:t>“I am also disturbed to find he values my mind and abilities more highly than my heart, which is my only source of pride, and indeed of everything, all my strength and happiness and misery. The things I know, anyone can know</a:t>
            </a:r>
            <a:r>
              <a:rPr lang="en-US" sz="2400" dirty="0" smtClean="0"/>
              <a:t>—</a:t>
            </a:r>
            <a:r>
              <a:rPr lang="en-GB" sz="2400" dirty="0" smtClean="0"/>
              <a:t>but my heart is mine and mine alone.” (Penguin ed. 86)</a:t>
            </a:r>
          </a:p>
          <a:p>
            <a:pPr marL="0" indent="0" algn="ctr">
              <a:buNone/>
            </a:pPr>
            <a:endParaRPr lang="en-GB" dirty="0"/>
          </a:p>
          <a:p>
            <a:pPr marL="0" indent="0">
              <a:buNone/>
            </a:pPr>
            <a:endParaRPr lang="de-DE" dirty="0"/>
          </a:p>
        </p:txBody>
      </p:sp>
      <p:cxnSp>
        <p:nvCxnSpPr>
          <p:cNvPr id="4" name="Straight Connector 3"/>
          <p:cNvCxnSpPr/>
          <p:nvPr/>
        </p:nvCxnSpPr>
        <p:spPr>
          <a:xfrm>
            <a:off x="1066800" y="3581400"/>
            <a:ext cx="100584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30431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Themes</a:t>
            </a:r>
            <a:endParaRPr lang="en-US" dirty="0"/>
          </a:p>
        </p:txBody>
      </p:sp>
      <p:sp>
        <p:nvSpPr>
          <p:cNvPr id="3" name="Content Placeholder 2"/>
          <p:cNvSpPr>
            <a:spLocks noGrp="1"/>
          </p:cNvSpPr>
          <p:nvPr>
            <p:ph idx="1"/>
          </p:nvPr>
        </p:nvSpPr>
        <p:spPr/>
        <p:txBody>
          <a:bodyPr>
            <a:normAutofit/>
          </a:bodyPr>
          <a:lstStyle/>
          <a:p>
            <a:r>
              <a:rPr lang="en-US" sz="2400" dirty="0" smtClean="0"/>
              <a:t>Radical </a:t>
            </a:r>
            <a:r>
              <a:rPr lang="en-US" sz="2400" dirty="0"/>
              <a:t>subjectivity and singularity of the individual: concept of the individual </a:t>
            </a:r>
            <a:r>
              <a:rPr lang="en-US" sz="2400" dirty="0" smtClean="0"/>
              <a:t>genius</a:t>
            </a:r>
            <a:endParaRPr lang="en-US" sz="2400" dirty="0" smtClean="0"/>
          </a:p>
          <a:p>
            <a:r>
              <a:rPr lang="en-US" sz="2400" dirty="0" smtClean="0"/>
              <a:t>Emancipation </a:t>
            </a:r>
            <a:r>
              <a:rPr lang="en-US" sz="2400" dirty="0" smtClean="0"/>
              <a:t>of feeling and experience</a:t>
            </a:r>
          </a:p>
          <a:p>
            <a:r>
              <a:rPr lang="en-US" sz="2400" dirty="0" smtClean="0"/>
              <a:t>Literature/language and </a:t>
            </a:r>
            <a:r>
              <a:rPr lang="en-US" sz="2400" dirty="0" smtClean="0"/>
              <a:t>feeling</a:t>
            </a:r>
            <a:endParaRPr lang="en-US" sz="2400" dirty="0" smtClean="0"/>
          </a:p>
        </p:txBody>
      </p:sp>
    </p:spTree>
    <p:extLst>
      <p:ext uri="{BB962C8B-B14F-4D97-AF65-F5344CB8AC3E}">
        <p14:creationId xmlns:p14="http://schemas.microsoft.com/office/powerpoint/2010/main" val="168523120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787400"/>
            <a:ext cx="10058400" cy="5575300"/>
          </a:xfrm>
        </p:spPr>
        <p:txBody>
          <a:bodyPr>
            <a:normAutofit lnSpcReduction="10000"/>
          </a:bodyPr>
          <a:lstStyle/>
          <a:p>
            <a:pPr marL="0" indent="0">
              <a:buNone/>
            </a:pPr>
            <a:r>
              <a:rPr lang="de-DE" sz="2400" dirty="0" smtClean="0"/>
              <a:t>„[...] wenn‘s dann um meine Augen d</a:t>
            </a:r>
            <a:r>
              <a:rPr lang="en-GB" sz="2400" dirty="0" err="1" smtClean="0"/>
              <a:t>ämmert</a:t>
            </a:r>
            <a:r>
              <a:rPr lang="en-GB" sz="2400" dirty="0" smtClean="0"/>
              <a:t>, und die Welt um </a:t>
            </a:r>
            <a:r>
              <a:rPr lang="en-GB" sz="2400" dirty="0" err="1" smtClean="0"/>
              <a:t>mich</a:t>
            </a:r>
            <a:r>
              <a:rPr lang="en-GB" sz="2400" dirty="0" smtClean="0"/>
              <a:t> her und der </a:t>
            </a:r>
            <a:r>
              <a:rPr lang="en-GB" sz="2400" dirty="0" err="1" smtClean="0"/>
              <a:t>Himmel</a:t>
            </a:r>
            <a:r>
              <a:rPr lang="en-GB" sz="2400" dirty="0" smtClean="0"/>
              <a:t> </a:t>
            </a:r>
            <a:r>
              <a:rPr lang="en-GB" sz="2400" dirty="0" err="1" smtClean="0"/>
              <a:t>ganz</a:t>
            </a:r>
            <a:r>
              <a:rPr lang="en-GB" sz="2400" dirty="0" smtClean="0"/>
              <a:t> in </a:t>
            </a:r>
            <a:r>
              <a:rPr lang="en-GB" sz="2400" dirty="0" err="1" smtClean="0"/>
              <a:t>meiner</a:t>
            </a:r>
            <a:r>
              <a:rPr lang="en-GB" sz="2400" dirty="0" smtClean="0"/>
              <a:t> </a:t>
            </a:r>
            <a:r>
              <a:rPr lang="en-GB" sz="2400" dirty="0" err="1" smtClean="0"/>
              <a:t>Seele</a:t>
            </a:r>
            <a:r>
              <a:rPr lang="en-GB" sz="2400" dirty="0" smtClean="0"/>
              <a:t> </a:t>
            </a:r>
            <a:r>
              <a:rPr lang="en-GB" sz="2400" dirty="0" err="1" smtClean="0"/>
              <a:t>ruhn</a:t>
            </a:r>
            <a:r>
              <a:rPr lang="en-GB" sz="2400" dirty="0" smtClean="0"/>
              <a:t> </a:t>
            </a:r>
            <a:r>
              <a:rPr lang="en-GB" sz="2400" dirty="0" err="1" smtClean="0"/>
              <a:t>wie</a:t>
            </a:r>
            <a:r>
              <a:rPr lang="en-GB" sz="2400" dirty="0" smtClean="0"/>
              <a:t> die Gestalt </a:t>
            </a:r>
            <a:r>
              <a:rPr lang="en-GB" sz="2400" dirty="0" err="1" smtClean="0"/>
              <a:t>einer</a:t>
            </a:r>
            <a:r>
              <a:rPr lang="en-GB" sz="2400" dirty="0" smtClean="0"/>
              <a:t> </a:t>
            </a:r>
            <a:r>
              <a:rPr lang="en-GB" sz="2400" dirty="0" err="1" smtClean="0"/>
              <a:t>Geliebten</a:t>
            </a:r>
            <a:r>
              <a:rPr lang="en-GB" sz="2400" dirty="0" smtClean="0"/>
              <a:t>; </a:t>
            </a:r>
            <a:r>
              <a:rPr lang="en-GB" sz="2400" dirty="0" err="1" smtClean="0"/>
              <a:t>dann</a:t>
            </a:r>
            <a:r>
              <a:rPr lang="en-GB" sz="2400" dirty="0" smtClean="0"/>
              <a:t> </a:t>
            </a:r>
            <a:r>
              <a:rPr lang="en-GB" sz="2400" dirty="0" err="1" smtClean="0"/>
              <a:t>sehne</a:t>
            </a:r>
            <a:r>
              <a:rPr lang="en-GB" sz="2400" dirty="0" smtClean="0"/>
              <a:t> </a:t>
            </a:r>
            <a:r>
              <a:rPr lang="en-GB" sz="2400" dirty="0" err="1" smtClean="0"/>
              <a:t>ich</a:t>
            </a:r>
            <a:r>
              <a:rPr lang="en-GB" sz="2400" dirty="0" smtClean="0"/>
              <a:t> </a:t>
            </a:r>
            <a:r>
              <a:rPr lang="en-GB" sz="2400" dirty="0" err="1" smtClean="0"/>
              <a:t>mich</a:t>
            </a:r>
            <a:r>
              <a:rPr lang="en-GB" sz="2400" dirty="0" smtClean="0"/>
              <a:t> oft und </a:t>
            </a:r>
            <a:r>
              <a:rPr lang="en-GB" sz="2400" dirty="0" err="1" smtClean="0"/>
              <a:t>denke</a:t>
            </a:r>
            <a:r>
              <a:rPr lang="en-GB" sz="2400" dirty="0" smtClean="0"/>
              <a:t>: ach </a:t>
            </a:r>
            <a:r>
              <a:rPr lang="en-GB" sz="2400" dirty="0" err="1" smtClean="0"/>
              <a:t>könntest</a:t>
            </a:r>
            <a:r>
              <a:rPr lang="en-GB" sz="2400" dirty="0" smtClean="0"/>
              <a:t> du das </a:t>
            </a:r>
            <a:r>
              <a:rPr lang="en-GB" sz="2400" dirty="0" err="1" smtClean="0"/>
              <a:t>wieder</a:t>
            </a:r>
            <a:r>
              <a:rPr lang="en-GB" sz="2400" dirty="0" smtClean="0"/>
              <a:t> </a:t>
            </a:r>
            <a:r>
              <a:rPr lang="en-GB" sz="2400" dirty="0" err="1" smtClean="0"/>
              <a:t>ausdrücken</a:t>
            </a:r>
            <a:r>
              <a:rPr lang="en-GB" sz="2400" dirty="0" smtClean="0"/>
              <a:t>, </a:t>
            </a:r>
            <a:r>
              <a:rPr lang="en-GB" sz="2400" dirty="0" err="1" smtClean="0"/>
              <a:t>könntest</a:t>
            </a:r>
            <a:r>
              <a:rPr lang="en-GB" sz="2400" dirty="0" smtClean="0"/>
              <a:t> du </a:t>
            </a:r>
            <a:r>
              <a:rPr lang="en-GB" sz="2400" dirty="0" err="1" smtClean="0"/>
              <a:t>dem</a:t>
            </a:r>
            <a:r>
              <a:rPr lang="en-GB" sz="2400" dirty="0" smtClean="0"/>
              <a:t> </a:t>
            </a:r>
            <a:r>
              <a:rPr lang="en-GB" sz="2400" dirty="0" err="1" smtClean="0"/>
              <a:t>Papiere</a:t>
            </a:r>
            <a:r>
              <a:rPr lang="en-GB" sz="2400" dirty="0" smtClean="0"/>
              <a:t> das </a:t>
            </a:r>
            <a:r>
              <a:rPr lang="en-GB" sz="2400" dirty="0" err="1" smtClean="0"/>
              <a:t>einhauchen</a:t>
            </a:r>
            <a:r>
              <a:rPr lang="en-GB" sz="2400" dirty="0" smtClean="0"/>
              <a:t>, was so </a:t>
            </a:r>
            <a:r>
              <a:rPr lang="en-GB" sz="2400" dirty="0" err="1" smtClean="0"/>
              <a:t>voll</a:t>
            </a:r>
            <a:r>
              <a:rPr lang="en-GB" sz="2400" dirty="0" smtClean="0"/>
              <a:t>, so warm in </a:t>
            </a:r>
            <a:r>
              <a:rPr lang="en-GB" sz="2400" dirty="0" err="1" smtClean="0"/>
              <a:t>dir</a:t>
            </a:r>
            <a:r>
              <a:rPr lang="en-GB" sz="2400" dirty="0" smtClean="0"/>
              <a:t> </a:t>
            </a:r>
            <a:r>
              <a:rPr lang="en-GB" sz="2400" dirty="0" err="1" smtClean="0"/>
              <a:t>lebt</a:t>
            </a:r>
            <a:r>
              <a:rPr lang="en-GB" sz="2400" dirty="0" smtClean="0"/>
              <a:t>, </a:t>
            </a:r>
            <a:r>
              <a:rPr lang="en-GB" sz="2400" dirty="0" err="1" smtClean="0"/>
              <a:t>dass</a:t>
            </a:r>
            <a:r>
              <a:rPr lang="en-GB" sz="2400" dirty="0" smtClean="0"/>
              <a:t> </a:t>
            </a:r>
            <a:r>
              <a:rPr lang="en-GB" sz="2400" dirty="0" err="1" smtClean="0"/>
              <a:t>es</a:t>
            </a:r>
            <a:r>
              <a:rPr lang="en-GB" sz="2400" dirty="0" smtClean="0"/>
              <a:t> </a:t>
            </a:r>
            <a:r>
              <a:rPr lang="en-GB" sz="2400" dirty="0" err="1" smtClean="0"/>
              <a:t>würde</a:t>
            </a:r>
            <a:r>
              <a:rPr lang="en-GB" sz="2400" dirty="0" smtClean="0"/>
              <a:t> der Spiegel </a:t>
            </a:r>
            <a:r>
              <a:rPr lang="en-GB" sz="2400" dirty="0" err="1" smtClean="0"/>
              <a:t>deiner</a:t>
            </a:r>
            <a:r>
              <a:rPr lang="en-GB" sz="2400" dirty="0" smtClean="0"/>
              <a:t> </a:t>
            </a:r>
            <a:r>
              <a:rPr lang="en-GB" sz="2400" dirty="0" err="1" smtClean="0"/>
              <a:t>Seele</a:t>
            </a:r>
            <a:r>
              <a:rPr lang="en-GB" sz="2400" dirty="0" smtClean="0"/>
              <a:t>, </a:t>
            </a:r>
            <a:r>
              <a:rPr lang="en-GB" sz="2400" dirty="0" err="1" smtClean="0"/>
              <a:t>wie</a:t>
            </a:r>
            <a:r>
              <a:rPr lang="en-GB" sz="2400" dirty="0" smtClean="0"/>
              <a:t> </a:t>
            </a:r>
            <a:r>
              <a:rPr lang="en-GB" sz="2400" dirty="0" err="1" smtClean="0"/>
              <a:t>deine</a:t>
            </a:r>
            <a:r>
              <a:rPr lang="en-GB" sz="2400" dirty="0" smtClean="0"/>
              <a:t> </a:t>
            </a:r>
            <a:r>
              <a:rPr lang="en-GB" sz="2400" dirty="0" err="1" smtClean="0"/>
              <a:t>Seele</a:t>
            </a:r>
            <a:r>
              <a:rPr lang="en-GB" sz="2400" dirty="0" smtClean="0"/>
              <a:t> </a:t>
            </a:r>
            <a:r>
              <a:rPr lang="en-GB" sz="2400" dirty="0" err="1" smtClean="0"/>
              <a:t>ist</a:t>
            </a:r>
            <a:r>
              <a:rPr lang="en-GB" sz="2400" dirty="0" smtClean="0"/>
              <a:t> der Spiegel des </a:t>
            </a:r>
            <a:r>
              <a:rPr lang="en-GB" sz="2400" dirty="0" err="1" smtClean="0"/>
              <a:t>unendlichen</a:t>
            </a:r>
            <a:r>
              <a:rPr lang="en-GB" sz="2400" dirty="0" smtClean="0"/>
              <a:t> </a:t>
            </a:r>
            <a:r>
              <a:rPr lang="en-GB" sz="2400" dirty="0" err="1" smtClean="0"/>
              <a:t>Gottes</a:t>
            </a:r>
            <a:r>
              <a:rPr lang="en-GB" sz="2400" dirty="0" smtClean="0"/>
              <a:t>! – Mein Freund – </a:t>
            </a:r>
            <a:r>
              <a:rPr lang="en-GB" sz="2400" dirty="0" err="1" smtClean="0"/>
              <a:t>Aber</a:t>
            </a:r>
            <a:r>
              <a:rPr lang="en-GB" sz="2400" dirty="0" smtClean="0"/>
              <a:t> </a:t>
            </a:r>
            <a:r>
              <a:rPr lang="en-GB" sz="2400" dirty="0" err="1" smtClean="0"/>
              <a:t>ich</a:t>
            </a:r>
            <a:r>
              <a:rPr lang="en-GB" sz="2400" dirty="0" smtClean="0"/>
              <a:t> </a:t>
            </a:r>
            <a:r>
              <a:rPr lang="en-GB" sz="2400" dirty="0" err="1" smtClean="0"/>
              <a:t>gehe</a:t>
            </a:r>
            <a:r>
              <a:rPr lang="en-GB" sz="2400" dirty="0" smtClean="0"/>
              <a:t> </a:t>
            </a:r>
            <a:r>
              <a:rPr lang="en-GB" sz="2400" dirty="0" err="1" smtClean="0"/>
              <a:t>darüber</a:t>
            </a:r>
            <a:r>
              <a:rPr lang="en-GB" sz="2400" dirty="0" smtClean="0"/>
              <a:t> </a:t>
            </a:r>
            <a:r>
              <a:rPr lang="en-GB" sz="2400" dirty="0" err="1" smtClean="0"/>
              <a:t>zugrunde</a:t>
            </a:r>
            <a:r>
              <a:rPr lang="en-GB" sz="2400" dirty="0" smtClean="0"/>
              <a:t>, </a:t>
            </a:r>
            <a:r>
              <a:rPr lang="en-GB" sz="2400" dirty="0" err="1" smtClean="0"/>
              <a:t>ich</a:t>
            </a:r>
            <a:r>
              <a:rPr lang="en-GB" sz="2400" dirty="0" smtClean="0"/>
              <a:t> </a:t>
            </a:r>
            <a:r>
              <a:rPr lang="en-GB" sz="2400" dirty="0" err="1" smtClean="0"/>
              <a:t>erliege</a:t>
            </a:r>
            <a:r>
              <a:rPr lang="en-GB" sz="2400" dirty="0" smtClean="0"/>
              <a:t> </a:t>
            </a:r>
            <a:r>
              <a:rPr lang="en-GB" sz="2400" dirty="0" err="1" smtClean="0"/>
              <a:t>unter</a:t>
            </a:r>
            <a:r>
              <a:rPr lang="en-GB" sz="2400" dirty="0" smtClean="0"/>
              <a:t> der </a:t>
            </a:r>
            <a:r>
              <a:rPr lang="en-GB" sz="2400" dirty="0" err="1" smtClean="0"/>
              <a:t>Gewalt</a:t>
            </a:r>
            <a:r>
              <a:rPr lang="en-GB" sz="2400" dirty="0" smtClean="0"/>
              <a:t> der </a:t>
            </a:r>
            <a:r>
              <a:rPr lang="en-GB" sz="2400" dirty="0" err="1" smtClean="0"/>
              <a:t>Herrlichkeit</a:t>
            </a:r>
            <a:r>
              <a:rPr lang="en-GB" sz="2400" dirty="0" smtClean="0"/>
              <a:t> </a:t>
            </a:r>
            <a:r>
              <a:rPr lang="en-GB" sz="2400" dirty="0" err="1" smtClean="0"/>
              <a:t>dieser</a:t>
            </a:r>
            <a:r>
              <a:rPr lang="en-GB" sz="2400" dirty="0" smtClean="0"/>
              <a:t> </a:t>
            </a:r>
            <a:r>
              <a:rPr lang="en-GB" sz="2400" dirty="0" err="1" smtClean="0"/>
              <a:t>Erscheinungen</a:t>
            </a:r>
            <a:r>
              <a:rPr lang="en-GB" sz="2400" dirty="0"/>
              <a:t>.</a:t>
            </a:r>
            <a:r>
              <a:rPr lang="de-DE" sz="2400" dirty="0" smtClean="0"/>
              <a:t>“</a:t>
            </a:r>
            <a:r>
              <a:rPr lang="en-GB" sz="2400" dirty="0" smtClean="0"/>
              <a:t> (</a:t>
            </a:r>
            <a:r>
              <a:rPr lang="en-GB" sz="2400" i="1" dirty="0" err="1" smtClean="0"/>
              <a:t>Werther</a:t>
            </a:r>
            <a:r>
              <a:rPr lang="en-GB" sz="2400" i="1" dirty="0" smtClean="0"/>
              <a:t> 7</a:t>
            </a:r>
            <a:r>
              <a:rPr lang="en-GB" sz="2400" dirty="0" smtClean="0"/>
              <a:t>f.)</a:t>
            </a:r>
          </a:p>
          <a:p>
            <a:pPr marL="0" indent="0">
              <a:buNone/>
            </a:pPr>
            <a:endParaRPr lang="en-GB" sz="2400" dirty="0" smtClean="0"/>
          </a:p>
          <a:p>
            <a:pPr marL="0" indent="0">
              <a:buNone/>
            </a:pPr>
            <a:r>
              <a:rPr lang="en-GB" sz="2400" dirty="0" smtClean="0"/>
              <a:t>“[</a:t>
            </a:r>
            <a:r>
              <a:rPr lang="is-IS" sz="2400" dirty="0" smtClean="0"/>
              <a:t>…] if it grows dusky then before my eyes, and the world about me and the heavens lie peaceful in my soul like a lover</a:t>
            </a:r>
            <a:r>
              <a:rPr lang="en-US" sz="2400" dirty="0" smtClean="0"/>
              <a:t>—</a:t>
            </a:r>
            <a:r>
              <a:rPr lang="is-IS" sz="2400" dirty="0" smtClean="0"/>
              <a:t>then I am often filled with longing, and think: ah, if only you could express this, if only you could breathe onto the paper in all its fullness and warmth what is so alive in you, so that it would mirror your soul as your soul is the mirror of God in His infinity!</a:t>
            </a:r>
            <a:r>
              <a:rPr lang="en-US" sz="2400" dirty="0" smtClean="0"/>
              <a:t>—</a:t>
            </a:r>
            <a:r>
              <a:rPr lang="is-IS" sz="2400" dirty="0" smtClean="0"/>
              <a:t>My friend</a:t>
            </a:r>
            <a:r>
              <a:rPr lang="en-US" sz="2400" dirty="0" smtClean="0"/>
              <a:t>—</a:t>
            </a:r>
            <a:r>
              <a:rPr lang="is-IS" sz="2400" dirty="0" smtClean="0"/>
              <a:t>But it will be the end of me. The glory of these visions, their power and magnificence, will be my undoing.” </a:t>
            </a:r>
            <a:r>
              <a:rPr lang="en-GB" sz="2400" dirty="0" smtClean="0"/>
              <a:t>(Penguin ed. 27)</a:t>
            </a:r>
          </a:p>
          <a:p>
            <a:pPr marL="0" indent="0" algn="ctr">
              <a:buNone/>
            </a:pPr>
            <a:endParaRPr lang="en-GB" dirty="0"/>
          </a:p>
          <a:p>
            <a:pPr marL="0" indent="0">
              <a:buNone/>
            </a:pPr>
            <a:endParaRPr lang="de-DE" dirty="0"/>
          </a:p>
        </p:txBody>
      </p:sp>
      <p:cxnSp>
        <p:nvCxnSpPr>
          <p:cNvPr id="4" name="Straight Connector 3"/>
          <p:cNvCxnSpPr/>
          <p:nvPr/>
        </p:nvCxnSpPr>
        <p:spPr>
          <a:xfrm>
            <a:off x="1066800" y="3441700"/>
            <a:ext cx="100584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1598062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Themes</a:t>
            </a:r>
            <a:endParaRPr lang="en-US" dirty="0"/>
          </a:p>
        </p:txBody>
      </p:sp>
      <p:sp>
        <p:nvSpPr>
          <p:cNvPr id="3" name="Content Placeholder 2"/>
          <p:cNvSpPr>
            <a:spLocks noGrp="1"/>
          </p:cNvSpPr>
          <p:nvPr>
            <p:ph idx="1"/>
          </p:nvPr>
        </p:nvSpPr>
        <p:spPr/>
        <p:txBody>
          <a:bodyPr>
            <a:normAutofit/>
          </a:bodyPr>
          <a:lstStyle/>
          <a:p>
            <a:r>
              <a:rPr lang="en-US" sz="2400" dirty="0" smtClean="0"/>
              <a:t>Radical </a:t>
            </a:r>
            <a:r>
              <a:rPr lang="en-US" sz="2400" dirty="0"/>
              <a:t>subjectivity and singularity of the individual: concept of the individual </a:t>
            </a:r>
            <a:r>
              <a:rPr lang="en-US" sz="2400" dirty="0" smtClean="0"/>
              <a:t>genius</a:t>
            </a:r>
            <a:endParaRPr lang="en-US" sz="2400" dirty="0" smtClean="0"/>
          </a:p>
          <a:p>
            <a:r>
              <a:rPr lang="en-US" sz="2400" dirty="0" smtClean="0"/>
              <a:t>Emancipation </a:t>
            </a:r>
            <a:r>
              <a:rPr lang="en-US" sz="2400" dirty="0" smtClean="0"/>
              <a:t>of feeling and experience</a:t>
            </a:r>
          </a:p>
          <a:p>
            <a:r>
              <a:rPr lang="en-US" sz="2400" dirty="0" smtClean="0"/>
              <a:t>Literature/language and feeling</a:t>
            </a:r>
          </a:p>
          <a:p>
            <a:r>
              <a:rPr lang="en-US" sz="2400" dirty="0" smtClean="0"/>
              <a:t>Romantic love and ‘affective individualism’ (Lawrence Stone</a:t>
            </a:r>
            <a:r>
              <a:rPr lang="en-US" sz="2400" dirty="0" smtClean="0"/>
              <a:t>)</a:t>
            </a:r>
            <a:endParaRPr lang="en-US" sz="2400" dirty="0" smtClean="0"/>
          </a:p>
        </p:txBody>
      </p:sp>
    </p:spTree>
    <p:extLst>
      <p:ext uri="{BB962C8B-B14F-4D97-AF65-F5344CB8AC3E}">
        <p14:creationId xmlns:p14="http://schemas.microsoft.com/office/powerpoint/2010/main" val="125746087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417320"/>
            <a:ext cx="10058400" cy="4919980"/>
          </a:xfrm>
        </p:spPr>
        <p:txBody>
          <a:bodyPr>
            <a:normAutofit/>
          </a:bodyPr>
          <a:lstStyle/>
          <a:p>
            <a:pPr marL="0" indent="0">
              <a:buNone/>
            </a:pPr>
            <a:r>
              <a:rPr lang="de-DE" sz="2400" dirty="0" smtClean="0"/>
              <a:t>„</a:t>
            </a:r>
            <a:r>
              <a:rPr lang="en-GB" sz="2400" dirty="0" err="1" smtClean="0"/>
              <a:t>Sie</a:t>
            </a:r>
            <a:r>
              <a:rPr lang="en-GB" sz="2400" dirty="0" smtClean="0"/>
              <a:t> </a:t>
            </a:r>
            <a:r>
              <a:rPr lang="en-GB" sz="2400" dirty="0" err="1" smtClean="0"/>
              <a:t>w</a:t>
            </a:r>
            <a:r>
              <a:rPr lang="en-GB" sz="2400" dirty="0" err="1" smtClean="0"/>
              <a:t>äre</a:t>
            </a:r>
            <a:r>
              <a:rPr lang="en-GB" sz="2400" dirty="0" smtClean="0"/>
              <a:t> </a:t>
            </a:r>
            <a:r>
              <a:rPr lang="en-GB" sz="2400" dirty="0" err="1" smtClean="0"/>
              <a:t>mit</a:t>
            </a:r>
            <a:r>
              <a:rPr lang="en-GB" sz="2400" dirty="0" smtClean="0"/>
              <a:t> </a:t>
            </a:r>
            <a:r>
              <a:rPr lang="en-GB" sz="2400" dirty="0" err="1" smtClean="0"/>
              <a:t>mir</a:t>
            </a:r>
            <a:r>
              <a:rPr lang="en-GB" sz="2400" dirty="0" smtClean="0"/>
              <a:t> </a:t>
            </a:r>
            <a:r>
              <a:rPr lang="en-GB" sz="2400" dirty="0" err="1" smtClean="0"/>
              <a:t>glücklicher</a:t>
            </a:r>
            <a:r>
              <a:rPr lang="en-GB" sz="2400" dirty="0" smtClean="0"/>
              <a:t> </a:t>
            </a:r>
            <a:r>
              <a:rPr lang="en-GB" sz="2400" dirty="0" err="1" smtClean="0"/>
              <a:t>geworder</a:t>
            </a:r>
            <a:r>
              <a:rPr lang="en-GB" sz="2400" dirty="0" smtClean="0"/>
              <a:t> </a:t>
            </a:r>
            <a:r>
              <a:rPr lang="en-GB" sz="2400" dirty="0" err="1" smtClean="0"/>
              <a:t>als</a:t>
            </a:r>
            <a:r>
              <a:rPr lang="en-GB" sz="2400" dirty="0" smtClean="0"/>
              <a:t> </a:t>
            </a:r>
            <a:r>
              <a:rPr lang="en-GB" sz="2400" dirty="0" err="1" smtClean="0"/>
              <a:t>mit</a:t>
            </a:r>
            <a:r>
              <a:rPr lang="en-GB" sz="2400" dirty="0" smtClean="0"/>
              <a:t> </a:t>
            </a:r>
            <a:r>
              <a:rPr lang="en-GB" sz="2400" dirty="0" err="1" smtClean="0"/>
              <a:t>ihm</a:t>
            </a:r>
            <a:r>
              <a:rPr lang="en-GB" sz="2400" dirty="0" smtClean="0"/>
              <a:t>! O </a:t>
            </a:r>
            <a:r>
              <a:rPr lang="en-GB" sz="2400" dirty="0" err="1" smtClean="0"/>
              <a:t>er</a:t>
            </a:r>
            <a:r>
              <a:rPr lang="en-GB" sz="2400" dirty="0" smtClean="0"/>
              <a:t> </a:t>
            </a:r>
            <a:r>
              <a:rPr lang="en-GB" sz="2400" dirty="0" err="1" smtClean="0"/>
              <a:t>ist</a:t>
            </a:r>
            <a:r>
              <a:rPr lang="en-GB" sz="2400" dirty="0" smtClean="0"/>
              <a:t> </a:t>
            </a:r>
            <a:r>
              <a:rPr lang="en-GB" sz="2400" dirty="0" err="1" smtClean="0"/>
              <a:t>nicht</a:t>
            </a:r>
            <a:r>
              <a:rPr lang="en-GB" sz="2400" dirty="0" smtClean="0"/>
              <a:t> der Mensch, die </a:t>
            </a:r>
            <a:r>
              <a:rPr lang="en-GB" sz="2400" dirty="0" err="1" smtClean="0"/>
              <a:t>Wünsche</a:t>
            </a:r>
            <a:r>
              <a:rPr lang="en-GB" sz="2400" dirty="0" smtClean="0"/>
              <a:t> dieses </a:t>
            </a:r>
            <a:r>
              <a:rPr lang="en-GB" sz="2400" dirty="0" err="1" smtClean="0"/>
              <a:t>Herzens</a:t>
            </a:r>
            <a:r>
              <a:rPr lang="en-GB" sz="2400" dirty="0" smtClean="0"/>
              <a:t> </a:t>
            </a:r>
            <a:r>
              <a:rPr lang="en-GB" sz="2400" dirty="0" err="1" smtClean="0"/>
              <a:t>alle</a:t>
            </a:r>
            <a:r>
              <a:rPr lang="en-GB" sz="2400" dirty="0" smtClean="0"/>
              <a:t> </a:t>
            </a:r>
            <a:r>
              <a:rPr lang="en-GB" sz="2400" dirty="0" err="1" smtClean="0"/>
              <a:t>zu</a:t>
            </a:r>
            <a:r>
              <a:rPr lang="en-GB" sz="2400" dirty="0" smtClean="0"/>
              <a:t> </a:t>
            </a:r>
            <a:r>
              <a:rPr lang="en-GB" sz="2400" dirty="0" err="1" smtClean="0"/>
              <a:t>füllen</a:t>
            </a:r>
            <a:r>
              <a:rPr lang="en-GB" sz="2400" dirty="0" smtClean="0"/>
              <a:t>. </a:t>
            </a:r>
            <a:r>
              <a:rPr lang="en-GB" sz="2400" dirty="0" err="1" smtClean="0"/>
              <a:t>Ein</a:t>
            </a:r>
            <a:r>
              <a:rPr lang="en-GB" sz="2400" dirty="0" smtClean="0"/>
              <a:t> </a:t>
            </a:r>
            <a:r>
              <a:rPr lang="en-GB" sz="2400" dirty="0" err="1" smtClean="0"/>
              <a:t>gewisser</a:t>
            </a:r>
            <a:r>
              <a:rPr lang="en-GB" sz="2400" dirty="0" smtClean="0"/>
              <a:t> </a:t>
            </a:r>
            <a:r>
              <a:rPr lang="en-GB" sz="2400" dirty="0" err="1" smtClean="0"/>
              <a:t>Mangel</a:t>
            </a:r>
            <a:r>
              <a:rPr lang="en-GB" sz="2400" dirty="0" smtClean="0"/>
              <a:t> an </a:t>
            </a:r>
            <a:r>
              <a:rPr lang="en-GB" sz="2400" dirty="0" err="1" smtClean="0"/>
              <a:t>Fühlbarkeit</a:t>
            </a:r>
            <a:r>
              <a:rPr lang="en-GB" sz="2400" dirty="0" smtClean="0"/>
              <a:t>, </a:t>
            </a:r>
            <a:r>
              <a:rPr lang="en-GB" sz="2400" dirty="0" err="1" smtClean="0"/>
              <a:t>ein</a:t>
            </a:r>
            <a:r>
              <a:rPr lang="en-GB" sz="2400" dirty="0" smtClean="0"/>
              <a:t> </a:t>
            </a:r>
            <a:r>
              <a:rPr lang="en-GB" sz="2400" dirty="0" err="1" smtClean="0"/>
              <a:t>Mangel</a:t>
            </a:r>
            <a:r>
              <a:rPr lang="en-GB" sz="2400" dirty="0" smtClean="0"/>
              <a:t> – </a:t>
            </a:r>
            <a:r>
              <a:rPr lang="en-GB" sz="2400" dirty="0" err="1" smtClean="0"/>
              <a:t>nimm</a:t>
            </a:r>
            <a:r>
              <a:rPr lang="en-GB" sz="2400" dirty="0" smtClean="0"/>
              <a:t> </a:t>
            </a:r>
            <a:r>
              <a:rPr lang="en-GB" sz="2400" dirty="0" err="1" smtClean="0"/>
              <a:t>es</a:t>
            </a:r>
            <a:r>
              <a:rPr lang="en-GB" sz="2400" dirty="0" smtClean="0"/>
              <a:t>, </a:t>
            </a:r>
            <a:r>
              <a:rPr lang="en-GB" sz="2400" dirty="0" err="1" smtClean="0"/>
              <a:t>wie</a:t>
            </a:r>
            <a:r>
              <a:rPr lang="en-GB" sz="2400" dirty="0" smtClean="0"/>
              <a:t> du </a:t>
            </a:r>
            <a:r>
              <a:rPr lang="en-GB" sz="2400" dirty="0" err="1" smtClean="0"/>
              <a:t>willst</a:t>
            </a:r>
            <a:r>
              <a:rPr lang="en-GB" sz="2400" dirty="0" smtClean="0"/>
              <a:t>; </a:t>
            </a:r>
            <a:r>
              <a:rPr lang="en-GB" sz="2400" dirty="0" err="1" smtClean="0"/>
              <a:t>dass</a:t>
            </a:r>
            <a:r>
              <a:rPr lang="en-GB" sz="2400" dirty="0" smtClean="0"/>
              <a:t> </a:t>
            </a:r>
            <a:r>
              <a:rPr lang="en-GB" sz="2400" dirty="0" err="1" smtClean="0"/>
              <a:t>sein</a:t>
            </a:r>
            <a:r>
              <a:rPr lang="en-GB" sz="2400" dirty="0" smtClean="0"/>
              <a:t> </a:t>
            </a:r>
            <a:r>
              <a:rPr lang="en-GB" sz="2400" dirty="0" err="1" smtClean="0"/>
              <a:t>Herz</a:t>
            </a:r>
            <a:r>
              <a:rPr lang="en-GB" sz="2400" dirty="0" smtClean="0"/>
              <a:t> </a:t>
            </a:r>
            <a:r>
              <a:rPr lang="en-GB" sz="2400" dirty="0" err="1" smtClean="0"/>
              <a:t>nicht</a:t>
            </a:r>
            <a:r>
              <a:rPr lang="en-GB" sz="2400" dirty="0" smtClean="0"/>
              <a:t> </a:t>
            </a:r>
            <a:r>
              <a:rPr lang="en-GB" sz="2400" dirty="0" err="1" smtClean="0"/>
              <a:t>sympathetischer</a:t>
            </a:r>
            <a:r>
              <a:rPr lang="en-GB" sz="2400" dirty="0" smtClean="0"/>
              <a:t> </a:t>
            </a:r>
            <a:r>
              <a:rPr lang="en-GB" sz="2400" dirty="0" err="1" smtClean="0"/>
              <a:t>schlägt</a:t>
            </a:r>
            <a:r>
              <a:rPr lang="en-GB" sz="2400" dirty="0" smtClean="0"/>
              <a:t> </a:t>
            </a:r>
            <a:r>
              <a:rPr lang="en-GB" sz="2400" dirty="0" err="1" smtClean="0"/>
              <a:t>bei</a:t>
            </a:r>
            <a:r>
              <a:rPr lang="en-GB" sz="2400" dirty="0" smtClean="0"/>
              <a:t> – oh! – </a:t>
            </a:r>
            <a:r>
              <a:rPr lang="en-GB" sz="2400" dirty="0" err="1" smtClean="0"/>
              <a:t>bei</a:t>
            </a:r>
            <a:r>
              <a:rPr lang="en-GB" sz="2400" dirty="0" smtClean="0"/>
              <a:t> der </a:t>
            </a:r>
            <a:r>
              <a:rPr lang="en-GB" sz="2400" dirty="0" err="1" smtClean="0"/>
              <a:t>Stelle</a:t>
            </a:r>
            <a:r>
              <a:rPr lang="en-GB" sz="2400" dirty="0" smtClean="0"/>
              <a:t> </a:t>
            </a:r>
            <a:r>
              <a:rPr lang="en-GB" sz="2400" dirty="0" err="1" smtClean="0"/>
              <a:t>eines</a:t>
            </a:r>
            <a:r>
              <a:rPr lang="en-GB" sz="2400" dirty="0" smtClean="0"/>
              <a:t> </a:t>
            </a:r>
            <a:r>
              <a:rPr lang="en-GB" sz="2400" dirty="0" err="1" smtClean="0"/>
              <a:t>lieben</a:t>
            </a:r>
            <a:r>
              <a:rPr lang="en-GB" sz="2400" dirty="0" smtClean="0"/>
              <a:t> </a:t>
            </a:r>
            <a:r>
              <a:rPr lang="en-GB" sz="2400" dirty="0" err="1" smtClean="0"/>
              <a:t>Buches</a:t>
            </a:r>
            <a:r>
              <a:rPr lang="en-GB" sz="2400" dirty="0" smtClean="0"/>
              <a:t>, wo </a:t>
            </a:r>
            <a:r>
              <a:rPr lang="en-GB" sz="2400" dirty="0" err="1" smtClean="0"/>
              <a:t>mein</a:t>
            </a:r>
            <a:r>
              <a:rPr lang="en-GB" sz="2400" dirty="0" smtClean="0"/>
              <a:t> </a:t>
            </a:r>
            <a:r>
              <a:rPr lang="en-GB" sz="2400" dirty="0" err="1" smtClean="0"/>
              <a:t>Herz</a:t>
            </a:r>
            <a:r>
              <a:rPr lang="en-GB" sz="2400" dirty="0" smtClean="0"/>
              <a:t> und </a:t>
            </a:r>
            <a:r>
              <a:rPr lang="en-GB" sz="2400" dirty="0" err="1" smtClean="0"/>
              <a:t>Lottens</a:t>
            </a:r>
            <a:r>
              <a:rPr lang="en-GB" sz="2400" dirty="0" smtClean="0"/>
              <a:t> in </a:t>
            </a:r>
            <a:r>
              <a:rPr lang="en-GB" sz="2400" spc="300" dirty="0" smtClean="0"/>
              <a:t>einem</a:t>
            </a:r>
            <a:r>
              <a:rPr lang="en-GB" sz="2400" dirty="0" smtClean="0"/>
              <a:t> </a:t>
            </a:r>
            <a:r>
              <a:rPr lang="en-GB" sz="2400" dirty="0" err="1" smtClean="0"/>
              <a:t>zusammentreffen</a:t>
            </a:r>
            <a:r>
              <a:rPr lang="en-GB" sz="2400" dirty="0"/>
              <a:t> </a:t>
            </a:r>
            <a:r>
              <a:rPr lang="en-GB" sz="2400" dirty="0" smtClean="0"/>
              <a:t>[</a:t>
            </a:r>
            <a:r>
              <a:rPr lang="is-IS" sz="2400" dirty="0" smtClean="0"/>
              <a:t>…]</a:t>
            </a:r>
            <a:r>
              <a:rPr lang="de-DE" sz="2400" dirty="0" smtClean="0"/>
              <a:t>“</a:t>
            </a:r>
            <a:r>
              <a:rPr lang="en-GB" sz="2400" dirty="0" smtClean="0"/>
              <a:t> (</a:t>
            </a:r>
            <a:r>
              <a:rPr lang="en-GB" sz="2400" i="1" dirty="0" err="1" smtClean="0"/>
              <a:t>Werther</a:t>
            </a:r>
            <a:r>
              <a:rPr lang="en-GB" sz="2400" i="1" dirty="0" smtClean="0"/>
              <a:t> </a:t>
            </a:r>
            <a:r>
              <a:rPr lang="en-GB" sz="2400" dirty="0" smtClean="0"/>
              <a:t>91)</a:t>
            </a:r>
          </a:p>
          <a:p>
            <a:pPr marL="0" indent="0">
              <a:buNone/>
            </a:pPr>
            <a:endParaRPr lang="en-GB" sz="2400" dirty="0" smtClean="0"/>
          </a:p>
          <a:p>
            <a:pPr marL="0" indent="0">
              <a:buNone/>
            </a:pPr>
            <a:r>
              <a:rPr lang="en-GB" sz="2400" dirty="0" smtClean="0"/>
              <a:t>“She would have been happier with me than with him! Oh, he is not the man to satisfy all the wishes of her heart. He lacks a certain sensitivity, he lacks</a:t>
            </a:r>
            <a:r>
              <a:rPr lang="en-US" sz="2400" dirty="0" smtClean="0"/>
              <a:t>—</a:t>
            </a:r>
            <a:r>
              <a:rPr lang="en-GB" sz="2400" dirty="0" smtClean="0"/>
              <a:t>well, make of it what you will. His heart does not beat in unison with hers when</a:t>
            </a:r>
            <a:r>
              <a:rPr lang="en-US" sz="2400" dirty="0" smtClean="0"/>
              <a:t>—</a:t>
            </a:r>
            <a:r>
              <a:rPr lang="en-GB" sz="2400" dirty="0" smtClean="0"/>
              <a:t>oh!</a:t>
            </a:r>
            <a:r>
              <a:rPr lang="en-US" sz="2400" dirty="0" smtClean="0"/>
              <a:t>—</a:t>
            </a:r>
            <a:r>
              <a:rPr lang="en-GB" sz="2400" dirty="0" smtClean="0"/>
              <a:t>when they read a passage in a favourite book where my heart and </a:t>
            </a:r>
            <a:r>
              <a:rPr lang="en-GB" sz="2400" dirty="0" err="1" smtClean="0"/>
              <a:t>Lotte’s</a:t>
            </a:r>
            <a:r>
              <a:rPr lang="en-GB" sz="2400" dirty="0" smtClean="0"/>
              <a:t> beat together [</a:t>
            </a:r>
            <a:r>
              <a:rPr lang="is-IS" sz="2400" dirty="0" smtClean="0"/>
              <a:t>…]”</a:t>
            </a:r>
            <a:r>
              <a:rPr lang="en-GB" sz="2400" dirty="0" smtClean="0"/>
              <a:t> (Penguin ed. 88)</a:t>
            </a:r>
          </a:p>
          <a:p>
            <a:pPr marL="0" indent="0" algn="ctr">
              <a:buNone/>
            </a:pPr>
            <a:endParaRPr lang="en-GB" dirty="0"/>
          </a:p>
          <a:p>
            <a:pPr marL="0" indent="0">
              <a:buNone/>
            </a:pPr>
            <a:endParaRPr lang="de-DE" dirty="0"/>
          </a:p>
        </p:txBody>
      </p:sp>
      <p:cxnSp>
        <p:nvCxnSpPr>
          <p:cNvPr id="4" name="Straight Connector 3"/>
          <p:cNvCxnSpPr/>
          <p:nvPr/>
        </p:nvCxnSpPr>
        <p:spPr>
          <a:xfrm>
            <a:off x="1066800" y="3657600"/>
            <a:ext cx="100584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316418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76955" y="951177"/>
            <a:ext cx="3890645" cy="5052786"/>
          </a:xfrm>
        </p:spPr>
      </p:pic>
      <p:sp>
        <p:nvSpPr>
          <p:cNvPr id="6" name="TextBox 5"/>
          <p:cNvSpPr txBox="1"/>
          <p:nvPr/>
        </p:nvSpPr>
        <p:spPr>
          <a:xfrm>
            <a:off x="7759700" y="4895967"/>
            <a:ext cx="3073400" cy="1107996"/>
          </a:xfrm>
          <a:prstGeom prst="rect">
            <a:avLst/>
          </a:prstGeom>
          <a:noFill/>
        </p:spPr>
        <p:txBody>
          <a:bodyPr wrap="square" rtlCol="0">
            <a:spAutoFit/>
          </a:bodyPr>
          <a:lstStyle/>
          <a:p>
            <a:r>
              <a:rPr lang="en-US" sz="2200" dirty="0" err="1" smtClean="0"/>
              <a:t>Werther’s</a:t>
            </a:r>
            <a:r>
              <a:rPr lang="en-US" sz="2200" dirty="0" smtClean="0"/>
              <a:t> </a:t>
            </a:r>
            <a:r>
              <a:rPr lang="en-US" sz="2200" dirty="0" smtClean="0"/>
              <a:t>farewell to </a:t>
            </a:r>
            <a:r>
              <a:rPr lang="en-US" sz="2200" dirty="0" err="1" smtClean="0"/>
              <a:t>Lotte</a:t>
            </a:r>
            <a:r>
              <a:rPr lang="en-US" sz="2200" dirty="0" smtClean="0"/>
              <a:t> (source: </a:t>
            </a:r>
            <a:r>
              <a:rPr lang="en-US" sz="2200" dirty="0" err="1" smtClean="0"/>
              <a:t>www.goethezeitportal.de</a:t>
            </a:r>
            <a:r>
              <a:rPr lang="en-US" sz="2200" dirty="0" smtClean="0"/>
              <a:t>)</a:t>
            </a:r>
            <a:endParaRPr lang="en-US" sz="2200" dirty="0"/>
          </a:p>
        </p:txBody>
      </p:sp>
    </p:spTree>
    <p:extLst>
      <p:ext uri="{BB962C8B-B14F-4D97-AF65-F5344CB8AC3E}">
        <p14:creationId xmlns:p14="http://schemas.microsoft.com/office/powerpoint/2010/main" val="38054772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Themes</a:t>
            </a:r>
            <a:endParaRPr lang="en-US" dirty="0"/>
          </a:p>
        </p:txBody>
      </p:sp>
      <p:sp>
        <p:nvSpPr>
          <p:cNvPr id="3" name="Content Placeholder 2"/>
          <p:cNvSpPr>
            <a:spLocks noGrp="1"/>
          </p:cNvSpPr>
          <p:nvPr>
            <p:ph idx="1"/>
          </p:nvPr>
        </p:nvSpPr>
        <p:spPr/>
        <p:txBody>
          <a:bodyPr>
            <a:normAutofit/>
          </a:bodyPr>
          <a:lstStyle/>
          <a:p>
            <a:r>
              <a:rPr lang="en-US" sz="2400" dirty="0" smtClean="0"/>
              <a:t>Radical </a:t>
            </a:r>
            <a:r>
              <a:rPr lang="en-US" sz="2400" dirty="0"/>
              <a:t>subjectivity and singularity of the individual: concept of the individual </a:t>
            </a:r>
            <a:r>
              <a:rPr lang="en-US" sz="2400" dirty="0" smtClean="0"/>
              <a:t>genius</a:t>
            </a:r>
            <a:endParaRPr lang="en-US" sz="2400" dirty="0" smtClean="0"/>
          </a:p>
          <a:p>
            <a:r>
              <a:rPr lang="en-US" sz="2400" dirty="0" smtClean="0"/>
              <a:t>Emancipation </a:t>
            </a:r>
            <a:r>
              <a:rPr lang="en-US" sz="2400" dirty="0" smtClean="0"/>
              <a:t>of feeling and experience</a:t>
            </a:r>
          </a:p>
          <a:p>
            <a:r>
              <a:rPr lang="en-US" sz="2400" dirty="0" smtClean="0"/>
              <a:t>Literature/language and feeling</a:t>
            </a:r>
          </a:p>
          <a:p>
            <a:r>
              <a:rPr lang="en-US" sz="2400" dirty="0" smtClean="0"/>
              <a:t>Romantic love and ‘affective individualism’ (Lawrence Stone)</a:t>
            </a:r>
          </a:p>
          <a:p>
            <a:r>
              <a:rPr lang="en-US" sz="2400" dirty="0" smtClean="0"/>
              <a:t>Individual/nature </a:t>
            </a:r>
            <a:r>
              <a:rPr lang="en-US" sz="2400" dirty="0" smtClean="0"/>
              <a:t>vs. society and its norms, confinement of </a:t>
            </a:r>
            <a:r>
              <a:rPr lang="en-US" sz="2400" dirty="0" smtClean="0"/>
              <a:t>the self, </a:t>
            </a:r>
            <a:r>
              <a:rPr lang="en-US" sz="2400" dirty="0" smtClean="0"/>
              <a:t>question of </a:t>
            </a:r>
            <a:r>
              <a:rPr lang="en-US" sz="2400" dirty="0" smtClean="0"/>
              <a:t>freedom</a:t>
            </a:r>
            <a:endParaRPr lang="en-US" sz="2400" dirty="0" smtClean="0"/>
          </a:p>
        </p:txBody>
      </p:sp>
    </p:spTree>
    <p:extLst>
      <p:ext uri="{BB962C8B-B14F-4D97-AF65-F5344CB8AC3E}">
        <p14:creationId xmlns:p14="http://schemas.microsoft.com/office/powerpoint/2010/main" val="160776912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698500"/>
            <a:ext cx="10058400" cy="5584190"/>
          </a:xfrm>
        </p:spPr>
        <p:txBody>
          <a:bodyPr>
            <a:normAutofit/>
          </a:bodyPr>
          <a:lstStyle/>
          <a:p>
            <a:pPr marL="0" indent="0">
              <a:buNone/>
            </a:pPr>
            <a:r>
              <a:rPr lang="de-DE" sz="2400" dirty="0" smtClean="0"/>
              <a:t>„Man kann zum Vorteile der Regeln viel sagen, </a:t>
            </a:r>
            <a:r>
              <a:rPr lang="de-DE" sz="2400" dirty="0" err="1" smtClean="0"/>
              <a:t>ungef</a:t>
            </a:r>
            <a:r>
              <a:rPr lang="en-GB" sz="2400" dirty="0" err="1" smtClean="0"/>
              <a:t>ähr</a:t>
            </a:r>
            <a:r>
              <a:rPr lang="en-GB" sz="2400" dirty="0" smtClean="0"/>
              <a:t> was man </a:t>
            </a:r>
            <a:r>
              <a:rPr lang="en-GB" sz="2400" dirty="0" err="1" smtClean="0"/>
              <a:t>zum</a:t>
            </a:r>
            <a:r>
              <a:rPr lang="en-GB" sz="2400" dirty="0" smtClean="0"/>
              <a:t> Lobe der </a:t>
            </a:r>
            <a:r>
              <a:rPr lang="en-GB" sz="2400" dirty="0" err="1" smtClean="0"/>
              <a:t>bürgerlichen</a:t>
            </a:r>
            <a:r>
              <a:rPr lang="en-GB" sz="2400" dirty="0" smtClean="0"/>
              <a:t> </a:t>
            </a:r>
            <a:r>
              <a:rPr lang="en-GB" sz="2400" dirty="0" err="1" smtClean="0"/>
              <a:t>Gesellschaft</a:t>
            </a:r>
            <a:r>
              <a:rPr lang="en-GB" sz="2400" dirty="0" smtClean="0"/>
              <a:t> </a:t>
            </a:r>
            <a:r>
              <a:rPr lang="en-GB" sz="2400" dirty="0" err="1" smtClean="0"/>
              <a:t>sagen</a:t>
            </a:r>
            <a:r>
              <a:rPr lang="en-GB" sz="2400" dirty="0" smtClean="0"/>
              <a:t> </a:t>
            </a:r>
            <a:r>
              <a:rPr lang="en-GB" sz="2400" dirty="0" err="1" smtClean="0"/>
              <a:t>kann</a:t>
            </a:r>
            <a:r>
              <a:rPr lang="en-GB" sz="2400" dirty="0" smtClean="0"/>
              <a:t>. </a:t>
            </a:r>
            <a:r>
              <a:rPr lang="en-GB" sz="2400" dirty="0" err="1" smtClean="0"/>
              <a:t>Ein</a:t>
            </a:r>
            <a:r>
              <a:rPr lang="en-GB" sz="2400" dirty="0" smtClean="0"/>
              <a:t> Mensch, der </a:t>
            </a:r>
            <a:r>
              <a:rPr lang="en-GB" sz="2400" dirty="0" err="1" smtClean="0"/>
              <a:t>sich</a:t>
            </a:r>
            <a:r>
              <a:rPr lang="en-GB" sz="2400" dirty="0" smtClean="0"/>
              <a:t> </a:t>
            </a:r>
            <a:r>
              <a:rPr lang="en-GB" sz="2400" dirty="0" err="1" smtClean="0"/>
              <a:t>nach</a:t>
            </a:r>
            <a:r>
              <a:rPr lang="en-GB" sz="2400" dirty="0" smtClean="0"/>
              <a:t> </a:t>
            </a:r>
            <a:r>
              <a:rPr lang="en-GB" sz="2400" dirty="0" err="1" smtClean="0"/>
              <a:t>ihnen</a:t>
            </a:r>
            <a:r>
              <a:rPr lang="en-GB" sz="2400" dirty="0" smtClean="0"/>
              <a:t> </a:t>
            </a:r>
            <a:r>
              <a:rPr lang="en-GB" sz="2400" dirty="0" err="1" smtClean="0"/>
              <a:t>bildet</a:t>
            </a:r>
            <a:r>
              <a:rPr lang="en-GB" sz="2400" dirty="0" smtClean="0"/>
              <a:t>, </a:t>
            </a:r>
            <a:r>
              <a:rPr lang="en-GB" sz="2400" dirty="0" err="1" smtClean="0"/>
              <a:t>wird</a:t>
            </a:r>
            <a:r>
              <a:rPr lang="en-GB" sz="2400" dirty="0" smtClean="0"/>
              <a:t> </a:t>
            </a:r>
            <a:r>
              <a:rPr lang="en-GB" sz="2400" dirty="0" err="1" smtClean="0"/>
              <a:t>nie</a:t>
            </a:r>
            <a:r>
              <a:rPr lang="en-GB" sz="2400" dirty="0" smtClean="0"/>
              <a:t> </a:t>
            </a:r>
            <a:r>
              <a:rPr lang="en-GB" sz="2400" dirty="0" err="1" smtClean="0"/>
              <a:t>etwas</a:t>
            </a:r>
            <a:r>
              <a:rPr lang="en-GB" sz="2400" dirty="0" smtClean="0"/>
              <a:t> </a:t>
            </a:r>
            <a:r>
              <a:rPr lang="en-GB" sz="2400" dirty="0" err="1" smtClean="0"/>
              <a:t>Abgeschmacktes</a:t>
            </a:r>
            <a:r>
              <a:rPr lang="en-GB" sz="2400" dirty="0" smtClean="0"/>
              <a:t> und </a:t>
            </a:r>
            <a:r>
              <a:rPr lang="en-GB" sz="2400" dirty="0" err="1" smtClean="0"/>
              <a:t>Schlechtes</a:t>
            </a:r>
            <a:r>
              <a:rPr lang="en-GB" sz="2400" dirty="0" smtClean="0"/>
              <a:t> </a:t>
            </a:r>
            <a:r>
              <a:rPr lang="en-GB" sz="2400" dirty="0" err="1" smtClean="0"/>
              <a:t>hervorbringen</a:t>
            </a:r>
            <a:r>
              <a:rPr lang="en-GB" sz="2400" dirty="0" smtClean="0"/>
              <a:t>, </a:t>
            </a:r>
            <a:r>
              <a:rPr lang="en-GB" sz="2400" dirty="0" err="1" smtClean="0"/>
              <a:t>wie</a:t>
            </a:r>
            <a:r>
              <a:rPr lang="en-GB" sz="2400" dirty="0" smtClean="0"/>
              <a:t> </a:t>
            </a:r>
            <a:r>
              <a:rPr lang="en-GB" sz="2400" dirty="0" err="1" smtClean="0"/>
              <a:t>einer</a:t>
            </a:r>
            <a:r>
              <a:rPr lang="en-GB" sz="2400" dirty="0" smtClean="0"/>
              <a:t>, der </a:t>
            </a:r>
            <a:r>
              <a:rPr lang="en-GB" sz="2400" dirty="0" err="1" smtClean="0"/>
              <a:t>sich</a:t>
            </a:r>
            <a:r>
              <a:rPr lang="en-GB" sz="2400" dirty="0" smtClean="0"/>
              <a:t> </a:t>
            </a:r>
            <a:r>
              <a:rPr lang="en-GB" sz="2400" dirty="0" err="1" smtClean="0"/>
              <a:t>durch</a:t>
            </a:r>
            <a:r>
              <a:rPr lang="en-GB" sz="2400" dirty="0" smtClean="0"/>
              <a:t> </a:t>
            </a:r>
            <a:r>
              <a:rPr lang="en-GB" sz="2400" dirty="0" err="1" smtClean="0"/>
              <a:t>Gesetze</a:t>
            </a:r>
            <a:r>
              <a:rPr lang="en-GB" sz="2400" dirty="0" smtClean="0"/>
              <a:t> und </a:t>
            </a:r>
            <a:r>
              <a:rPr lang="en-GB" sz="2400" dirty="0" err="1" smtClean="0"/>
              <a:t>Wohlstand</a:t>
            </a:r>
            <a:r>
              <a:rPr lang="en-GB" sz="2400" dirty="0" smtClean="0"/>
              <a:t> </a:t>
            </a:r>
            <a:r>
              <a:rPr lang="en-GB" sz="2400" dirty="0" err="1" smtClean="0"/>
              <a:t>modeln</a:t>
            </a:r>
            <a:r>
              <a:rPr lang="en-GB" sz="2400" dirty="0" smtClean="0"/>
              <a:t> </a:t>
            </a:r>
            <a:r>
              <a:rPr lang="en-GB" sz="2400" dirty="0" err="1" smtClean="0"/>
              <a:t>lässt</a:t>
            </a:r>
            <a:r>
              <a:rPr lang="en-GB" sz="2400" dirty="0" smtClean="0"/>
              <a:t>, </a:t>
            </a:r>
            <a:r>
              <a:rPr lang="en-GB" sz="2400" dirty="0" err="1" smtClean="0"/>
              <a:t>nie</a:t>
            </a:r>
            <a:r>
              <a:rPr lang="en-GB" sz="2400" dirty="0" smtClean="0"/>
              <a:t> </a:t>
            </a:r>
            <a:r>
              <a:rPr lang="en-GB" sz="2400" dirty="0" err="1" smtClean="0"/>
              <a:t>ein</a:t>
            </a:r>
            <a:r>
              <a:rPr lang="en-GB" sz="2400" dirty="0" smtClean="0"/>
              <a:t> </a:t>
            </a:r>
            <a:r>
              <a:rPr lang="en-GB" sz="2400" dirty="0" err="1" smtClean="0"/>
              <a:t>unerträglicher</a:t>
            </a:r>
            <a:r>
              <a:rPr lang="en-GB" sz="2400" dirty="0" smtClean="0"/>
              <a:t> </a:t>
            </a:r>
            <a:r>
              <a:rPr lang="en-GB" sz="2400" dirty="0" err="1" smtClean="0"/>
              <a:t>Nachbar</a:t>
            </a:r>
            <a:r>
              <a:rPr lang="en-GB" sz="2400" dirty="0" smtClean="0"/>
              <a:t>, </a:t>
            </a:r>
            <a:r>
              <a:rPr lang="en-GB" sz="2400" dirty="0" err="1" smtClean="0"/>
              <a:t>nie</a:t>
            </a:r>
            <a:r>
              <a:rPr lang="en-GB" sz="2400" dirty="0" smtClean="0"/>
              <a:t> </a:t>
            </a:r>
            <a:r>
              <a:rPr lang="en-GB" sz="2400" dirty="0" err="1" smtClean="0"/>
              <a:t>ein</a:t>
            </a:r>
            <a:r>
              <a:rPr lang="en-GB" sz="2400" dirty="0" smtClean="0"/>
              <a:t> </a:t>
            </a:r>
            <a:r>
              <a:rPr lang="en-GB" sz="2400" dirty="0" err="1" smtClean="0"/>
              <a:t>merkwürdiger</a:t>
            </a:r>
            <a:r>
              <a:rPr lang="en-GB" sz="2400" dirty="0" smtClean="0"/>
              <a:t> </a:t>
            </a:r>
            <a:r>
              <a:rPr lang="en-GB" sz="2400" dirty="0" err="1" smtClean="0"/>
              <a:t>Bösewicht</a:t>
            </a:r>
            <a:r>
              <a:rPr lang="en-GB" sz="2400" dirty="0" smtClean="0"/>
              <a:t> </a:t>
            </a:r>
            <a:r>
              <a:rPr lang="en-GB" sz="2400" dirty="0" err="1" smtClean="0"/>
              <a:t>werden</a:t>
            </a:r>
            <a:r>
              <a:rPr lang="en-GB" sz="2400" dirty="0" smtClean="0"/>
              <a:t> </a:t>
            </a:r>
            <a:r>
              <a:rPr lang="en-GB" sz="2400" dirty="0" err="1" smtClean="0"/>
              <a:t>kann</a:t>
            </a:r>
            <a:r>
              <a:rPr lang="en-GB" sz="2400" dirty="0" smtClean="0"/>
              <a:t>; </a:t>
            </a:r>
            <a:r>
              <a:rPr lang="en-GB" sz="2400" dirty="0" err="1" smtClean="0"/>
              <a:t>dagegen</a:t>
            </a:r>
            <a:r>
              <a:rPr lang="en-GB" sz="2400" dirty="0" smtClean="0"/>
              <a:t> </a:t>
            </a:r>
            <a:r>
              <a:rPr lang="en-GB" sz="2400" dirty="0" err="1" smtClean="0"/>
              <a:t>wird</a:t>
            </a:r>
            <a:r>
              <a:rPr lang="en-GB" sz="2400" dirty="0" smtClean="0"/>
              <a:t> </a:t>
            </a:r>
            <a:r>
              <a:rPr lang="en-GB" sz="2400" dirty="0" err="1" smtClean="0"/>
              <a:t>aber</a:t>
            </a:r>
            <a:r>
              <a:rPr lang="en-GB" sz="2400" dirty="0" smtClean="0"/>
              <a:t> </a:t>
            </a:r>
            <a:r>
              <a:rPr lang="en-GB" sz="2400" dirty="0" err="1" smtClean="0"/>
              <a:t>auch</a:t>
            </a:r>
            <a:r>
              <a:rPr lang="en-GB" sz="2400" dirty="0" smtClean="0"/>
              <a:t> </a:t>
            </a:r>
            <a:r>
              <a:rPr lang="en-GB" sz="2400" dirty="0" err="1" smtClean="0"/>
              <a:t>alle</a:t>
            </a:r>
            <a:r>
              <a:rPr lang="en-GB" sz="2400" dirty="0" smtClean="0"/>
              <a:t> Regel, man </a:t>
            </a:r>
            <a:r>
              <a:rPr lang="en-GB" sz="2400" dirty="0" err="1" smtClean="0"/>
              <a:t>rede</a:t>
            </a:r>
            <a:r>
              <a:rPr lang="en-GB" sz="2400" dirty="0" smtClean="0"/>
              <a:t> was man </a:t>
            </a:r>
            <a:r>
              <a:rPr lang="en-GB" sz="2400" dirty="0" err="1" smtClean="0"/>
              <a:t>wolle</a:t>
            </a:r>
            <a:r>
              <a:rPr lang="en-GB" sz="2400" dirty="0" smtClean="0"/>
              <a:t>, das </a:t>
            </a:r>
            <a:r>
              <a:rPr lang="en-GB" sz="2400" dirty="0" err="1" smtClean="0"/>
              <a:t>wahre</a:t>
            </a:r>
            <a:r>
              <a:rPr lang="en-GB" sz="2400" dirty="0" smtClean="0"/>
              <a:t> </a:t>
            </a:r>
            <a:r>
              <a:rPr lang="en-GB" sz="2400" dirty="0" err="1" smtClean="0"/>
              <a:t>Gefühl</a:t>
            </a:r>
            <a:r>
              <a:rPr lang="en-GB" sz="2400" dirty="0" smtClean="0"/>
              <a:t> von </a:t>
            </a:r>
            <a:r>
              <a:rPr lang="en-GB" sz="2400" dirty="0" err="1" smtClean="0"/>
              <a:t>Natur</a:t>
            </a:r>
            <a:r>
              <a:rPr lang="en-GB" sz="2400" dirty="0" smtClean="0"/>
              <a:t> und den </a:t>
            </a:r>
            <a:r>
              <a:rPr lang="en-GB" sz="2400" dirty="0" err="1" smtClean="0"/>
              <a:t>wahren</a:t>
            </a:r>
            <a:r>
              <a:rPr lang="en-GB" sz="2400" dirty="0" smtClean="0"/>
              <a:t> </a:t>
            </a:r>
            <a:r>
              <a:rPr lang="en-GB" sz="2400" dirty="0" err="1" smtClean="0"/>
              <a:t>Ausdruck</a:t>
            </a:r>
            <a:r>
              <a:rPr lang="en-GB" sz="2400" dirty="0" smtClean="0"/>
              <a:t> </a:t>
            </a:r>
            <a:r>
              <a:rPr lang="en-GB" sz="2400" dirty="0" err="1" smtClean="0"/>
              <a:t>derselben</a:t>
            </a:r>
            <a:r>
              <a:rPr lang="en-GB" sz="2400" dirty="0" smtClean="0"/>
              <a:t> </a:t>
            </a:r>
            <a:r>
              <a:rPr lang="en-GB" sz="2400" dirty="0" err="1" smtClean="0"/>
              <a:t>zerstören</a:t>
            </a:r>
            <a:r>
              <a:rPr lang="en-GB" sz="2400" dirty="0" smtClean="0"/>
              <a:t>!</a:t>
            </a:r>
            <a:r>
              <a:rPr lang="de-DE" sz="2400" dirty="0" smtClean="0"/>
              <a:t>“</a:t>
            </a:r>
            <a:r>
              <a:rPr lang="en-GB" sz="2400" dirty="0" smtClean="0"/>
              <a:t> (</a:t>
            </a:r>
            <a:r>
              <a:rPr lang="en-GB" sz="2400" i="1" dirty="0" err="1" smtClean="0"/>
              <a:t>Werther</a:t>
            </a:r>
            <a:r>
              <a:rPr lang="en-GB" sz="2400" i="1" dirty="0" smtClean="0"/>
              <a:t> </a:t>
            </a:r>
            <a:r>
              <a:rPr lang="en-GB" sz="2400" dirty="0" smtClean="0"/>
              <a:t>15)</a:t>
            </a:r>
          </a:p>
          <a:p>
            <a:pPr marL="0" indent="0">
              <a:buNone/>
            </a:pPr>
            <a:endParaRPr lang="en-GB" sz="2400" dirty="0" smtClean="0"/>
          </a:p>
          <a:p>
            <a:pPr marL="0" indent="0">
              <a:buNone/>
            </a:pPr>
            <a:r>
              <a:rPr lang="en-GB" sz="2400" dirty="0" smtClean="0"/>
              <a:t>“A good deal can be said of the advantages of rules, much the same as can be said in praise of bourgeois society. A man shaped by the rules will never produce anything tasteless or bad, just as a citizen who observes laws and decorum will never be an unbearable neighbour or an out-and-out villain; and yet on the other hand, say what you please, the rules will destroy the true feeling of Nature and its true expression!” (Penguin ed. 32)</a:t>
            </a:r>
          </a:p>
          <a:p>
            <a:pPr marL="0" indent="0" algn="ctr">
              <a:buNone/>
            </a:pPr>
            <a:endParaRPr lang="en-GB" dirty="0"/>
          </a:p>
          <a:p>
            <a:pPr marL="0" indent="0">
              <a:buNone/>
            </a:pPr>
            <a:endParaRPr lang="de-DE" dirty="0"/>
          </a:p>
        </p:txBody>
      </p:sp>
      <p:cxnSp>
        <p:nvCxnSpPr>
          <p:cNvPr id="4" name="Straight Connector 3"/>
          <p:cNvCxnSpPr/>
          <p:nvPr/>
        </p:nvCxnSpPr>
        <p:spPr>
          <a:xfrm>
            <a:off x="1066800" y="3657600"/>
            <a:ext cx="100584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5194584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Themes</a:t>
            </a:r>
            <a:endParaRPr lang="en-US" dirty="0"/>
          </a:p>
        </p:txBody>
      </p:sp>
      <p:sp>
        <p:nvSpPr>
          <p:cNvPr id="3" name="Content Placeholder 2"/>
          <p:cNvSpPr>
            <a:spLocks noGrp="1"/>
          </p:cNvSpPr>
          <p:nvPr>
            <p:ph idx="1"/>
          </p:nvPr>
        </p:nvSpPr>
        <p:spPr/>
        <p:txBody>
          <a:bodyPr>
            <a:normAutofit/>
          </a:bodyPr>
          <a:lstStyle/>
          <a:p>
            <a:r>
              <a:rPr lang="en-US" sz="2400" dirty="0" smtClean="0"/>
              <a:t>Radical </a:t>
            </a:r>
            <a:r>
              <a:rPr lang="en-US" sz="2400" dirty="0"/>
              <a:t>subjectivity and singularity of the individual: concept of the individual </a:t>
            </a:r>
            <a:r>
              <a:rPr lang="en-US" sz="2400" dirty="0" smtClean="0"/>
              <a:t>genius</a:t>
            </a:r>
            <a:endParaRPr lang="en-US" sz="2400" dirty="0" smtClean="0"/>
          </a:p>
          <a:p>
            <a:r>
              <a:rPr lang="en-US" sz="2400" dirty="0" smtClean="0"/>
              <a:t>Emancipation </a:t>
            </a:r>
            <a:r>
              <a:rPr lang="en-US" sz="2400" dirty="0" smtClean="0"/>
              <a:t>of feeling and experience</a:t>
            </a:r>
          </a:p>
          <a:p>
            <a:r>
              <a:rPr lang="en-US" sz="2400" dirty="0" smtClean="0"/>
              <a:t>Literature/language and feeling</a:t>
            </a:r>
          </a:p>
          <a:p>
            <a:r>
              <a:rPr lang="en-US" sz="2400" dirty="0" smtClean="0"/>
              <a:t>Romantic love and ‘affective individualism’ (Lawrence Stone)</a:t>
            </a:r>
          </a:p>
          <a:p>
            <a:r>
              <a:rPr lang="en-US" sz="2400" dirty="0" smtClean="0"/>
              <a:t>Individual/nature </a:t>
            </a:r>
            <a:r>
              <a:rPr lang="en-US" sz="2400" dirty="0" smtClean="0"/>
              <a:t>vs. society and its norms, confinement of </a:t>
            </a:r>
            <a:r>
              <a:rPr lang="en-US" sz="2400" dirty="0" smtClean="0"/>
              <a:t>the self, </a:t>
            </a:r>
            <a:r>
              <a:rPr lang="en-US" sz="2400" dirty="0" smtClean="0"/>
              <a:t>question of freedom</a:t>
            </a:r>
          </a:p>
          <a:p>
            <a:r>
              <a:rPr lang="en-US" sz="2400" dirty="0" smtClean="0"/>
              <a:t>Social class and revolutionary </a:t>
            </a:r>
            <a:r>
              <a:rPr lang="en-US" sz="2400" dirty="0" smtClean="0"/>
              <a:t>sentiments</a:t>
            </a:r>
            <a:endParaRPr lang="en-US" sz="2400" dirty="0"/>
          </a:p>
        </p:txBody>
      </p:sp>
    </p:spTree>
    <p:extLst>
      <p:ext uri="{BB962C8B-B14F-4D97-AF65-F5344CB8AC3E}">
        <p14:creationId xmlns:p14="http://schemas.microsoft.com/office/powerpoint/2010/main" val="123542224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 Reception</a:t>
            </a:r>
            <a:endParaRPr lang="en-US" dirty="0"/>
          </a:p>
        </p:txBody>
      </p:sp>
      <p:sp>
        <p:nvSpPr>
          <p:cNvPr id="3" name="Content Placeholder 2"/>
          <p:cNvSpPr>
            <a:spLocks noGrp="1"/>
          </p:cNvSpPr>
          <p:nvPr>
            <p:ph idx="1"/>
          </p:nvPr>
        </p:nvSpPr>
        <p:spPr>
          <a:xfrm>
            <a:off x="1066800" y="2352503"/>
            <a:ext cx="10058400" cy="3931920"/>
          </a:xfrm>
        </p:spPr>
        <p:txBody>
          <a:bodyPr>
            <a:normAutofit/>
          </a:bodyPr>
          <a:lstStyle/>
          <a:p>
            <a:pPr marL="0" indent="0">
              <a:buNone/>
            </a:pPr>
            <a:r>
              <a:rPr lang="en-US" sz="2400" dirty="0" smtClean="0"/>
              <a:t>‘</a:t>
            </a:r>
            <a:r>
              <a:rPr lang="en-US" sz="2400" dirty="0" err="1" smtClean="0"/>
              <a:t>Wertherfieber</a:t>
            </a:r>
            <a:r>
              <a:rPr lang="en-US" sz="2400" dirty="0" smtClean="0"/>
              <a:t>’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7900" y="917683"/>
            <a:ext cx="4051300" cy="5277840"/>
          </a:xfrm>
          <a:prstGeom prst="rect">
            <a:avLst/>
          </a:prstGeom>
        </p:spPr>
      </p:pic>
      <p:sp>
        <p:nvSpPr>
          <p:cNvPr id="5" name="TextBox 4"/>
          <p:cNvSpPr txBox="1"/>
          <p:nvPr/>
        </p:nvSpPr>
        <p:spPr>
          <a:xfrm>
            <a:off x="9055100" y="4807095"/>
            <a:ext cx="2286000" cy="1477328"/>
          </a:xfrm>
          <a:prstGeom prst="rect">
            <a:avLst/>
          </a:prstGeom>
          <a:noFill/>
        </p:spPr>
        <p:txBody>
          <a:bodyPr wrap="square" rtlCol="0">
            <a:spAutoFit/>
          </a:bodyPr>
          <a:lstStyle/>
          <a:p>
            <a:r>
              <a:rPr lang="en-US" dirty="0"/>
              <a:t>Carl </a:t>
            </a:r>
            <a:r>
              <a:rPr lang="en-US" dirty="0" smtClean="0"/>
              <a:t>August, </a:t>
            </a:r>
            <a:r>
              <a:rPr lang="en-US" dirty="0"/>
              <a:t>Grand Duke of </a:t>
            </a:r>
            <a:r>
              <a:rPr lang="en-US" dirty="0" smtClean="0"/>
              <a:t>Saxe-Weimar-Eisenach,</a:t>
            </a:r>
            <a:r>
              <a:rPr lang="en-US" dirty="0" smtClean="0"/>
              <a:t> dressed like </a:t>
            </a:r>
            <a:r>
              <a:rPr lang="en-US" dirty="0" err="1" smtClean="0"/>
              <a:t>Werther</a:t>
            </a:r>
            <a:r>
              <a:rPr lang="en-US" dirty="0" smtClean="0"/>
              <a:t>, </a:t>
            </a:r>
            <a:endParaRPr lang="en-US" dirty="0" smtClean="0"/>
          </a:p>
          <a:p>
            <a:r>
              <a:rPr lang="en-US" i="1" dirty="0" smtClean="0"/>
              <a:t>Source: </a:t>
            </a:r>
            <a:r>
              <a:rPr lang="en-US" i="1" dirty="0" err="1" smtClean="0"/>
              <a:t>weimarpedia.de</a:t>
            </a:r>
            <a:r>
              <a:rPr lang="en-US" i="1" dirty="0" smtClean="0"/>
              <a:t>)</a:t>
            </a:r>
            <a:endParaRPr lang="en-US" dirty="0"/>
          </a:p>
        </p:txBody>
      </p:sp>
    </p:spTree>
    <p:extLst>
      <p:ext uri="{BB962C8B-B14F-4D97-AF65-F5344CB8AC3E}">
        <p14:creationId xmlns:p14="http://schemas.microsoft.com/office/powerpoint/2010/main" val="13310653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Structure</a:t>
            </a:r>
            <a:endParaRPr lang="en-US" dirty="0"/>
          </a:p>
        </p:txBody>
      </p:sp>
      <p:sp>
        <p:nvSpPr>
          <p:cNvPr id="3" name="Content Placeholder 2"/>
          <p:cNvSpPr>
            <a:spLocks noGrp="1"/>
          </p:cNvSpPr>
          <p:nvPr>
            <p:ph idx="1"/>
          </p:nvPr>
        </p:nvSpPr>
        <p:spPr>
          <a:xfrm>
            <a:off x="1981200" y="2153894"/>
            <a:ext cx="10058400" cy="3931920"/>
          </a:xfrm>
        </p:spPr>
        <p:txBody>
          <a:bodyPr/>
          <a:lstStyle/>
          <a:p>
            <a:pPr marL="342900" indent="-342900">
              <a:buFont typeface="+mj-lt"/>
              <a:buAutoNum type="arabicPeriod"/>
            </a:pPr>
            <a:r>
              <a:rPr lang="en-US" sz="2800" dirty="0" smtClean="0"/>
              <a:t>The Sorrows of Young Goethe?</a:t>
            </a:r>
          </a:p>
          <a:p>
            <a:pPr marL="342900" indent="-342900">
              <a:buFont typeface="+mj-lt"/>
              <a:buAutoNum type="arabicPeriod"/>
            </a:pPr>
            <a:r>
              <a:rPr lang="en-US" sz="2800" dirty="0" smtClean="0"/>
              <a:t>Aesthetic Context &amp; Influences</a:t>
            </a:r>
          </a:p>
          <a:p>
            <a:pPr marL="342900" indent="-342900">
              <a:buFont typeface="+mj-lt"/>
              <a:buAutoNum type="arabicPeriod"/>
            </a:pPr>
            <a:r>
              <a:rPr lang="en-US" sz="2800" dirty="0" smtClean="0"/>
              <a:t>Themes</a:t>
            </a:r>
          </a:p>
          <a:p>
            <a:pPr marL="342900" indent="-342900">
              <a:buFont typeface="+mj-lt"/>
              <a:buAutoNum type="arabicPeriod"/>
            </a:pPr>
            <a:r>
              <a:rPr lang="en-US" sz="2800" dirty="0" smtClean="0"/>
              <a:t>Reception</a:t>
            </a:r>
          </a:p>
          <a:p>
            <a:pPr marL="342900" indent="-342900">
              <a:buFont typeface="+mj-lt"/>
              <a:buAutoNum type="arabicPeriod"/>
            </a:pPr>
            <a:r>
              <a:rPr lang="en-US" sz="2800" i="1" dirty="0" err="1" smtClean="0"/>
              <a:t>Werther</a:t>
            </a:r>
            <a:r>
              <a:rPr lang="en-US" sz="2800" dirty="0" smtClean="0"/>
              <a:t> as a European Novel</a:t>
            </a:r>
          </a:p>
          <a:p>
            <a:endParaRPr lang="en-US" dirty="0"/>
          </a:p>
        </p:txBody>
      </p:sp>
    </p:spTree>
    <p:extLst>
      <p:ext uri="{BB962C8B-B14F-4D97-AF65-F5344CB8AC3E}">
        <p14:creationId xmlns:p14="http://schemas.microsoft.com/office/powerpoint/2010/main" val="58687353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 Reception</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sz="2400" dirty="0" smtClean="0"/>
              <a:t>‘</a:t>
            </a:r>
            <a:r>
              <a:rPr lang="en-US" sz="2400" dirty="0" err="1" smtClean="0"/>
              <a:t>Werther-Effekt</a:t>
            </a:r>
            <a:r>
              <a:rPr lang="en-US" sz="2400" dirty="0" smtClean="0"/>
              <a:t>’</a:t>
            </a:r>
          </a:p>
          <a:p>
            <a:pPr marL="0" indent="0">
              <a:buNone/>
            </a:pPr>
            <a:endParaRPr lang="en-US" sz="2200" dirty="0"/>
          </a:p>
          <a:p>
            <a:pPr marL="0" indent="0">
              <a:buNone/>
            </a:pPr>
            <a:r>
              <a:rPr lang="de-DE" sz="2200" dirty="0" smtClean="0"/>
              <a:t>„</a:t>
            </a:r>
            <a:r>
              <a:rPr lang="de-DE" sz="2200" dirty="0" smtClean="0"/>
              <a:t>Da die Schrift also üble </a:t>
            </a:r>
            <a:r>
              <a:rPr lang="de-DE" sz="2200" i="1" dirty="0" err="1" smtClean="0"/>
              <a:t>Impressiones</a:t>
            </a:r>
            <a:r>
              <a:rPr lang="de-DE" sz="2200" i="1" dirty="0" smtClean="0"/>
              <a:t> </a:t>
            </a:r>
            <a:r>
              <a:rPr lang="de-DE" sz="2200" dirty="0" smtClean="0"/>
              <a:t>machen kann, welche, zumal </a:t>
            </a:r>
            <a:r>
              <a:rPr lang="de-DE" sz="2200" dirty="0" err="1" smtClean="0"/>
              <a:t>bey</a:t>
            </a:r>
            <a:r>
              <a:rPr lang="de-DE" sz="2200" dirty="0" smtClean="0"/>
              <a:t> schwachen Leuten, Weibs-Personen </a:t>
            </a:r>
            <a:r>
              <a:rPr lang="de-DE" sz="2200" dirty="0" err="1" smtClean="0"/>
              <a:t>bey</a:t>
            </a:r>
            <a:r>
              <a:rPr lang="de-DE" sz="2200" dirty="0" smtClean="0"/>
              <a:t> Gelegenheit aufwachen, und ihnen verführerisch werden können, so hat die theologische </a:t>
            </a:r>
            <a:r>
              <a:rPr lang="de-DE" sz="2200" dirty="0" err="1" smtClean="0"/>
              <a:t>Facultät</a:t>
            </a:r>
            <a:r>
              <a:rPr lang="de-DE" sz="2200" dirty="0" smtClean="0"/>
              <a:t> für </a:t>
            </a:r>
            <a:r>
              <a:rPr lang="de-DE" sz="2200" dirty="0" err="1" smtClean="0"/>
              <a:t>nöthig</a:t>
            </a:r>
            <a:r>
              <a:rPr lang="de-DE" sz="2200" dirty="0" smtClean="0"/>
              <a:t> gefunden zu sorgen, </a:t>
            </a:r>
            <a:r>
              <a:rPr lang="de-DE" sz="2200" dirty="0" err="1" smtClean="0"/>
              <a:t>daß</a:t>
            </a:r>
            <a:r>
              <a:rPr lang="de-DE" sz="2200" dirty="0" smtClean="0"/>
              <a:t> diese Schrift unterdrückt werde.“ </a:t>
            </a:r>
            <a:r>
              <a:rPr lang="en-GB" sz="2200" dirty="0" smtClean="0"/>
              <a:t>(</a:t>
            </a:r>
            <a:r>
              <a:rPr lang="en-GB" sz="2200" dirty="0" smtClean="0"/>
              <a:t>Proposal to ban </a:t>
            </a:r>
            <a:r>
              <a:rPr lang="en-GB" sz="2200" i="1" dirty="0" err="1" smtClean="0"/>
              <a:t>Werther</a:t>
            </a:r>
            <a:r>
              <a:rPr lang="en-GB" sz="2200" i="1" dirty="0" smtClean="0"/>
              <a:t> </a:t>
            </a:r>
            <a:r>
              <a:rPr lang="en-GB" sz="2200" dirty="0" smtClean="0"/>
              <a:t>at the theological faculty of the University of Leipzig, 1775</a:t>
            </a:r>
            <a:r>
              <a:rPr lang="en-GB" sz="2200" dirty="0" smtClean="0"/>
              <a:t>)</a:t>
            </a:r>
          </a:p>
          <a:p>
            <a:pPr marL="0" indent="0">
              <a:buNone/>
            </a:pPr>
            <a:endParaRPr lang="en-GB" sz="2200" dirty="0"/>
          </a:p>
          <a:p>
            <a:pPr marL="0" indent="0">
              <a:buNone/>
            </a:pPr>
            <a:r>
              <a:rPr lang="en-GB" sz="2200" dirty="0" smtClean="0"/>
              <a:t>“As the text can hence create nasty impressions, which especially awake in weak people and womenfolk on occasion and which can become seductive to them, the theological faculty has deemed it necessary to ban this text.”</a:t>
            </a:r>
            <a:endParaRPr lang="en-US" sz="2200" dirty="0"/>
          </a:p>
        </p:txBody>
      </p:sp>
      <p:cxnSp>
        <p:nvCxnSpPr>
          <p:cNvPr id="4" name="Straight Connector 3"/>
          <p:cNvCxnSpPr/>
          <p:nvPr/>
        </p:nvCxnSpPr>
        <p:spPr>
          <a:xfrm>
            <a:off x="1066800" y="4775200"/>
            <a:ext cx="100584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474988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49884" y="1167322"/>
            <a:ext cx="3819316" cy="4560378"/>
          </a:xfrm>
        </p:spPr>
      </p:pic>
    </p:spTree>
    <p:extLst>
      <p:ext uri="{BB962C8B-B14F-4D97-AF65-F5344CB8AC3E}">
        <p14:creationId xmlns:p14="http://schemas.microsoft.com/office/powerpoint/2010/main" val="191720239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629334" y="684242"/>
            <a:ext cx="3371166" cy="5350483"/>
          </a:xfrm>
        </p:spPr>
      </p:pic>
      <p:pic>
        <p:nvPicPr>
          <p:cNvPr id="14" name="Content Placeholder 13"/>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216400" y="696461"/>
            <a:ext cx="3248886" cy="5326043"/>
          </a:xfrm>
        </p:spPr>
      </p:pic>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81186" y="696461"/>
            <a:ext cx="3796568" cy="5326043"/>
          </a:xfrm>
          <a:prstGeom prst="rect">
            <a:avLst/>
          </a:prstGeom>
        </p:spPr>
      </p:pic>
    </p:spTree>
    <p:extLst>
      <p:ext uri="{BB962C8B-B14F-4D97-AF65-F5344CB8AC3E}">
        <p14:creationId xmlns:p14="http://schemas.microsoft.com/office/powerpoint/2010/main" val="122176070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a:t>
            </a:r>
            <a:r>
              <a:rPr lang="en-US" i="1" dirty="0" err="1" smtClean="0"/>
              <a:t>Werther</a:t>
            </a:r>
            <a:r>
              <a:rPr lang="en-US" dirty="0" smtClean="0"/>
              <a:t> as a European Novel</a:t>
            </a:r>
            <a:endParaRPr lang="en-US" dirty="0"/>
          </a:p>
        </p:txBody>
      </p:sp>
      <p:sp>
        <p:nvSpPr>
          <p:cNvPr id="3" name="Content Placeholder 2"/>
          <p:cNvSpPr>
            <a:spLocks noGrp="1"/>
          </p:cNvSpPr>
          <p:nvPr>
            <p:ph idx="1"/>
          </p:nvPr>
        </p:nvSpPr>
        <p:spPr>
          <a:xfrm>
            <a:off x="1066800" y="2128494"/>
            <a:ext cx="10058400" cy="3931920"/>
          </a:xfrm>
        </p:spPr>
        <p:txBody>
          <a:bodyPr/>
          <a:lstStyle/>
          <a:p>
            <a:r>
              <a:rPr lang="en-GB" sz="2400" dirty="0" smtClean="0"/>
              <a:t>Novel positions itself within a European tradition: Homer, Ossian, Rousseau, Richardson, Klopstock, Goldsmith etc.</a:t>
            </a:r>
          </a:p>
          <a:p>
            <a:r>
              <a:rPr lang="en-GB" sz="2400" dirty="0" smtClean="0"/>
              <a:t>Goethe’s concept of ‘</a:t>
            </a:r>
            <a:r>
              <a:rPr lang="en-GB" sz="2400" dirty="0" err="1" smtClean="0"/>
              <a:t>Weltliteratur</a:t>
            </a:r>
            <a:r>
              <a:rPr lang="en-GB" sz="2400" dirty="0" smtClean="0"/>
              <a:t>’</a:t>
            </a:r>
          </a:p>
          <a:p>
            <a:r>
              <a:rPr lang="en-GB" sz="2400" dirty="0" smtClean="0"/>
              <a:t>Goethe </a:t>
            </a:r>
            <a:r>
              <a:rPr lang="en-GB" sz="2400" dirty="0"/>
              <a:t>transcends the concept of national literature </a:t>
            </a:r>
            <a:r>
              <a:rPr lang="en-GB" sz="2400" dirty="0" smtClean="0"/>
              <a:t>(Nietzsche, </a:t>
            </a:r>
            <a:r>
              <a:rPr lang="en-GB" sz="2400" i="1" dirty="0" err="1" smtClean="0"/>
              <a:t>Menschliches</a:t>
            </a:r>
            <a:r>
              <a:rPr lang="en-GB" sz="2400" i="1" dirty="0"/>
              <a:t>, </a:t>
            </a:r>
            <a:r>
              <a:rPr lang="en-GB" sz="2400" i="1" dirty="0" err="1"/>
              <a:t>Allzumenschliches</a:t>
            </a:r>
            <a:r>
              <a:rPr lang="en-GB" sz="2400" dirty="0"/>
              <a:t>, 1878</a:t>
            </a:r>
            <a:r>
              <a:rPr lang="en-GB" sz="2400" dirty="0" smtClean="0"/>
              <a:t>)</a:t>
            </a:r>
          </a:p>
          <a:p>
            <a:r>
              <a:rPr lang="en-US" sz="2400" dirty="0" smtClean="0"/>
              <a:t>Goethe </a:t>
            </a:r>
            <a:r>
              <a:rPr lang="en-US" sz="2400" dirty="0"/>
              <a:t>as </a:t>
            </a:r>
            <a:r>
              <a:rPr lang="en-GB" sz="2400" dirty="0"/>
              <a:t>“one of the Great Europeans” </a:t>
            </a:r>
            <a:r>
              <a:rPr lang="en-GB" sz="2400" dirty="0" smtClean="0"/>
              <a:t>(T.S. Eliot, “Goethe </a:t>
            </a:r>
            <a:r>
              <a:rPr lang="en-GB" sz="2400" dirty="0"/>
              <a:t>as the Sage,” 1955)</a:t>
            </a:r>
          </a:p>
          <a:p>
            <a:r>
              <a:rPr lang="en-GB" sz="2400" i="1" dirty="0" err="1" smtClean="0"/>
              <a:t>Werther</a:t>
            </a:r>
            <a:r>
              <a:rPr lang="en-GB" sz="2400" dirty="0" smtClean="0"/>
              <a:t> revolutionised the concept of modern individuality (Gerhard Neumann, “</a:t>
            </a:r>
            <a:r>
              <a:rPr lang="en-GB" sz="2400" dirty="0" err="1" smtClean="0"/>
              <a:t>Goethes</a:t>
            </a:r>
            <a:r>
              <a:rPr lang="en-GB" sz="2400" dirty="0" smtClean="0"/>
              <a:t> </a:t>
            </a:r>
            <a:r>
              <a:rPr lang="en-GB" sz="2400" i="1" dirty="0" err="1" smtClean="0"/>
              <a:t>Werther</a:t>
            </a:r>
            <a:r>
              <a:rPr lang="en-GB" sz="2400" dirty="0" smtClean="0"/>
              <a:t>: Die </a:t>
            </a:r>
            <a:r>
              <a:rPr lang="en-GB" sz="2400" dirty="0" err="1" smtClean="0"/>
              <a:t>Geburt</a:t>
            </a:r>
            <a:r>
              <a:rPr lang="en-GB" sz="2400" dirty="0" smtClean="0"/>
              <a:t> des </a:t>
            </a:r>
            <a:r>
              <a:rPr lang="en-GB" sz="2400" dirty="0" err="1" smtClean="0"/>
              <a:t>modernen</a:t>
            </a:r>
            <a:r>
              <a:rPr lang="en-GB" sz="2400" dirty="0" smtClean="0"/>
              <a:t> </a:t>
            </a:r>
            <a:r>
              <a:rPr lang="en-GB" sz="2400" dirty="0" err="1" smtClean="0"/>
              <a:t>europ</a:t>
            </a:r>
            <a:r>
              <a:rPr lang="en-GB" sz="2400" dirty="0" err="1" smtClean="0"/>
              <a:t>äischen</a:t>
            </a:r>
            <a:r>
              <a:rPr lang="en-GB" sz="2400" dirty="0" smtClean="0"/>
              <a:t> Romans”</a:t>
            </a:r>
            <a:r>
              <a:rPr lang="en-GB" sz="2400" dirty="0" smtClean="0"/>
              <a:t>)</a:t>
            </a:r>
            <a:endParaRPr lang="en-GB" sz="2400" dirty="0"/>
          </a:p>
          <a:p>
            <a:endParaRPr lang="en-US" dirty="0"/>
          </a:p>
        </p:txBody>
      </p:sp>
    </p:spTree>
    <p:extLst>
      <p:ext uri="{BB962C8B-B14F-4D97-AF65-F5344CB8AC3E}">
        <p14:creationId xmlns:p14="http://schemas.microsoft.com/office/powerpoint/2010/main" val="16856201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5535322" y="922020"/>
            <a:ext cx="5702188" cy="4513580"/>
          </a:xfrm>
        </p:spPr>
      </p:pic>
      <p:sp>
        <p:nvSpPr>
          <p:cNvPr id="6" name="Content Placeholder 5"/>
          <p:cNvSpPr>
            <a:spLocks noGrp="1"/>
          </p:cNvSpPr>
          <p:nvPr>
            <p:ph sz="half" idx="2"/>
          </p:nvPr>
        </p:nvSpPr>
        <p:spPr>
          <a:xfrm>
            <a:off x="271892" y="2792922"/>
            <a:ext cx="5263430" cy="3749040"/>
          </a:xfrm>
        </p:spPr>
        <p:txBody>
          <a:bodyPr/>
          <a:lstStyle/>
          <a:p>
            <a:pPr marL="0" indent="0" algn="ctr">
              <a:buNone/>
            </a:pPr>
            <a:r>
              <a:rPr lang="en-US" sz="3200" dirty="0" smtClean="0"/>
              <a:t>Johann Wolfgang von Goethe </a:t>
            </a:r>
          </a:p>
          <a:p>
            <a:pPr marL="0" indent="0" algn="ctr">
              <a:buNone/>
            </a:pPr>
            <a:r>
              <a:rPr lang="en-US" sz="3200" dirty="0" smtClean="0"/>
              <a:t> </a:t>
            </a:r>
            <a:r>
              <a:rPr lang="en-US" sz="2800" dirty="0" smtClean="0"/>
              <a:t>* 1749, Frankfurt </a:t>
            </a:r>
          </a:p>
          <a:p>
            <a:pPr marL="0" indent="0" algn="ctr">
              <a:buNone/>
            </a:pPr>
            <a:r>
              <a:rPr lang="en-US" sz="2800" dirty="0" smtClean="0"/>
              <a:t>✝1832, Weimar</a:t>
            </a:r>
          </a:p>
          <a:p>
            <a:pPr marL="0" indent="0">
              <a:buNone/>
            </a:pPr>
            <a:endParaRPr lang="en-US" dirty="0"/>
          </a:p>
        </p:txBody>
      </p:sp>
      <p:sp>
        <p:nvSpPr>
          <p:cNvPr id="5" name="TextBox 4"/>
          <p:cNvSpPr txBox="1"/>
          <p:nvPr/>
        </p:nvSpPr>
        <p:spPr>
          <a:xfrm>
            <a:off x="5535322" y="5552730"/>
            <a:ext cx="6299200" cy="646331"/>
          </a:xfrm>
          <a:prstGeom prst="rect">
            <a:avLst/>
          </a:prstGeom>
          <a:noFill/>
        </p:spPr>
        <p:txBody>
          <a:bodyPr wrap="square" rtlCol="0">
            <a:spAutoFit/>
          </a:bodyPr>
          <a:lstStyle/>
          <a:p>
            <a:r>
              <a:rPr lang="en-US" dirty="0" smtClean="0"/>
              <a:t>“Goethe </a:t>
            </a:r>
            <a:r>
              <a:rPr lang="en-US" dirty="0"/>
              <a:t>in the Roman </a:t>
            </a:r>
            <a:r>
              <a:rPr lang="en-US" dirty="0" err="1" smtClean="0"/>
              <a:t>Campagna</a:t>
            </a:r>
            <a:r>
              <a:rPr lang="en-US" dirty="0" smtClean="0"/>
              <a:t>” </a:t>
            </a:r>
            <a:r>
              <a:rPr lang="en-US" dirty="0"/>
              <a:t>(1786) by </a:t>
            </a:r>
            <a:r>
              <a:rPr lang="en-US" dirty="0" smtClean="0"/>
              <a:t>Johann </a:t>
            </a:r>
            <a:r>
              <a:rPr lang="en-US" dirty="0"/>
              <a:t>Heinrich Wilhelm </a:t>
            </a:r>
            <a:r>
              <a:rPr lang="en-US" dirty="0" err="1" smtClean="0"/>
              <a:t>Tischbein</a:t>
            </a:r>
            <a:endParaRPr lang="en-US" dirty="0"/>
          </a:p>
        </p:txBody>
      </p:sp>
    </p:spTree>
    <p:extLst>
      <p:ext uri="{BB962C8B-B14F-4D97-AF65-F5344CB8AC3E}">
        <p14:creationId xmlns:p14="http://schemas.microsoft.com/office/powerpoint/2010/main" val="1973569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3585" y="743067"/>
            <a:ext cx="10058400" cy="1371600"/>
          </a:xfrm>
        </p:spPr>
        <p:txBody>
          <a:bodyPr>
            <a:normAutofit fontScale="90000"/>
          </a:bodyPr>
          <a:lstStyle/>
          <a:p>
            <a:r>
              <a:rPr lang="en-US" dirty="0" smtClean="0"/>
              <a:t>1. The Sorrows of Young Goethe</a:t>
            </a:r>
            <a:r>
              <a:rPr lang="en-US" dirty="0"/>
              <a:t>? The Autobiographical Background of </a:t>
            </a:r>
            <a:r>
              <a:rPr lang="en-US" i="1" dirty="0" err="1"/>
              <a:t>Werther</a:t>
            </a:r>
            <a:r>
              <a:rPr lang="en-US" i="1" dirty="0"/>
              <a:t> </a:t>
            </a:r>
            <a:r>
              <a:rPr lang="en-US" dirty="0" smtClean="0"/>
              <a:t/>
            </a:r>
            <a:br>
              <a:rPr lang="en-US" dirty="0" smtClean="0"/>
            </a:br>
            <a:endParaRPr lang="en-US" i="1"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28261" y="1953651"/>
            <a:ext cx="2641600" cy="3516312"/>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69861" y="1943100"/>
            <a:ext cx="2484193" cy="3521074"/>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8300115" y="2382639"/>
            <a:ext cx="3516310" cy="2637233"/>
          </a:xfrm>
          <a:prstGeom prst="rect">
            <a:avLst/>
          </a:prstGeom>
        </p:spPr>
      </p:pic>
      <p:cxnSp>
        <p:nvCxnSpPr>
          <p:cNvPr id="9" name="Straight Connector 8"/>
          <p:cNvCxnSpPr/>
          <p:nvPr/>
        </p:nvCxnSpPr>
        <p:spPr>
          <a:xfrm>
            <a:off x="813585" y="1934931"/>
            <a:ext cx="10563302" cy="15314"/>
          </a:xfrm>
          <a:prstGeom prst="line">
            <a:avLst/>
          </a:prstGeom>
          <a:ln w="34925">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Content Placeholder 3"/>
          <p:cNvPicPr>
            <a:picLocks noGrp="1" noChangeAspect="1"/>
          </p:cNvPicPr>
          <p:nvPr>
            <p:ph idx="1"/>
          </p:nvPr>
        </p:nvPicPr>
        <p:blipFill>
          <a:blip r:embed="rId5">
            <a:extLst>
              <a:ext uri="{28A0092B-C50C-407E-A947-70E740481C1C}">
                <a14:useLocalDpi xmlns:a14="http://schemas.microsoft.com/office/drawing/2010/main" val="0"/>
              </a:ext>
            </a:extLst>
          </a:blip>
          <a:stretch>
            <a:fillRect/>
          </a:stretch>
        </p:blipFill>
        <p:spPr>
          <a:xfrm>
            <a:off x="816574" y="1954072"/>
            <a:ext cx="2816859" cy="3521075"/>
          </a:xfrm>
        </p:spPr>
      </p:pic>
      <p:cxnSp>
        <p:nvCxnSpPr>
          <p:cNvPr id="11" name="Straight Connector 10"/>
          <p:cNvCxnSpPr/>
          <p:nvPr/>
        </p:nvCxnSpPr>
        <p:spPr>
          <a:xfrm>
            <a:off x="813585" y="5456005"/>
            <a:ext cx="10563302" cy="13958"/>
          </a:xfrm>
          <a:prstGeom prst="line">
            <a:avLst/>
          </a:prstGeom>
          <a:ln w="34925">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788075" y="5680074"/>
            <a:ext cx="10588812" cy="646331"/>
          </a:xfrm>
          <a:prstGeom prst="rect">
            <a:avLst/>
          </a:prstGeom>
          <a:noFill/>
        </p:spPr>
        <p:txBody>
          <a:bodyPr wrap="square" rtlCol="0">
            <a:spAutoFit/>
          </a:bodyPr>
          <a:lstStyle/>
          <a:p>
            <a:r>
              <a:rPr lang="en-US" dirty="0"/>
              <a:t> </a:t>
            </a:r>
            <a:r>
              <a:rPr lang="en-US" dirty="0" smtClean="0"/>
              <a:t>Johann </a:t>
            </a:r>
            <a:r>
              <a:rPr lang="en-US" dirty="0" err="1" smtClean="0"/>
              <a:t>Wolfang</a:t>
            </a:r>
            <a:r>
              <a:rPr lang="en-US" dirty="0" smtClean="0"/>
              <a:t> von Goethe	 Charlotte </a:t>
            </a:r>
            <a:r>
              <a:rPr lang="en-US" dirty="0" err="1" smtClean="0"/>
              <a:t>Kestner</a:t>
            </a:r>
            <a:r>
              <a:rPr lang="en-US" dirty="0" smtClean="0"/>
              <a:t> (née Buff)   Johann Christian </a:t>
            </a:r>
            <a:r>
              <a:rPr lang="en-US" dirty="0" err="1" smtClean="0"/>
              <a:t>Kestner</a:t>
            </a:r>
            <a:r>
              <a:rPr lang="en-US" dirty="0" smtClean="0"/>
              <a:t>	     Karl Wilhelm Jerusalem	</a:t>
            </a:r>
            <a:endParaRPr lang="en-US" dirty="0"/>
          </a:p>
        </p:txBody>
      </p:sp>
    </p:spTree>
    <p:extLst>
      <p:ext uri="{BB962C8B-B14F-4D97-AF65-F5344CB8AC3E}">
        <p14:creationId xmlns:p14="http://schemas.microsoft.com/office/powerpoint/2010/main" val="19208486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553694"/>
            <a:ext cx="10058400" cy="1371600"/>
          </a:xfrm>
        </p:spPr>
        <p:txBody>
          <a:bodyPr>
            <a:normAutofit/>
          </a:bodyPr>
          <a:lstStyle/>
          <a:p>
            <a:r>
              <a:rPr lang="en-US" sz="4300" dirty="0"/>
              <a:t>1. The Sorrows of Young Goethe</a:t>
            </a:r>
            <a:r>
              <a:rPr lang="en-US" sz="4300" dirty="0" smtClean="0"/>
              <a:t>?</a:t>
            </a:r>
            <a:endParaRPr lang="en-US" sz="4300" dirty="0"/>
          </a:p>
        </p:txBody>
      </p:sp>
      <p:sp>
        <p:nvSpPr>
          <p:cNvPr id="3" name="Content Placeholder 2"/>
          <p:cNvSpPr>
            <a:spLocks noGrp="1"/>
          </p:cNvSpPr>
          <p:nvPr>
            <p:ph idx="1"/>
          </p:nvPr>
        </p:nvSpPr>
        <p:spPr>
          <a:xfrm>
            <a:off x="1066800" y="2014220"/>
            <a:ext cx="10058400" cy="3931920"/>
          </a:xfrm>
        </p:spPr>
        <p:txBody>
          <a:bodyPr>
            <a:normAutofit/>
          </a:bodyPr>
          <a:lstStyle/>
          <a:p>
            <a:r>
              <a:rPr lang="en-US" sz="2800" dirty="0" err="1" smtClean="0"/>
              <a:t>Wetzlar</a:t>
            </a:r>
            <a:r>
              <a:rPr lang="en-US" sz="2800" dirty="0" smtClean="0"/>
              <a:t>, May 1772: Goethe takes up a position as an intern at the Imperial Chamber Court</a:t>
            </a:r>
          </a:p>
          <a:p>
            <a:r>
              <a:rPr lang="en-US" sz="2800" dirty="0" smtClean="0"/>
              <a:t>Meets Charlotte Buff and </a:t>
            </a:r>
            <a:r>
              <a:rPr lang="en-US" sz="2800" dirty="0"/>
              <a:t>her </a:t>
            </a:r>
            <a:r>
              <a:rPr lang="en-US" sz="2800" dirty="0" smtClean="0"/>
              <a:t>fiancé Johann Christian </a:t>
            </a:r>
            <a:r>
              <a:rPr lang="en-US" sz="2800" dirty="0" err="1" smtClean="0"/>
              <a:t>Kestner</a:t>
            </a:r>
            <a:endParaRPr lang="en-US" sz="2800" dirty="0" smtClean="0"/>
          </a:p>
          <a:p>
            <a:r>
              <a:rPr lang="en-US" sz="2800" dirty="0" smtClean="0"/>
              <a:t>September 1772: Goethe leaves </a:t>
            </a:r>
            <a:r>
              <a:rPr lang="en-US" sz="2800" dirty="0" err="1" smtClean="0"/>
              <a:t>Wetzlar</a:t>
            </a:r>
            <a:r>
              <a:rPr lang="en-US" sz="2800" dirty="0" smtClean="0"/>
              <a:t> abruptly</a:t>
            </a:r>
          </a:p>
          <a:p>
            <a:r>
              <a:rPr lang="en-US" sz="2800" dirty="0" smtClean="0"/>
              <a:t>October 1772: Karl Wilhelm Jerusalem commits suicide</a:t>
            </a:r>
          </a:p>
          <a:p>
            <a:r>
              <a:rPr lang="en-US" sz="2800" dirty="0" smtClean="0"/>
              <a:t>1774: Goethe writes the first version of </a:t>
            </a:r>
            <a:r>
              <a:rPr lang="en-US" sz="2800" i="1" dirty="0" smtClean="0"/>
              <a:t>The Sorrows of Young </a:t>
            </a:r>
            <a:r>
              <a:rPr lang="en-US" sz="2800" i="1" dirty="0" err="1" smtClean="0"/>
              <a:t>Werther</a:t>
            </a:r>
            <a:r>
              <a:rPr lang="en-US" sz="2800" dirty="0"/>
              <a:t> </a:t>
            </a:r>
            <a:r>
              <a:rPr lang="en-US" sz="2800" dirty="0" smtClean="0"/>
              <a:t>within a few weeks and publishes it anonymously</a:t>
            </a:r>
          </a:p>
        </p:txBody>
      </p:sp>
    </p:spTree>
    <p:extLst>
      <p:ext uri="{BB962C8B-B14F-4D97-AF65-F5344CB8AC3E}">
        <p14:creationId xmlns:p14="http://schemas.microsoft.com/office/powerpoint/2010/main" val="4982422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88594"/>
            <a:ext cx="10058400" cy="1371600"/>
          </a:xfrm>
        </p:spPr>
        <p:txBody>
          <a:bodyPr/>
          <a:lstStyle/>
          <a:p>
            <a:r>
              <a:rPr lang="en-US" dirty="0" smtClean="0"/>
              <a:t>1. Poetic Imagination vs. Reality</a:t>
            </a:r>
            <a:endParaRPr lang="en-US" dirty="0"/>
          </a:p>
        </p:txBody>
      </p:sp>
      <p:sp>
        <p:nvSpPr>
          <p:cNvPr id="3" name="Content Placeholder 2"/>
          <p:cNvSpPr>
            <a:spLocks noGrp="1"/>
          </p:cNvSpPr>
          <p:nvPr>
            <p:ph idx="1"/>
          </p:nvPr>
        </p:nvSpPr>
        <p:spPr>
          <a:xfrm>
            <a:off x="1066800" y="1729688"/>
            <a:ext cx="10058400" cy="4434840"/>
          </a:xfrm>
        </p:spPr>
        <p:txBody>
          <a:bodyPr>
            <a:normAutofit/>
          </a:bodyPr>
          <a:lstStyle/>
          <a:p>
            <a:pPr marL="0" indent="0">
              <a:buNone/>
            </a:pPr>
            <a:r>
              <a:rPr lang="de-DE" sz="2000" dirty="0" smtClean="0"/>
              <a:t>„Jerusalems Tod [...] schüttelte mich aus dem Traum, und weil […] das Ähnliche was mir im Augenblicke selbst widerfuhr, mich in leidenschaftliche Bewegung setzte, so konnte es nicht fehlen, dass ich jeder Produktion die ich eben unternahm, alle die Glut einhauchte, welche keine Unterscheidung zwischen dem Dichterischen und dem Wirklichen zulässt.“ (Goethe, </a:t>
            </a:r>
            <a:r>
              <a:rPr lang="de-DE" sz="2000" i="1" dirty="0" smtClean="0"/>
              <a:t>Dichtung und Wahrheit</a:t>
            </a:r>
            <a:r>
              <a:rPr lang="de-DE" sz="2000" dirty="0" smtClean="0"/>
              <a:t>, Ed. W. </a:t>
            </a:r>
            <a:r>
              <a:rPr lang="de-DE" sz="2000" dirty="0" err="1" smtClean="0"/>
              <a:t>Hettche</a:t>
            </a:r>
            <a:r>
              <a:rPr lang="de-DE" sz="2000" dirty="0" smtClean="0"/>
              <a:t>, 1991, 630)</a:t>
            </a:r>
          </a:p>
          <a:p>
            <a:pPr marL="0" indent="0">
              <a:buNone/>
            </a:pPr>
            <a:endParaRPr lang="de-DE" dirty="0" smtClean="0"/>
          </a:p>
          <a:p>
            <a:pPr marL="0" indent="0">
              <a:buNone/>
            </a:pPr>
            <a:r>
              <a:rPr lang="en-GB" sz="2400" dirty="0" smtClean="0"/>
              <a:t>“Jerusalem’s death [...] shook me out of a dream and since [...] a similar experience I was going through in that moment agitated me passionately, I could not help but breathe the same fervour into the composition I was venturing into that prevents a distinction between poetic imagination and reality.“ </a:t>
            </a:r>
            <a:endParaRPr lang="en-GB" sz="2400" dirty="0"/>
          </a:p>
        </p:txBody>
      </p:sp>
      <p:cxnSp>
        <p:nvCxnSpPr>
          <p:cNvPr id="7" name="Straight Connector 6"/>
          <p:cNvCxnSpPr/>
          <p:nvPr/>
        </p:nvCxnSpPr>
        <p:spPr>
          <a:xfrm>
            <a:off x="1066800" y="3556000"/>
            <a:ext cx="100584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034970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Aesthetic Context &amp; Influences</a:t>
            </a:r>
            <a:endParaRPr lang="en-US" dirty="0"/>
          </a:p>
        </p:txBody>
      </p:sp>
      <p:sp>
        <p:nvSpPr>
          <p:cNvPr id="3" name="Content Placeholder 2"/>
          <p:cNvSpPr>
            <a:spLocks noGrp="1"/>
          </p:cNvSpPr>
          <p:nvPr>
            <p:ph idx="1"/>
          </p:nvPr>
        </p:nvSpPr>
        <p:spPr/>
        <p:txBody>
          <a:bodyPr/>
          <a:lstStyle/>
          <a:p>
            <a:r>
              <a:rPr lang="en-US" sz="2800" dirty="0" err="1" smtClean="0"/>
              <a:t>Empfindsamkeit</a:t>
            </a:r>
            <a:r>
              <a:rPr lang="en-US" sz="2800" dirty="0" smtClean="0"/>
              <a:t> (sentimentalism)</a:t>
            </a:r>
          </a:p>
          <a:p>
            <a:r>
              <a:rPr lang="en-US" sz="2800" dirty="0" smtClean="0"/>
              <a:t>18</a:t>
            </a:r>
            <a:r>
              <a:rPr lang="en-US" sz="2800" baseline="30000" dirty="0" smtClean="0"/>
              <a:t>th</a:t>
            </a:r>
            <a:r>
              <a:rPr lang="en-US" sz="2800" dirty="0" smtClean="0"/>
              <a:t> century epistolary novel: </a:t>
            </a:r>
          </a:p>
          <a:p>
            <a:pPr lvl="1"/>
            <a:r>
              <a:rPr lang="en-US" sz="2600" dirty="0" smtClean="0"/>
              <a:t>Samuel Richardson’s </a:t>
            </a:r>
            <a:r>
              <a:rPr lang="en-US" sz="2600" i="1" dirty="0" smtClean="0"/>
              <a:t>Pamela </a:t>
            </a:r>
            <a:r>
              <a:rPr lang="en-US" sz="2600" dirty="0" smtClean="0"/>
              <a:t>(1740) and </a:t>
            </a:r>
            <a:r>
              <a:rPr lang="en-US" sz="2600" i="1" dirty="0" smtClean="0"/>
              <a:t>Clarissa </a:t>
            </a:r>
            <a:r>
              <a:rPr lang="en-US" sz="2600" dirty="0" smtClean="0"/>
              <a:t>(1749) </a:t>
            </a:r>
          </a:p>
          <a:p>
            <a:pPr lvl="1"/>
            <a:r>
              <a:rPr lang="en-US" sz="2600" dirty="0" smtClean="0"/>
              <a:t>Jean-Jacques </a:t>
            </a:r>
            <a:r>
              <a:rPr lang="en-US" sz="2600" dirty="0"/>
              <a:t>Rousseau’s </a:t>
            </a:r>
            <a:r>
              <a:rPr lang="en-US" sz="2600" i="1" dirty="0"/>
              <a:t>Julie, or the New Heloise </a:t>
            </a:r>
            <a:r>
              <a:rPr lang="en-US" sz="2600" dirty="0"/>
              <a:t>(1761</a:t>
            </a:r>
            <a:r>
              <a:rPr lang="en-US" sz="2600" dirty="0" smtClean="0"/>
              <a:t>)</a:t>
            </a:r>
          </a:p>
          <a:p>
            <a:r>
              <a:rPr lang="en-US" sz="2800" dirty="0"/>
              <a:t>Sturm und </a:t>
            </a:r>
            <a:r>
              <a:rPr lang="en-US" sz="2800" dirty="0" err="1"/>
              <a:t>Drang</a:t>
            </a:r>
            <a:r>
              <a:rPr lang="en-US" sz="2800" dirty="0"/>
              <a:t> (‘storm and stress’) movement &amp; pre-revolutionary thought</a:t>
            </a:r>
          </a:p>
          <a:p>
            <a:pPr marL="0" indent="0">
              <a:buNone/>
            </a:pPr>
            <a:endParaRPr lang="en-US" sz="2400" dirty="0" smtClean="0"/>
          </a:p>
          <a:p>
            <a:pPr marL="0" indent="0">
              <a:buNone/>
            </a:pPr>
            <a:endParaRPr lang="en-US" sz="2400" dirty="0" smtClean="0"/>
          </a:p>
          <a:p>
            <a:endParaRPr lang="en-US" dirty="0"/>
          </a:p>
        </p:txBody>
      </p:sp>
    </p:spTree>
    <p:extLst>
      <p:ext uri="{BB962C8B-B14F-4D97-AF65-F5344CB8AC3E}">
        <p14:creationId xmlns:p14="http://schemas.microsoft.com/office/powerpoint/2010/main" val="14017282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2192020"/>
            <a:ext cx="10058400" cy="3931920"/>
          </a:xfrm>
        </p:spPr>
        <p:txBody>
          <a:bodyPr>
            <a:normAutofit/>
          </a:bodyPr>
          <a:lstStyle/>
          <a:p>
            <a:pPr marL="0" indent="0">
              <a:buNone/>
            </a:pPr>
            <a:r>
              <a:rPr lang="en-US" sz="2400" dirty="0" smtClean="0"/>
              <a:t>“</a:t>
            </a:r>
            <a:r>
              <a:rPr lang="en-US" sz="2400" dirty="0"/>
              <a:t>We are born sensitive and from our birth onwards we are affected in various ways by our environment. As soon as we become conscious of our sensations we tend to seek or shun the things that cause them, at first because they are pleasant or unpleasant, then because they suit us or not, and at last because of judgments formed by means of the ideas of happiness and goodness which reason gives us. These tendencies gain strength and permanence with the growth of reason, but hindered by our habits they are more or less warped by our prejudices. Before this change they are what I call Nature within us</a:t>
            </a:r>
            <a:r>
              <a:rPr lang="en-US" sz="2400" dirty="0" smtClean="0"/>
              <a:t>.” (Rousseau, “Emile, or On Education,” 1762 )</a:t>
            </a:r>
            <a:endParaRPr lang="en-US" sz="2400" dirty="0"/>
          </a:p>
        </p:txBody>
      </p:sp>
      <p:sp>
        <p:nvSpPr>
          <p:cNvPr id="4" name="Title 1"/>
          <p:cNvSpPr txBox="1">
            <a:spLocks/>
          </p:cNvSpPr>
          <p:nvPr/>
        </p:nvSpPr>
        <p:spPr>
          <a:xfrm>
            <a:off x="1066800" y="731520"/>
            <a:ext cx="10058400" cy="13716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a:lstStyle>
          <a:p>
            <a:r>
              <a:rPr lang="en-US" dirty="0" smtClean="0"/>
              <a:t>2. Aesthetic Context &amp; Influences</a:t>
            </a:r>
            <a:endParaRPr lang="en-US" dirty="0"/>
          </a:p>
        </p:txBody>
      </p:sp>
    </p:spTree>
    <p:extLst>
      <p:ext uri="{BB962C8B-B14F-4D97-AF65-F5344CB8AC3E}">
        <p14:creationId xmlns:p14="http://schemas.microsoft.com/office/powerpoint/2010/main" val="85875740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Marquee">
      <a:dk1>
        <a:srgbClr val="000000"/>
      </a:dk1>
      <a:lt1>
        <a:sysClr val="window" lastClr="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Savon">
      <a:majorFont>
        <a:latin typeface="Garamond"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aramond"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3F20CFC1-E34F-405B-AA49-5BE0E194F1B3}"/>
    </a:ext>
  </a:extLst>
</a:theme>
</file>

<file path=docProps/app.xml><?xml version="1.0" encoding="utf-8"?>
<Properties xmlns="http://schemas.openxmlformats.org/officeDocument/2006/extended-properties" xmlns:vt="http://schemas.openxmlformats.org/officeDocument/2006/docPropsVTypes">
  <Template>Savon</Template>
  <TotalTime>1216</TotalTime>
  <Words>2051</Words>
  <Application>Microsoft Macintosh PowerPoint</Application>
  <PresentationFormat>Widescreen</PresentationFormat>
  <Paragraphs>108</Paragraphs>
  <Slides>33</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33</vt:i4>
      </vt:variant>
    </vt:vector>
  </HeadingPairs>
  <TitlesOfParts>
    <vt:vector size="35" baseType="lpstr">
      <vt:lpstr>Garamond</vt:lpstr>
      <vt:lpstr>Savon</vt:lpstr>
      <vt:lpstr>EN201 Week 2: Johann Wolfgang von Goethe,   The Sorrows of Young Werther (1774/1787)</vt:lpstr>
      <vt:lpstr>PowerPoint Presentation</vt:lpstr>
      <vt:lpstr>Structure</vt:lpstr>
      <vt:lpstr>PowerPoint Presentation</vt:lpstr>
      <vt:lpstr>1. The Sorrows of Young Goethe? The Autobiographical Background of Werther  </vt:lpstr>
      <vt:lpstr>1. The Sorrows of Young Goethe?</vt:lpstr>
      <vt:lpstr>1. Poetic Imagination vs. Reality</vt:lpstr>
      <vt:lpstr>2. Aesthetic Context &amp; Influences</vt:lpstr>
      <vt:lpstr>PowerPoint Presentation</vt:lpstr>
      <vt:lpstr>PowerPoint Presentation</vt:lpstr>
      <vt:lpstr>PowerPoint Presentation</vt:lpstr>
      <vt:lpstr>PowerPoint Presentation</vt:lpstr>
      <vt:lpstr>3. Themes </vt:lpstr>
      <vt:lpstr>3. Themes</vt:lpstr>
      <vt:lpstr>PowerPoint Presentation</vt:lpstr>
      <vt:lpstr>PowerPoint Presentation</vt:lpstr>
      <vt:lpstr>PowerPoint Presentation</vt:lpstr>
      <vt:lpstr>PowerPoint Presentation</vt:lpstr>
      <vt:lpstr>3. Themes</vt:lpstr>
      <vt:lpstr>PowerPoint Presentation</vt:lpstr>
      <vt:lpstr>3. Themes</vt:lpstr>
      <vt:lpstr>PowerPoint Presentation</vt:lpstr>
      <vt:lpstr>3. Themes</vt:lpstr>
      <vt:lpstr>PowerPoint Presentation</vt:lpstr>
      <vt:lpstr>PowerPoint Presentation</vt:lpstr>
      <vt:lpstr>3. Themes</vt:lpstr>
      <vt:lpstr>PowerPoint Presentation</vt:lpstr>
      <vt:lpstr>3. Themes</vt:lpstr>
      <vt:lpstr>4. Reception</vt:lpstr>
      <vt:lpstr>4. Reception</vt:lpstr>
      <vt:lpstr>PowerPoint Presentation</vt:lpstr>
      <vt:lpstr>PowerPoint Presentation</vt:lpstr>
      <vt:lpstr>5. Werther as a European Novel</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EN201 Week 2:  Johann Wolfgang von Goethe, The Sorrows of Young Werther (1774/1787)</dc:title>
  <dc:creator>Breidenbach, Birgit</dc:creator>
  <cp:lastModifiedBy>Breidenbach, Birgit</cp:lastModifiedBy>
  <cp:revision>46</cp:revision>
  <dcterms:created xsi:type="dcterms:W3CDTF">2016-10-06T17:57:22Z</dcterms:created>
  <dcterms:modified xsi:type="dcterms:W3CDTF">2016-10-11T00:00:19Z</dcterms:modified>
</cp:coreProperties>
</file>