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85" r:id="rId2"/>
    <p:sldId id="286" r:id="rId3"/>
    <p:sldId id="287" r:id="rId4"/>
    <p:sldId id="288" r:id="rId5"/>
    <p:sldId id="289" r:id="rId6"/>
    <p:sldId id="295" r:id="rId7"/>
    <p:sldId id="302" r:id="rId8"/>
    <p:sldId id="292" r:id="rId9"/>
    <p:sldId id="291" r:id="rId10"/>
    <p:sldId id="293" r:id="rId11"/>
    <p:sldId id="290" r:id="rId12"/>
    <p:sldId id="294" r:id="rId13"/>
    <p:sldId id="296" r:id="rId14"/>
    <p:sldId id="297" r:id="rId15"/>
    <p:sldId id="298" r:id="rId16"/>
    <p:sldId id="308" r:id="rId17"/>
    <p:sldId id="309" r:id="rId18"/>
    <p:sldId id="304" r:id="rId19"/>
    <p:sldId id="303" r:id="rId20"/>
    <p:sldId id="305" r:id="rId21"/>
    <p:sldId id="306" r:id="rId22"/>
    <p:sldId id="307" r:id="rId23"/>
    <p:sldId id="299" r:id="rId24"/>
    <p:sldId id="300" r:id="rId25"/>
    <p:sldId id="30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0" d="100"/>
          <a:sy n="100" d="100"/>
        </p:scale>
        <p:origin x="-112" y="-1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AC6DCF-1D3C-3F49-9C5E-D1AF34D0EC84}" type="datetimeFigureOut">
              <a:rPr lang="en-US" smtClean="0"/>
              <a:t>18/01/17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B645B4-47D5-D249-83E9-3D6C4CE66F68}" type="slidenum">
              <a:rPr lang="en-US" smtClean="0"/>
              <a:t>‹#›</a:t>
            </a:fld>
            <a:endParaRPr lang="en-US"/>
          </a:p>
        </p:txBody>
      </p:sp>
    </p:spTree>
    <p:extLst>
      <p:ext uri="{BB962C8B-B14F-4D97-AF65-F5344CB8AC3E}">
        <p14:creationId xmlns:p14="http://schemas.microsoft.com/office/powerpoint/2010/main" val="348656178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18/01/17</a:t>
            </a:fld>
            <a:endParaRPr lang="en-US"/>
          </a:p>
        </p:txBody>
      </p:sp>
      <p:sp>
        <p:nvSpPr>
          <p:cNvPr id="17" name="Footer Placeholder 16"/>
          <p:cNvSpPr>
            <a:spLocks noGrp="1"/>
          </p:cNvSpPr>
          <p:nvPr>
            <p:ph type="ftr" sz="quarter" idx="11"/>
          </p:nvPr>
        </p:nvSpPr>
        <p:spPr/>
        <p:txBody>
          <a:bodyPr/>
          <a:lstStyle/>
          <a:p>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18/01/17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kumimoji="0" lang="en-US" smtClean="0"/>
              <a:pPr eaLnBrk="1" latinLnBrk="0" hangingPunct="1"/>
              <a:t>‹#›</a:t>
            </a:fld>
            <a:endParaRPr kumimoji="0"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18/01/17</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18/01/17</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kumimoji="0" lang="en-US" smtClean="0"/>
              <a:pPr eaLnBrk="1" latinLnBrk="0" hangingPunct="1"/>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18/01/17</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eaLnBrk="1" latinLnBrk="0" hangingPunct="1"/>
            <a:fld id="{9D21D778-B565-4D7E-94D7-64010A445B68}" type="datetimeFigureOut">
              <a:rPr lang="en-US" smtClean="0"/>
              <a:pPr eaLnBrk="1" latinLnBrk="0" hangingPunct="1"/>
              <a:t>18/01/17</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18/01/17</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18/01/17</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18/01/17</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18/01/17</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kumimoji="0" lang="en-US" smtClean="0"/>
              <a:pPr eaLnBrk="1" latinLnBrk="0" hangingPunct="1"/>
              <a:t>‹#›</a:t>
            </a:fld>
            <a:endParaRPr kumimoji="0"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Drag picture to placeholder or click icon to add</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eaLnBrk="1" latinLnBrk="0" hangingPunct="1"/>
            <a:fld id="{9D21D778-B565-4D7E-94D7-64010A445B68}" type="datetimeFigureOut">
              <a:rPr lang="en-US" smtClean="0"/>
              <a:pPr eaLnBrk="1" latinLnBrk="0" hangingPunct="1"/>
              <a:t>18/01/17</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18/01/17</a:t>
            </a:fld>
            <a:endParaRPr lang="en-US" sz="1400" dirty="0">
              <a:solidFill>
                <a:srgbClr val="FFFFFF"/>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tif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tif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tif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tif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tif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tif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EN201 The European Novel: The Trial</a:t>
            </a:r>
            <a:endParaRPr lang="en-US" dirty="0"/>
          </a:p>
        </p:txBody>
      </p:sp>
      <p:pic>
        <p:nvPicPr>
          <p:cNvPr id="4" name="Content Placeholder 3" descr="220px-Kafka_Der_Prozess_1925.jpg"/>
          <p:cNvPicPr>
            <a:picLocks noGrp="1" noChangeAspect="1"/>
          </p:cNvPicPr>
          <p:nvPr>
            <p:ph sz="quarter" idx="1"/>
          </p:nvPr>
        </p:nvPicPr>
        <p:blipFill>
          <a:blip r:embed="rId2">
            <a:extLst>
              <a:ext uri="{28A0092B-C50C-407E-A947-70E740481C1C}">
                <a14:useLocalDpi xmlns:a14="http://schemas.microsoft.com/office/drawing/2010/main" val="0"/>
              </a:ext>
            </a:extLst>
          </a:blip>
          <a:srcRect l="-79355" r="-79355"/>
          <a:stretch>
            <a:fillRect/>
          </a:stretch>
        </p:blipFill>
        <p:spPr/>
      </p:pic>
    </p:spTree>
    <p:extLst>
      <p:ext uri="{BB962C8B-B14F-4D97-AF65-F5344CB8AC3E}">
        <p14:creationId xmlns:p14="http://schemas.microsoft.com/office/powerpoint/2010/main" val="375026372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 name="Content Placeholder 7" descr="Kafka very short intro cover.pdf"/>
          <p:cNvPicPr>
            <a:picLocks noGrp="1" noChangeAspect="1"/>
          </p:cNvPicPr>
          <p:nvPr>
            <p:ph sz="quarter" idx="1"/>
          </p:nvPr>
        </p:nvPicPr>
        <p:blipFill>
          <a:blip r:embed="rId2">
            <a:extLst>
              <a:ext uri="{28A0092B-C50C-407E-A947-70E740481C1C}">
                <a14:useLocalDpi xmlns:a14="http://schemas.microsoft.com/office/drawing/2010/main" val="0"/>
              </a:ext>
            </a:extLst>
          </a:blip>
          <a:srcRect l="-92060" r="-92060"/>
          <a:stretch>
            <a:fillRect/>
          </a:stretch>
        </p:blipFill>
        <p:spPr/>
      </p:pic>
    </p:spTree>
    <p:extLst>
      <p:ext uri="{BB962C8B-B14F-4D97-AF65-F5344CB8AC3E}">
        <p14:creationId xmlns:p14="http://schemas.microsoft.com/office/powerpoint/2010/main" val="169871724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Reading The Trial</a:t>
            </a:r>
          </a:p>
          <a:p>
            <a:pPr lvl="1"/>
            <a:r>
              <a:rPr lang="en-US" dirty="0" smtClean="0"/>
              <a:t>Importance of </a:t>
            </a:r>
            <a:r>
              <a:rPr lang="en-US" dirty="0"/>
              <a:t>K</a:t>
            </a:r>
            <a:r>
              <a:rPr lang="en-US" dirty="0" smtClean="0"/>
              <a:t>afka for European Modernism</a:t>
            </a:r>
          </a:p>
          <a:p>
            <a:pPr lvl="1"/>
            <a:endParaRPr lang="en-US" dirty="0" smtClean="0"/>
          </a:p>
        </p:txBody>
      </p:sp>
    </p:spTree>
    <p:extLst>
      <p:ext uri="{BB962C8B-B14F-4D97-AF65-F5344CB8AC3E}">
        <p14:creationId xmlns:p14="http://schemas.microsoft.com/office/powerpoint/2010/main" val="221500722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a:t>Reading The Trial</a:t>
            </a:r>
          </a:p>
          <a:p>
            <a:pPr lvl="1"/>
            <a:r>
              <a:rPr lang="en-US" dirty="0" smtClean="0"/>
              <a:t>Novels </a:t>
            </a:r>
            <a:r>
              <a:rPr lang="en-US" dirty="0"/>
              <a:t>as exemplary failures</a:t>
            </a:r>
          </a:p>
          <a:p>
            <a:pPr lvl="1"/>
            <a:r>
              <a:rPr lang="en-US" dirty="0" smtClean="0"/>
              <a:t>Kafka’s texts as a form of failure</a:t>
            </a:r>
          </a:p>
          <a:p>
            <a:pPr lvl="1"/>
            <a:r>
              <a:rPr lang="en-US" dirty="0" smtClean="0"/>
              <a:t>Family issues (Letter to the Father)</a:t>
            </a:r>
          </a:p>
          <a:p>
            <a:pPr lvl="1"/>
            <a:r>
              <a:rPr lang="en-US" dirty="0" smtClean="0"/>
              <a:t>Other texts (Metamorphosis, Hunger Artist, Josephine, The Silence of the Sirens Report to an Academy)</a:t>
            </a:r>
            <a:endParaRPr lang="en-US" dirty="0"/>
          </a:p>
        </p:txBody>
      </p:sp>
    </p:spTree>
    <p:extLst>
      <p:ext uri="{BB962C8B-B14F-4D97-AF65-F5344CB8AC3E}">
        <p14:creationId xmlns:p14="http://schemas.microsoft.com/office/powerpoint/2010/main" val="146345511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p:txBody>
      </p:sp>
      <p:pic>
        <p:nvPicPr>
          <p:cNvPr id="4" name="Picture 3" descr="381px-De_Kafka_Brief_an_den_Vater_00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1752" y="235390"/>
            <a:ext cx="3540125" cy="370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Content Placeholder 3" descr="Dearest Father.tiff"/>
          <p:cNvPicPr>
            <a:picLocks noGrp="1" noChangeAspect="1"/>
          </p:cNvPicPr>
          <p:nvPr/>
        </p:nvPicPr>
        <p:blipFill>
          <a:blip r:embed="rId3">
            <a:extLst>
              <a:ext uri="{28A0092B-C50C-407E-A947-70E740481C1C}">
                <a14:useLocalDpi xmlns:a14="http://schemas.microsoft.com/office/drawing/2010/main" val="0"/>
              </a:ext>
            </a:extLst>
          </a:blip>
          <a:srcRect t="2074" b="2074"/>
          <a:stretch>
            <a:fillRect/>
          </a:stretch>
        </p:blipFill>
        <p:spPr bwMode="auto">
          <a:xfrm>
            <a:off x="1463478" y="2493555"/>
            <a:ext cx="7342194" cy="4031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spTree>
    <p:extLst>
      <p:ext uri="{BB962C8B-B14F-4D97-AF65-F5344CB8AC3E}">
        <p14:creationId xmlns:p14="http://schemas.microsoft.com/office/powerpoint/2010/main" val="10800735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a:t>Reading The Trial</a:t>
            </a:r>
          </a:p>
          <a:p>
            <a:pPr lvl="1"/>
            <a:r>
              <a:rPr lang="en-US" dirty="0" smtClean="0"/>
              <a:t>Institutions </a:t>
            </a:r>
            <a:r>
              <a:rPr lang="en-US" dirty="0"/>
              <a:t>and individuals</a:t>
            </a:r>
          </a:p>
          <a:p>
            <a:pPr lvl="1"/>
            <a:r>
              <a:rPr lang="en-US" dirty="0"/>
              <a:t>The Law</a:t>
            </a:r>
          </a:p>
          <a:p>
            <a:pPr lvl="1"/>
            <a:r>
              <a:rPr lang="en-US" dirty="0"/>
              <a:t>State of Exception</a:t>
            </a:r>
          </a:p>
          <a:p>
            <a:pPr lvl="1"/>
            <a:r>
              <a:rPr lang="en-US" dirty="0"/>
              <a:t>Guilt and Punishment</a:t>
            </a:r>
          </a:p>
          <a:p>
            <a:endParaRPr lang="en-US" dirty="0"/>
          </a:p>
        </p:txBody>
      </p:sp>
    </p:spTree>
    <p:extLst>
      <p:ext uri="{BB962C8B-B14F-4D97-AF65-F5344CB8AC3E}">
        <p14:creationId xmlns:p14="http://schemas.microsoft.com/office/powerpoint/2010/main" val="369116928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“Before the Law”</a:t>
            </a:r>
          </a:p>
          <a:p>
            <a:pPr lvl="1"/>
            <a:r>
              <a:rPr lang="en-US" dirty="0" smtClean="0"/>
              <a:t>Parable</a:t>
            </a:r>
          </a:p>
          <a:p>
            <a:pPr lvl="1"/>
            <a:r>
              <a:rPr lang="en-US" dirty="0" err="1" smtClean="0"/>
              <a:t>Aporetic</a:t>
            </a:r>
            <a:r>
              <a:rPr lang="en-US" dirty="0" smtClean="0"/>
              <a:t> logic</a:t>
            </a:r>
          </a:p>
          <a:p>
            <a:pPr lvl="1"/>
            <a:r>
              <a:rPr lang="en-US" dirty="0" smtClean="0"/>
              <a:t>Modernity, Transcendence, Religion</a:t>
            </a:r>
          </a:p>
          <a:p>
            <a:pPr lvl="1"/>
            <a:r>
              <a:rPr lang="en-US" dirty="0" smtClean="0"/>
              <a:t>Totalitarianism (today)</a:t>
            </a:r>
          </a:p>
          <a:p>
            <a:pPr lvl="1"/>
            <a:r>
              <a:rPr lang="en-US" dirty="0" smtClean="0"/>
              <a:t>Nietzsche and responsibility</a:t>
            </a:r>
            <a:endParaRPr lang="en-US" dirty="0"/>
          </a:p>
        </p:txBody>
      </p:sp>
    </p:spTree>
    <p:extLst>
      <p:ext uri="{BB962C8B-B14F-4D97-AF65-F5344CB8AC3E}">
        <p14:creationId xmlns:p14="http://schemas.microsoft.com/office/powerpoint/2010/main" val="122864189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efore the law.tiff"/>
          <p:cNvPicPr>
            <a:picLocks noGrp="1" noChangeAspect="1"/>
          </p:cNvPicPr>
          <p:nvPr>
            <p:ph sz="quarter" idx="1"/>
          </p:nvPr>
        </p:nvPicPr>
        <p:blipFill>
          <a:blip r:embed="rId2">
            <a:extLst>
              <a:ext uri="{28A0092B-C50C-407E-A947-70E740481C1C}">
                <a14:useLocalDpi xmlns:a14="http://schemas.microsoft.com/office/drawing/2010/main" val="0"/>
              </a:ext>
            </a:extLst>
          </a:blip>
          <a:srcRect l="-31655" r="-31655"/>
          <a:stretch>
            <a:fillRect/>
          </a:stretch>
        </p:blipFill>
        <p:spPr/>
      </p:pic>
    </p:spTree>
    <p:extLst>
      <p:ext uri="{BB962C8B-B14F-4D97-AF65-F5344CB8AC3E}">
        <p14:creationId xmlns:p14="http://schemas.microsoft.com/office/powerpoint/2010/main" val="2594134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On Before the Law.tiff"/>
          <p:cNvPicPr>
            <a:picLocks noGrp="1" noChangeAspect="1"/>
          </p:cNvPicPr>
          <p:nvPr>
            <p:ph sz="quarter" idx="1"/>
          </p:nvPr>
        </p:nvPicPr>
        <p:blipFill>
          <a:blip r:embed="rId2">
            <a:extLst>
              <a:ext uri="{28A0092B-C50C-407E-A947-70E740481C1C}">
                <a14:useLocalDpi xmlns:a14="http://schemas.microsoft.com/office/drawing/2010/main" val="0"/>
              </a:ext>
            </a:extLst>
          </a:blip>
          <a:srcRect t="-19801" b="-19801"/>
          <a:stretch>
            <a:fillRect/>
          </a:stretch>
        </p:blipFill>
        <p:spPr/>
      </p:pic>
    </p:spTree>
    <p:extLst>
      <p:ext uri="{BB962C8B-B14F-4D97-AF65-F5344CB8AC3E}">
        <p14:creationId xmlns:p14="http://schemas.microsoft.com/office/powerpoint/2010/main" val="30652535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Jailed turkish editor 1.tiff"/>
          <p:cNvPicPr>
            <a:picLocks noGrp="1" noChangeAspect="1"/>
          </p:cNvPicPr>
          <p:nvPr>
            <p:ph sz="quarter" idx="1"/>
          </p:nvPr>
        </p:nvPicPr>
        <p:blipFill>
          <a:blip r:embed="rId2">
            <a:extLst>
              <a:ext uri="{28A0092B-C50C-407E-A947-70E740481C1C}">
                <a14:useLocalDpi xmlns:a14="http://schemas.microsoft.com/office/drawing/2010/main" val="0"/>
              </a:ext>
            </a:extLst>
          </a:blip>
          <a:srcRect l="-33027" r="-33027"/>
          <a:stretch>
            <a:fillRect/>
          </a:stretch>
        </p:blipFill>
        <p:spPr/>
      </p:pic>
    </p:spTree>
    <p:extLst>
      <p:ext uri="{BB962C8B-B14F-4D97-AF65-F5344CB8AC3E}">
        <p14:creationId xmlns:p14="http://schemas.microsoft.com/office/powerpoint/2010/main" val="345784370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harges.tiff"/>
          <p:cNvPicPr>
            <a:picLocks noGrp="1" noChangeAspect="1"/>
          </p:cNvPicPr>
          <p:nvPr>
            <p:ph sz="quarter" idx="1"/>
          </p:nvPr>
        </p:nvPicPr>
        <p:blipFill>
          <a:blip r:embed="rId2">
            <a:extLst>
              <a:ext uri="{28A0092B-C50C-407E-A947-70E740481C1C}">
                <a14:useLocalDpi xmlns:a14="http://schemas.microsoft.com/office/drawing/2010/main" val="0"/>
              </a:ext>
            </a:extLst>
          </a:blip>
          <a:srcRect t="-4892" b="-4892"/>
          <a:stretch>
            <a:fillRect/>
          </a:stretch>
        </p:blipFill>
        <p:spPr/>
      </p:pic>
    </p:spTree>
    <p:extLst>
      <p:ext uri="{BB962C8B-B14F-4D97-AF65-F5344CB8AC3E}">
        <p14:creationId xmlns:p14="http://schemas.microsoft.com/office/powerpoint/2010/main" val="284918431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Franz Kafka (1883-1924)</a:t>
            </a:r>
            <a:endParaRPr lang="en-US" dirty="0"/>
          </a:p>
        </p:txBody>
      </p:sp>
      <p:pic>
        <p:nvPicPr>
          <p:cNvPr id="4" name="Picture 3" descr="716dae0dc401345829e4015f0814b27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4023" y="228600"/>
            <a:ext cx="4179977" cy="6523639"/>
          </a:xfrm>
          <a:prstGeom prst="rect">
            <a:avLst/>
          </a:prstGeom>
        </p:spPr>
      </p:pic>
      <p:sp>
        <p:nvSpPr>
          <p:cNvPr id="6" name="TextBox 5"/>
          <p:cNvSpPr txBox="1"/>
          <p:nvPr/>
        </p:nvSpPr>
        <p:spPr>
          <a:xfrm>
            <a:off x="692654" y="2155303"/>
            <a:ext cx="3520994" cy="646331"/>
          </a:xfrm>
          <a:prstGeom prst="rect">
            <a:avLst/>
          </a:prstGeom>
          <a:noFill/>
        </p:spPr>
        <p:txBody>
          <a:bodyPr wrap="square" rtlCol="0">
            <a:spAutoFit/>
          </a:bodyPr>
          <a:lstStyle/>
          <a:p>
            <a:r>
              <a:rPr lang="en-US" dirty="0" smtClean="0"/>
              <a:t>Background</a:t>
            </a:r>
          </a:p>
          <a:p>
            <a:r>
              <a:rPr lang="en-US" dirty="0" smtClean="0"/>
              <a:t>Historical Context</a:t>
            </a:r>
            <a:endParaRPr lang="en-US" dirty="0"/>
          </a:p>
        </p:txBody>
      </p:sp>
    </p:spTree>
    <p:extLst>
      <p:ext uri="{BB962C8B-B14F-4D97-AF65-F5344CB8AC3E}">
        <p14:creationId xmlns:p14="http://schemas.microsoft.com/office/powerpoint/2010/main" val="412004078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Owen Jones on Turkey 18-1-17.tiff"/>
          <p:cNvPicPr>
            <a:picLocks noGrp="1" noChangeAspect="1"/>
          </p:cNvPicPr>
          <p:nvPr>
            <p:ph sz="quarter" idx="1"/>
          </p:nvPr>
        </p:nvPicPr>
        <p:blipFill>
          <a:blip r:embed="rId2">
            <a:extLst>
              <a:ext uri="{28A0092B-C50C-407E-A947-70E740481C1C}">
                <a14:useLocalDpi xmlns:a14="http://schemas.microsoft.com/office/drawing/2010/main" val="0"/>
              </a:ext>
            </a:extLst>
          </a:blip>
          <a:srcRect l="-12603" r="-12603"/>
          <a:stretch>
            <a:fillRect/>
          </a:stretch>
        </p:blipFill>
        <p:spPr/>
      </p:pic>
    </p:spTree>
    <p:extLst>
      <p:ext uri="{BB962C8B-B14F-4D97-AF65-F5344CB8AC3E}">
        <p14:creationId xmlns:p14="http://schemas.microsoft.com/office/powerpoint/2010/main" val="51634547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Owen Jones on Turkey 2 1-18-17.tiff"/>
          <p:cNvPicPr>
            <a:picLocks noGrp="1" noChangeAspect="1"/>
          </p:cNvPicPr>
          <p:nvPr>
            <p:ph sz="quarter" idx="1"/>
          </p:nvPr>
        </p:nvPicPr>
        <p:blipFill>
          <a:blip r:embed="rId2">
            <a:extLst>
              <a:ext uri="{28A0092B-C50C-407E-A947-70E740481C1C}">
                <a14:useLocalDpi xmlns:a14="http://schemas.microsoft.com/office/drawing/2010/main" val="0"/>
              </a:ext>
            </a:extLst>
          </a:blip>
          <a:srcRect t="332" b="332"/>
          <a:stretch>
            <a:fillRect/>
          </a:stretch>
        </p:blipFill>
        <p:spPr/>
      </p:pic>
    </p:spTree>
    <p:extLst>
      <p:ext uri="{BB962C8B-B14F-4D97-AF65-F5344CB8AC3E}">
        <p14:creationId xmlns:p14="http://schemas.microsoft.com/office/powerpoint/2010/main" val="393349128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e trial beginning.tiff"/>
          <p:cNvPicPr>
            <a:picLocks noGrp="1" noChangeAspect="1"/>
          </p:cNvPicPr>
          <p:nvPr>
            <p:ph sz="quarter" idx="1"/>
          </p:nvPr>
        </p:nvPicPr>
        <p:blipFill>
          <a:blip r:embed="rId2">
            <a:extLst>
              <a:ext uri="{28A0092B-C50C-407E-A947-70E740481C1C}">
                <a14:useLocalDpi xmlns:a14="http://schemas.microsoft.com/office/drawing/2010/main" val="0"/>
              </a:ext>
            </a:extLst>
          </a:blip>
          <a:srcRect l="-48185" r="-48185"/>
          <a:stretch>
            <a:fillRect/>
          </a:stretch>
        </p:blipFill>
        <p:spPr/>
      </p:pic>
    </p:spTree>
    <p:extLst>
      <p:ext uri="{BB962C8B-B14F-4D97-AF65-F5344CB8AC3E}">
        <p14:creationId xmlns:p14="http://schemas.microsoft.com/office/powerpoint/2010/main" val="414993808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7500" lnSpcReduction="20000"/>
          </a:bodyPr>
          <a:lstStyle/>
          <a:p>
            <a:r>
              <a:rPr lang="en-US" dirty="0"/>
              <a:t>The madman jumped into their midst and pierced them with his eyes. "Whither is God?" he cried; "I will tell you. </a:t>
            </a:r>
            <a:r>
              <a:rPr lang="en-US" i="1" dirty="0"/>
              <a:t>We have killed him</a:t>
            </a:r>
            <a:r>
              <a:rPr lang="en-US" dirty="0"/>
              <a:t>—you and I. All of us are his murderers. But how did we do this? How could we drink up the sea? Who gave us the sponge to wipe away the entire horizon? What were we doing when we unchained this earth from its sun? Whither is it moving now? Whither are we moving? Away from all suns? Are we not plunging continually? Backward, sideward, forward, in all directions? Is there still any up or down? Are we not straying as through an infinite nothing? Do we not feel the breath of empty space? Has it not become colder? Is not night continually closing in on us? Do we not need to light lanterns in the morning? Do we hear nothing as yet of the noise of the gravediggers who are burying God? Do we smell nothing as yet of the divine decomposition? Gods, too, decompose. God is dead. God remains dead. And we have killed him</a:t>
            </a:r>
            <a:r>
              <a:rPr lang="en-US" dirty="0" smtClean="0"/>
              <a:t>.</a:t>
            </a:r>
          </a:p>
          <a:p>
            <a:endParaRPr lang="en-US" dirty="0"/>
          </a:p>
          <a:p>
            <a:r>
              <a:rPr lang="en-US" dirty="0" smtClean="0"/>
              <a:t>Friedrich Nietzsche. The Gay Science. Aphorism 125 (The Madman)</a:t>
            </a:r>
            <a:endParaRPr lang="en-US" dirty="0"/>
          </a:p>
        </p:txBody>
      </p:sp>
    </p:spTree>
    <p:extLst>
      <p:ext uri="{BB962C8B-B14F-4D97-AF65-F5344CB8AC3E}">
        <p14:creationId xmlns:p14="http://schemas.microsoft.com/office/powerpoint/2010/main" val="264790536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Dialectics and Abyssal Thought</a:t>
            </a:r>
            <a:endParaRPr lang="en-US" dirty="0"/>
          </a:p>
        </p:txBody>
      </p:sp>
      <p:sp>
        <p:nvSpPr>
          <p:cNvPr id="3" name="Content Placeholder 2"/>
          <p:cNvSpPr>
            <a:spLocks noGrp="1"/>
          </p:cNvSpPr>
          <p:nvPr>
            <p:ph sz="quarter" idx="1"/>
          </p:nvPr>
        </p:nvSpPr>
        <p:spPr/>
        <p:txBody>
          <a:bodyPr>
            <a:normAutofit fontScale="92500" lnSpcReduction="20000"/>
          </a:bodyPr>
          <a:lstStyle/>
          <a:p>
            <a:r>
              <a:rPr lang="en-US" sz="2800" dirty="0">
                <a:latin typeface="Calibri" charset="0"/>
              </a:rPr>
              <a:t>W. Benjamin, T. </a:t>
            </a:r>
            <a:r>
              <a:rPr lang="en-US" sz="2800" dirty="0" err="1">
                <a:latin typeface="Calibri" charset="0"/>
              </a:rPr>
              <a:t>Adorno</a:t>
            </a:r>
            <a:endParaRPr lang="en-US" sz="2800" dirty="0">
              <a:latin typeface="Calibri" charset="0"/>
            </a:endParaRPr>
          </a:p>
          <a:p>
            <a:r>
              <a:rPr lang="en-US" sz="2800" dirty="0">
                <a:latin typeface="Calibri" charset="0"/>
              </a:rPr>
              <a:t>G. </a:t>
            </a:r>
            <a:r>
              <a:rPr lang="en-US" sz="2800" dirty="0" err="1">
                <a:latin typeface="Calibri" charset="0"/>
              </a:rPr>
              <a:t>Deleuze</a:t>
            </a:r>
            <a:r>
              <a:rPr lang="en-US" sz="2800" dirty="0">
                <a:latin typeface="Calibri" charset="0"/>
              </a:rPr>
              <a:t>, F. </a:t>
            </a:r>
            <a:r>
              <a:rPr lang="en-US" sz="2800" dirty="0" err="1">
                <a:latin typeface="Calibri" charset="0"/>
              </a:rPr>
              <a:t>Guattari</a:t>
            </a:r>
            <a:r>
              <a:rPr lang="en-US" sz="2800" dirty="0">
                <a:latin typeface="Calibri" charset="0"/>
              </a:rPr>
              <a:t>: “Minor Literature”</a:t>
            </a:r>
            <a:endParaRPr lang="en-US" altLang="ja-JP" sz="2800" dirty="0">
              <a:latin typeface="Calibri" charset="0"/>
            </a:endParaRPr>
          </a:p>
          <a:p>
            <a:r>
              <a:rPr lang="en-US" sz="2800" dirty="0">
                <a:latin typeface="Calibri" charset="0"/>
              </a:rPr>
              <a:t>Gerhard Neumann: Outsider Perspective, Sliding Paradox</a:t>
            </a:r>
          </a:p>
          <a:p>
            <a:r>
              <a:rPr lang="en-US" sz="2800" dirty="0">
                <a:latin typeface="Calibri" charset="0"/>
              </a:rPr>
              <a:t>Stanley </a:t>
            </a:r>
            <a:r>
              <a:rPr lang="en-US" sz="2800" dirty="0" err="1">
                <a:latin typeface="Calibri" charset="0"/>
              </a:rPr>
              <a:t>Corngold</a:t>
            </a:r>
            <a:r>
              <a:rPr lang="en-US" sz="2800" dirty="0">
                <a:latin typeface="Calibri" charset="0"/>
              </a:rPr>
              <a:t>: “</a:t>
            </a:r>
            <a:r>
              <a:rPr lang="en-US" altLang="ja-JP" sz="2800" dirty="0">
                <a:latin typeface="Calibri" charset="0"/>
              </a:rPr>
              <a:t>The negativity of the vermin has to be seen as rooted, in an absolute sense, in the literary enterprise itself, as coming to light in the perspective which the act of writing offers of itself. Here the activity of writing appears only autonomous enough to demand the loss of happiness and the renunciation of life. But of its own accord it has no power to restitute these sacrifices in a finer key. Over Kafka's writing stands a constant sign of  negativity and incompleteness</a:t>
            </a:r>
            <a:r>
              <a:rPr lang="en-US" sz="2800" dirty="0">
                <a:latin typeface="Calibri" charset="0"/>
              </a:rPr>
              <a:t>”</a:t>
            </a:r>
            <a:r>
              <a:rPr lang="en-US" altLang="ja-JP" sz="2800" dirty="0">
                <a:latin typeface="Calibri" charset="0"/>
              </a:rPr>
              <a:t>. (1973)</a:t>
            </a:r>
            <a:endParaRPr lang="en-US" sz="2800" dirty="0">
              <a:latin typeface="Calibri" charset="0"/>
            </a:endParaRPr>
          </a:p>
          <a:p>
            <a:endParaRPr lang="en-US" dirty="0"/>
          </a:p>
        </p:txBody>
      </p:sp>
    </p:spTree>
    <p:extLst>
      <p:ext uri="{BB962C8B-B14F-4D97-AF65-F5344CB8AC3E}">
        <p14:creationId xmlns:p14="http://schemas.microsoft.com/office/powerpoint/2010/main" val="162053691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Letter </a:t>
            </a:r>
            <a:r>
              <a:rPr lang="en-US" dirty="0" smtClean="0"/>
              <a:t>to Oskar Pollack (1904)</a:t>
            </a:r>
            <a:endParaRPr lang="en-US" dirty="0"/>
          </a:p>
        </p:txBody>
      </p:sp>
      <p:sp>
        <p:nvSpPr>
          <p:cNvPr id="3" name="Content Placeholder 2"/>
          <p:cNvSpPr>
            <a:spLocks noGrp="1"/>
          </p:cNvSpPr>
          <p:nvPr>
            <p:ph sz="quarter" idx="1"/>
          </p:nvPr>
        </p:nvSpPr>
        <p:spPr/>
        <p:txBody>
          <a:bodyPr/>
          <a:lstStyle/>
          <a:p>
            <a:r>
              <a:rPr lang="en-US" dirty="0"/>
              <a:t>“If the book we are reading does not wake us, as with a fist hammering on our skulls, then why do we read it? Good God, we also would be happy if we had no books and such books that make us happy we could, if need be, write ourselves.. …. What we need are books that hit us like a most painful misfortune, like the death of someone we loved more than we love ourselves, that make us feel as though we had been banished to the woods, far from any human presence, like a suicide.”</a:t>
            </a:r>
          </a:p>
          <a:p>
            <a:endParaRPr lang="en-US" dirty="0"/>
          </a:p>
        </p:txBody>
      </p:sp>
    </p:spTree>
    <p:extLst>
      <p:ext uri="{BB962C8B-B14F-4D97-AF65-F5344CB8AC3E}">
        <p14:creationId xmlns:p14="http://schemas.microsoft.com/office/powerpoint/2010/main" val="126514236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p:txBody>
      </p:sp>
      <p:pic>
        <p:nvPicPr>
          <p:cNvPr id="4" name="Content Placeholder 3" descr="Unknown.jpeg"/>
          <p:cNvPicPr>
            <a:picLocks noGrp="1" noChangeAspect="1"/>
          </p:cNvPicPr>
          <p:nvPr/>
        </p:nvPicPr>
        <p:blipFill>
          <a:blip r:embed="rId2">
            <a:extLst>
              <a:ext uri="{28A0092B-C50C-407E-A947-70E740481C1C}">
                <a14:useLocalDpi xmlns:a14="http://schemas.microsoft.com/office/drawing/2010/main" val="0"/>
              </a:ext>
            </a:extLst>
          </a:blip>
          <a:srcRect l="-25089" r="-25089"/>
          <a:stretch>
            <a:fillRect/>
          </a:stretch>
        </p:blipFill>
        <p:spPr bwMode="auto">
          <a:xfrm>
            <a:off x="301752" y="1527048"/>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spTree>
    <p:extLst>
      <p:ext uri="{BB962C8B-B14F-4D97-AF65-F5344CB8AC3E}">
        <p14:creationId xmlns:p14="http://schemas.microsoft.com/office/powerpoint/2010/main" val="134806612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3b1588e7e317cd82394394855f84709.jpg"/>
          <p:cNvPicPr>
            <a:picLocks noGrp="1" noChangeAspect="1"/>
          </p:cNvPicPr>
          <p:nvPr>
            <p:ph sz="quarter" idx="1"/>
          </p:nvPr>
        </p:nvPicPr>
        <p:blipFill>
          <a:blip r:embed="rId2">
            <a:extLst>
              <a:ext uri="{28A0092B-C50C-407E-A947-70E740481C1C}">
                <a14:useLocalDpi xmlns:a14="http://schemas.microsoft.com/office/drawing/2010/main" val="0"/>
              </a:ext>
            </a:extLst>
          </a:blip>
          <a:srcRect l="-99491" r="-99491"/>
          <a:stretch>
            <a:fillRect/>
          </a:stretch>
        </p:blipFill>
        <p:spPr/>
      </p:pic>
    </p:spTree>
    <p:extLst>
      <p:ext uri="{BB962C8B-B14F-4D97-AF65-F5344CB8AC3E}">
        <p14:creationId xmlns:p14="http://schemas.microsoft.com/office/powerpoint/2010/main" val="379169179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36a9a6232efc068fe6a543ecd55c8016.jpg"/>
          <p:cNvPicPr>
            <a:picLocks noGrp="1" noChangeAspect="1"/>
          </p:cNvPicPr>
          <p:nvPr>
            <p:ph sz="quarter" idx="1"/>
          </p:nvPr>
        </p:nvPicPr>
        <p:blipFill>
          <a:blip r:embed="rId2">
            <a:extLst>
              <a:ext uri="{28A0092B-C50C-407E-A947-70E740481C1C}">
                <a14:useLocalDpi xmlns:a14="http://schemas.microsoft.com/office/drawing/2010/main" val="0"/>
              </a:ext>
            </a:extLst>
          </a:blip>
          <a:srcRect l="-90060" r="-90060"/>
          <a:stretch>
            <a:fillRect/>
          </a:stretch>
        </p:blipFill>
        <p:spPr/>
      </p:pic>
    </p:spTree>
    <p:extLst>
      <p:ext uri="{BB962C8B-B14F-4D97-AF65-F5344CB8AC3E}">
        <p14:creationId xmlns:p14="http://schemas.microsoft.com/office/powerpoint/2010/main" val="147758854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Max </a:t>
            </a:r>
            <a:r>
              <a:rPr lang="en-US" dirty="0" err="1" smtClean="0"/>
              <a:t>Brod</a:t>
            </a:r>
            <a:r>
              <a:rPr lang="en-US" dirty="0" smtClean="0"/>
              <a:t> (1884-1968)</a:t>
            </a:r>
            <a:endParaRPr lang="en-US" dirty="0"/>
          </a:p>
        </p:txBody>
      </p:sp>
      <p:pic>
        <p:nvPicPr>
          <p:cNvPr id="4" name="Content Placeholder 3" descr="media.jpeg"/>
          <p:cNvPicPr>
            <a:picLocks noGrp="1" noChangeAspect="1"/>
          </p:cNvPicPr>
          <p:nvPr>
            <p:ph sz="quarter" idx="1"/>
          </p:nvPr>
        </p:nvPicPr>
        <p:blipFill>
          <a:blip r:embed="rId2">
            <a:extLst>
              <a:ext uri="{28A0092B-C50C-407E-A947-70E740481C1C}">
                <a14:useLocalDpi xmlns:a14="http://schemas.microsoft.com/office/drawing/2010/main" val="0"/>
              </a:ext>
            </a:extLst>
          </a:blip>
          <a:srcRect l="-101900" r="-101900"/>
          <a:stretch>
            <a:fillRect/>
          </a:stretch>
        </p:blipFill>
        <p:spPr/>
      </p:pic>
    </p:spTree>
    <p:extLst>
      <p:ext uri="{BB962C8B-B14F-4D97-AF65-F5344CB8AC3E}">
        <p14:creationId xmlns:p14="http://schemas.microsoft.com/office/powerpoint/2010/main" val="305587779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NYT Kafka's Las Trial.tiff"/>
          <p:cNvPicPr>
            <a:picLocks noGrp="1" noChangeAspect="1"/>
          </p:cNvPicPr>
          <p:nvPr>
            <p:ph sz="quarter" idx="1"/>
          </p:nvPr>
        </p:nvPicPr>
        <p:blipFill>
          <a:blip r:embed="rId2">
            <a:extLst>
              <a:ext uri="{28A0092B-C50C-407E-A947-70E740481C1C}">
                <a14:useLocalDpi xmlns:a14="http://schemas.microsoft.com/office/drawing/2010/main" val="0"/>
              </a:ext>
            </a:extLst>
          </a:blip>
          <a:srcRect l="-18077" r="-18077"/>
          <a:stretch>
            <a:fillRect/>
          </a:stretch>
        </p:blipFill>
        <p:spPr/>
      </p:pic>
    </p:spTree>
    <p:extLst>
      <p:ext uri="{BB962C8B-B14F-4D97-AF65-F5344CB8AC3E}">
        <p14:creationId xmlns:p14="http://schemas.microsoft.com/office/powerpoint/2010/main" val="334953896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Reading The Trial</a:t>
            </a:r>
          </a:p>
          <a:p>
            <a:pPr lvl="1"/>
            <a:r>
              <a:rPr lang="en-US" dirty="0" smtClean="0"/>
              <a:t>Importance of </a:t>
            </a:r>
            <a:r>
              <a:rPr lang="en-US" dirty="0"/>
              <a:t>K</a:t>
            </a:r>
            <a:r>
              <a:rPr lang="en-US" dirty="0" smtClean="0"/>
              <a:t>afka for European Modernism</a:t>
            </a:r>
          </a:p>
          <a:p>
            <a:pPr lvl="1"/>
            <a:r>
              <a:rPr lang="en-US" dirty="0" smtClean="0"/>
              <a:t>Novels as exemplary failures</a:t>
            </a:r>
          </a:p>
          <a:p>
            <a:pPr lvl="1"/>
            <a:r>
              <a:rPr lang="en-US" dirty="0" smtClean="0"/>
              <a:t>Institutions and individuals</a:t>
            </a:r>
          </a:p>
          <a:p>
            <a:pPr lvl="1"/>
            <a:r>
              <a:rPr lang="en-US" dirty="0" smtClean="0"/>
              <a:t>The Law</a:t>
            </a:r>
          </a:p>
          <a:p>
            <a:pPr lvl="1"/>
            <a:r>
              <a:rPr lang="en-US" dirty="0" smtClean="0"/>
              <a:t>State of Exception</a:t>
            </a:r>
          </a:p>
          <a:p>
            <a:pPr lvl="1"/>
            <a:r>
              <a:rPr lang="en-US" dirty="0" smtClean="0"/>
              <a:t>Guilt and Punishment</a:t>
            </a:r>
            <a:endParaRPr lang="en-US" dirty="0"/>
          </a:p>
        </p:txBody>
      </p:sp>
    </p:spTree>
    <p:extLst>
      <p:ext uri="{BB962C8B-B14F-4D97-AF65-F5344CB8AC3E}">
        <p14:creationId xmlns:p14="http://schemas.microsoft.com/office/powerpoint/2010/main" val="366263226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Adorno’s</a:t>
            </a:r>
            <a:r>
              <a:rPr lang="en-US" dirty="0" smtClean="0"/>
              <a:t> Notes on Kafka</a:t>
            </a:r>
            <a:endParaRPr lang="en-US" dirty="0"/>
          </a:p>
        </p:txBody>
      </p:sp>
      <p:pic>
        <p:nvPicPr>
          <p:cNvPr id="4" name="Content Placeholder 3" descr="Adorno on Kafka.tiff"/>
          <p:cNvPicPr>
            <a:picLocks noGrp="1" noChangeAspect="1"/>
          </p:cNvPicPr>
          <p:nvPr>
            <p:ph sz="quarter" idx="1"/>
          </p:nvPr>
        </p:nvPicPr>
        <p:blipFill>
          <a:blip r:embed="rId2">
            <a:extLst>
              <a:ext uri="{28A0092B-C50C-407E-A947-70E740481C1C}">
                <a14:useLocalDpi xmlns:a14="http://schemas.microsoft.com/office/drawing/2010/main" val="0"/>
              </a:ext>
            </a:extLst>
          </a:blip>
          <a:srcRect l="-15399" r="-15399"/>
          <a:stretch>
            <a:fillRect/>
          </a:stretch>
        </p:blipFill>
        <p:spPr/>
      </p:pic>
    </p:spTree>
    <p:extLst>
      <p:ext uri="{BB962C8B-B14F-4D97-AF65-F5344CB8AC3E}">
        <p14:creationId xmlns:p14="http://schemas.microsoft.com/office/powerpoint/2010/main" val="825451491"/>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375</TotalTime>
  <Words>610</Words>
  <Application>Microsoft Macintosh PowerPoint</Application>
  <PresentationFormat>On-screen Show (4:3)</PresentationFormat>
  <Paragraphs>41</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Civic</vt:lpstr>
      <vt:lpstr>EN201 The European Novel: The Trial</vt:lpstr>
      <vt:lpstr>PowerPoint Presentation</vt:lpstr>
      <vt:lpstr>PowerPoint Presentation</vt:lpstr>
      <vt:lpstr>PowerPoint Presentation</vt:lpstr>
      <vt:lpstr>PowerPoint Presentation</vt:lpstr>
      <vt:lpstr>Max Brod (1884-1968)</vt:lpstr>
      <vt:lpstr>PowerPoint Presentation</vt:lpstr>
      <vt:lpstr>PowerPoint Presentation</vt:lpstr>
      <vt:lpstr>Adorno’s Notes on Kafka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Dialectics and Abyssal Thought</vt:lpstr>
      <vt:lpstr>Letter to Oskar Pollack (1904)</vt:lpstr>
    </vt:vector>
  </TitlesOfParts>
  <Company>Universiteit Utrecht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Realism</dc:title>
  <dc:creator>Paulo de Medeiros</dc:creator>
  <cp:lastModifiedBy>Paulo de Medeiros</cp:lastModifiedBy>
  <cp:revision>58</cp:revision>
  <dcterms:created xsi:type="dcterms:W3CDTF">2014-12-02T22:57:20Z</dcterms:created>
  <dcterms:modified xsi:type="dcterms:W3CDTF">2017-01-18T11:46:23Z</dcterms:modified>
</cp:coreProperties>
</file>