
<file path=[Content_Types].xml><?xml version="1.0" encoding="utf-8"?>
<Types xmlns="http://schemas.openxmlformats.org/package/2006/content-types">
  <Default Extension="xml" ContentType="application/xml"/>
  <Default Extension="jpeg" ContentType="image/jpeg"/>
  <Default Extension="jpg" ContentType="image/jpeg"/>
  <Default Extension="tiff" ContentType="image/tiff"/>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95" r:id="rId2"/>
    <p:sldMasterId id="2147483660" r:id="rId3"/>
  </p:sldMasterIdLst>
  <p:notesMasterIdLst>
    <p:notesMasterId r:id="rId40"/>
  </p:notesMasterIdLst>
  <p:handoutMasterIdLst>
    <p:handoutMasterId r:id="rId41"/>
  </p:handoutMasterIdLst>
  <p:sldIdLst>
    <p:sldId id="269" r:id="rId4"/>
    <p:sldId id="270" r:id="rId5"/>
    <p:sldId id="273" r:id="rId6"/>
    <p:sldId id="274" r:id="rId7"/>
    <p:sldId id="275" r:id="rId8"/>
    <p:sldId id="295" r:id="rId9"/>
    <p:sldId id="276" r:id="rId10"/>
    <p:sldId id="296" r:id="rId11"/>
    <p:sldId id="304" r:id="rId12"/>
    <p:sldId id="305" r:id="rId13"/>
    <p:sldId id="306" r:id="rId14"/>
    <p:sldId id="277" r:id="rId15"/>
    <p:sldId id="278" r:id="rId16"/>
    <p:sldId id="297" r:id="rId17"/>
    <p:sldId id="298" r:id="rId18"/>
    <p:sldId id="299" r:id="rId19"/>
    <p:sldId id="279" r:id="rId20"/>
    <p:sldId id="280" r:id="rId21"/>
    <p:sldId id="281" r:id="rId22"/>
    <p:sldId id="282" r:id="rId23"/>
    <p:sldId id="283" r:id="rId24"/>
    <p:sldId id="284" r:id="rId25"/>
    <p:sldId id="285" r:id="rId26"/>
    <p:sldId id="286" r:id="rId27"/>
    <p:sldId id="300" r:id="rId28"/>
    <p:sldId id="287" r:id="rId29"/>
    <p:sldId id="301" r:id="rId30"/>
    <p:sldId id="288" r:id="rId31"/>
    <p:sldId id="289" r:id="rId32"/>
    <p:sldId id="290" r:id="rId33"/>
    <p:sldId id="303" r:id="rId34"/>
    <p:sldId id="293" r:id="rId35"/>
    <p:sldId id="294" r:id="rId36"/>
    <p:sldId id="291" r:id="rId37"/>
    <p:sldId id="292" r:id="rId38"/>
    <p:sldId id="302" r:id="rId39"/>
  </p:sldIdLst>
  <p:sldSz cx="9144000" cy="6858000" type="screen4x3"/>
  <p:notesSz cx="6781800" cy="9906000"/>
  <p:defaultTextStyle>
    <a:defPPr>
      <a:defRPr lang="en-GB"/>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927" autoAdjust="0"/>
    <p:restoredTop sz="90929"/>
  </p:normalViewPr>
  <p:slideViewPr>
    <p:cSldViewPr showGuides="1">
      <p:cViewPr>
        <p:scale>
          <a:sx n="100" d="100"/>
          <a:sy n="100" d="100"/>
        </p:scale>
        <p:origin x="-1704" y="-8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tableStyles" Target="tableStyles.xml"/><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slide" Target="slides/slide26.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30" Type="http://schemas.openxmlformats.org/officeDocument/2006/relationships/slide" Target="slides/slide27.xml"/><Relationship Id="rId31" Type="http://schemas.openxmlformats.org/officeDocument/2006/relationships/slide" Target="slides/slide28.xml"/><Relationship Id="rId32" Type="http://schemas.openxmlformats.org/officeDocument/2006/relationships/slide" Target="slides/slide29.xml"/><Relationship Id="rId9" Type="http://schemas.openxmlformats.org/officeDocument/2006/relationships/slide" Target="slides/slide6.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33" Type="http://schemas.openxmlformats.org/officeDocument/2006/relationships/slide" Target="slides/slide30.xml"/><Relationship Id="rId34" Type="http://schemas.openxmlformats.org/officeDocument/2006/relationships/slide" Target="slides/slide31.xml"/><Relationship Id="rId35" Type="http://schemas.openxmlformats.org/officeDocument/2006/relationships/slide" Target="slides/slide32.xml"/><Relationship Id="rId36" Type="http://schemas.openxmlformats.org/officeDocument/2006/relationships/slide" Target="slides/slide33.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37" Type="http://schemas.openxmlformats.org/officeDocument/2006/relationships/slide" Target="slides/slide34.xml"/><Relationship Id="rId38" Type="http://schemas.openxmlformats.org/officeDocument/2006/relationships/slide" Target="slides/slide35.xml"/><Relationship Id="rId39" Type="http://schemas.openxmlformats.org/officeDocument/2006/relationships/slide" Target="slides/slide36.xml"/><Relationship Id="rId40" Type="http://schemas.openxmlformats.org/officeDocument/2006/relationships/notesMaster" Target="notesMasters/notesMaster1.xml"/><Relationship Id="rId41" Type="http://schemas.openxmlformats.org/officeDocument/2006/relationships/handoutMaster" Target="handoutMasters/handoutMaster1.xml"/><Relationship Id="rId42" Type="http://schemas.openxmlformats.org/officeDocument/2006/relationships/printerSettings" Target="printerSettings/printerSettings1.bin"/><Relationship Id="rId43" Type="http://schemas.openxmlformats.org/officeDocument/2006/relationships/presProps" Target="presProps.xml"/><Relationship Id="rId44" Type="http://schemas.openxmlformats.org/officeDocument/2006/relationships/viewProps" Target="viewProps.xml"/><Relationship Id="rId4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1026"/>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47107" name="Rectangle 1027"/>
          <p:cNvSpPr>
            <a:spLocks noGrp="1" noChangeArrowheads="1"/>
          </p:cNvSpPr>
          <p:nvPr>
            <p:ph type="dt" sz="quarter" idx="1"/>
          </p:nvPr>
        </p:nvSpPr>
        <p:spPr bwMode="auto">
          <a:xfrm>
            <a:off x="3843338" y="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47108" name="Rectangle 1028"/>
          <p:cNvSpPr>
            <a:spLocks noGrp="1" noChangeArrowheads="1"/>
          </p:cNvSpPr>
          <p:nvPr>
            <p:ph type="ftr" sz="quarter" idx="2"/>
          </p:nvPr>
        </p:nvSpPr>
        <p:spPr bwMode="auto">
          <a:xfrm>
            <a:off x="0" y="941070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47109" name="Rectangle 1029"/>
          <p:cNvSpPr>
            <a:spLocks noGrp="1" noChangeArrowheads="1"/>
          </p:cNvSpPr>
          <p:nvPr>
            <p:ph type="sldNum" sz="quarter" idx="3"/>
          </p:nvPr>
        </p:nvSpPr>
        <p:spPr bwMode="auto">
          <a:xfrm>
            <a:off x="3843338" y="941070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8819A2C5-D425-418A-813C-D2056631D7C5}" type="slidenum">
              <a:rPr lang="en-GB" altLang="en-US"/>
              <a:pPr>
                <a:defRPr/>
              </a:pPr>
              <a:t>‹#›</a:t>
            </a:fld>
            <a:endParaRPr lang="en-GB" altLang="en-US"/>
          </a:p>
        </p:txBody>
      </p:sp>
    </p:spTree>
    <p:extLst>
      <p:ext uri="{BB962C8B-B14F-4D97-AF65-F5344CB8AC3E}">
        <p14:creationId xmlns:p14="http://schemas.microsoft.com/office/powerpoint/2010/main" val="37919462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050"/>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16387" name="Rectangle 2051"/>
          <p:cNvSpPr>
            <a:spLocks noGrp="1" noChangeArrowheads="1"/>
          </p:cNvSpPr>
          <p:nvPr>
            <p:ph type="dt" idx="1"/>
          </p:nvPr>
        </p:nvSpPr>
        <p:spPr bwMode="auto">
          <a:xfrm>
            <a:off x="3843338" y="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8196" name="Rectangle 2052"/>
          <p:cNvSpPr>
            <a:spLocks noGrp="1" noRot="1" noChangeAspect="1" noChangeArrowheads="1" noTextEdit="1"/>
          </p:cNvSpPr>
          <p:nvPr>
            <p:ph type="sldImg" idx="2"/>
          </p:nvPr>
        </p:nvSpPr>
        <p:spPr bwMode="auto">
          <a:xfrm>
            <a:off x="914400" y="742950"/>
            <a:ext cx="4953000" cy="37147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6389" name="Rectangle 2053"/>
          <p:cNvSpPr>
            <a:spLocks noGrp="1" noChangeArrowheads="1"/>
          </p:cNvSpPr>
          <p:nvPr>
            <p:ph type="body" sz="quarter" idx="3"/>
          </p:nvPr>
        </p:nvSpPr>
        <p:spPr bwMode="auto">
          <a:xfrm>
            <a:off x="904875" y="4705350"/>
            <a:ext cx="4972050" cy="445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noProof="0" smtClean="0"/>
              <a:t>Click to edit Master text styles</a:t>
            </a:r>
          </a:p>
          <a:p>
            <a:pPr lvl="1"/>
            <a:r>
              <a:rPr lang="en-GB" altLang="en-US" noProof="0" smtClean="0"/>
              <a:t>Second level</a:t>
            </a:r>
          </a:p>
          <a:p>
            <a:pPr lvl="2"/>
            <a:r>
              <a:rPr lang="en-GB" altLang="en-US" noProof="0" smtClean="0"/>
              <a:t>Third level</a:t>
            </a:r>
          </a:p>
          <a:p>
            <a:pPr lvl="3"/>
            <a:r>
              <a:rPr lang="en-GB" altLang="en-US" noProof="0" smtClean="0"/>
              <a:t>Fourth level</a:t>
            </a:r>
          </a:p>
          <a:p>
            <a:pPr lvl="4"/>
            <a:r>
              <a:rPr lang="en-GB" altLang="en-US" noProof="0" smtClean="0"/>
              <a:t>Fifth level</a:t>
            </a:r>
          </a:p>
        </p:txBody>
      </p:sp>
      <p:sp>
        <p:nvSpPr>
          <p:cNvPr id="16390" name="Rectangle 2054"/>
          <p:cNvSpPr>
            <a:spLocks noGrp="1" noChangeArrowheads="1"/>
          </p:cNvSpPr>
          <p:nvPr>
            <p:ph type="ftr" sz="quarter" idx="4"/>
          </p:nvPr>
        </p:nvSpPr>
        <p:spPr bwMode="auto">
          <a:xfrm>
            <a:off x="0" y="941070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16391" name="Rectangle 2055"/>
          <p:cNvSpPr>
            <a:spLocks noGrp="1" noChangeArrowheads="1"/>
          </p:cNvSpPr>
          <p:nvPr>
            <p:ph type="sldNum" sz="quarter" idx="5"/>
          </p:nvPr>
        </p:nvSpPr>
        <p:spPr bwMode="auto">
          <a:xfrm>
            <a:off x="3843338" y="941070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74F9E15A-2DDD-48A4-81E6-2EDEC1199FAA}" type="slidenum">
              <a:rPr lang="en-GB" altLang="en-US"/>
              <a:pPr>
                <a:defRPr/>
              </a:pPr>
              <a:t>‹#›</a:t>
            </a:fld>
            <a:endParaRPr lang="en-GB" altLang="en-US"/>
          </a:p>
        </p:txBody>
      </p:sp>
    </p:spTree>
    <p:extLst>
      <p:ext uri="{BB962C8B-B14F-4D97-AF65-F5344CB8AC3E}">
        <p14:creationId xmlns:p14="http://schemas.microsoft.com/office/powerpoint/2010/main" val="12510948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2</a:t>
            </a:fld>
            <a:endParaRPr lang="en-GB" altLang="en-US"/>
          </a:p>
        </p:txBody>
      </p:sp>
    </p:spTree>
    <p:extLst>
      <p:ext uri="{BB962C8B-B14F-4D97-AF65-F5344CB8AC3E}">
        <p14:creationId xmlns:p14="http://schemas.microsoft.com/office/powerpoint/2010/main" val="32295374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12</a:t>
            </a:fld>
            <a:endParaRPr lang="en-GB" altLang="en-US"/>
          </a:p>
        </p:txBody>
      </p:sp>
    </p:spTree>
    <p:extLst>
      <p:ext uri="{BB962C8B-B14F-4D97-AF65-F5344CB8AC3E}">
        <p14:creationId xmlns:p14="http://schemas.microsoft.com/office/powerpoint/2010/main" val="25736340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1996</a:t>
            </a:r>
            <a:endParaRPr lang="en-US"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32</a:t>
            </a:fld>
            <a:endParaRPr lang="en-GB" altLang="en-US"/>
          </a:p>
        </p:txBody>
      </p:sp>
    </p:spTree>
    <p:extLst>
      <p:ext uri="{BB962C8B-B14F-4D97-AF65-F5344CB8AC3E}">
        <p14:creationId xmlns:p14="http://schemas.microsoft.com/office/powerpoint/2010/main" val="2425391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5.jpe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2" name="Picture 2" descr="\\MARLON\User57\e\edsnad\Documents\My Pictures\PPt\4-3_split_8-12_with_descriptor_ruby_red.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3016" y="397"/>
            <a:ext cx="9144000" cy="5533019"/>
          </a:xfrm>
          <a:prstGeom prst="rect">
            <a:avLst/>
          </a:prstGeom>
          <a:noFill/>
          <a:extLst>
            <a:ext uri="{909E8E84-426E-40dd-AFC4-6F175D3DCCD1}">
              <a14:hiddenFill xmlns:a14="http://schemas.microsoft.com/office/drawing/2010/main">
                <a:solidFill>
                  <a:srgbClr val="FFFFFF"/>
                </a:solidFill>
              </a14:hiddenFill>
            </a:ext>
          </a:extLst>
        </p:spPr>
      </p:pic>
      <p:sp>
        <p:nvSpPr>
          <p:cNvPr id="49155" name="Rectangle 3"/>
          <p:cNvSpPr>
            <a:spLocks noGrp="1" noChangeArrowheads="1"/>
          </p:cNvSpPr>
          <p:nvPr>
            <p:ph type="ctrTitle"/>
          </p:nvPr>
        </p:nvSpPr>
        <p:spPr>
          <a:xfrm>
            <a:off x="50994" y="4221088"/>
            <a:ext cx="7056784" cy="1296144"/>
          </a:xfrm>
        </p:spPr>
        <p:txBody>
          <a:bodyPr/>
          <a:lstStyle>
            <a:lvl1pPr>
              <a:defRPr sz="4000"/>
            </a:lvl1pPr>
          </a:lstStyle>
          <a:p>
            <a:pPr lvl="0"/>
            <a:r>
              <a:rPr lang="en-US"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50994" y="5486077"/>
            <a:ext cx="64008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spTree>
    <p:extLst>
      <p:ext uri="{BB962C8B-B14F-4D97-AF65-F5344CB8AC3E}">
        <p14:creationId xmlns:p14="http://schemas.microsoft.com/office/powerpoint/2010/main" val="3953512803"/>
      </p:ext>
    </p:extLst>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5F2DA786-226B-42DD-93E8-A1CF6097432C}" type="slidenum">
              <a:rPr lang="en-GB" altLang="en-US"/>
              <a:pPr>
                <a:defRPr/>
              </a:pPr>
              <a:t>‹#›</a:t>
            </a:fld>
            <a:endParaRPr lang="en-GB" altLang="en-US"/>
          </a:p>
        </p:txBody>
      </p:sp>
    </p:spTree>
    <p:extLst>
      <p:ext uri="{BB962C8B-B14F-4D97-AF65-F5344CB8AC3E}">
        <p14:creationId xmlns:p14="http://schemas.microsoft.com/office/powerpoint/2010/main" val="762999651"/>
      </p:ext>
    </p:extLst>
  </p:cSld>
  <p:clrMapOvr>
    <a:masterClrMapping/>
  </p:clrMapOvr>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A548C52-FFFD-49F6-B265-F7E72DF156EB}" type="slidenum">
              <a:rPr lang="en-GB" altLang="en-US"/>
              <a:pPr>
                <a:defRPr/>
              </a:pPr>
              <a:t>‹#›</a:t>
            </a:fld>
            <a:endParaRPr lang="en-GB" altLang="en-US"/>
          </a:p>
        </p:txBody>
      </p:sp>
    </p:spTree>
    <p:extLst>
      <p:ext uri="{BB962C8B-B14F-4D97-AF65-F5344CB8AC3E}">
        <p14:creationId xmlns:p14="http://schemas.microsoft.com/office/powerpoint/2010/main" val="2605378762"/>
      </p:ext>
    </p:extLst>
  </p:cSld>
  <p:clrMapOvr>
    <a:masterClrMapping/>
  </p:clrMapOvr>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7A5EEF6-EF9C-46E6-8B5F-3F5CA92D3B8D}" type="slidenum">
              <a:rPr lang="en-GB" altLang="en-US"/>
              <a:pPr>
                <a:defRPr/>
              </a:pPr>
              <a:t>‹#›</a:t>
            </a:fld>
            <a:endParaRPr lang="en-GB" altLang="en-US"/>
          </a:p>
        </p:txBody>
      </p:sp>
    </p:spTree>
    <p:extLst>
      <p:ext uri="{BB962C8B-B14F-4D97-AF65-F5344CB8AC3E}">
        <p14:creationId xmlns:p14="http://schemas.microsoft.com/office/powerpoint/2010/main" val="2090899075"/>
      </p:ext>
    </p:extLst>
  </p:cSld>
  <p:clrMapOvr>
    <a:masterClrMapping/>
  </p:clrMapOvr>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20/02/19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729723753"/>
      </p:ext>
    </p:extLst>
  </p:cSld>
  <p:clrMapOvr>
    <a:masterClrMapping/>
  </p:clrMapOvr>
  <p:timing>
    <p:tnLst>
      <p:par>
        <p:cTn xmlns:p14="http://schemas.microsoft.com/office/powerpoint/2010/mai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20/02/19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816135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20/02/19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5105860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20/02/19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789804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20/02/19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5689514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20/02/19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549776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20/02/19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382720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251520" y="3861048"/>
            <a:ext cx="7056784" cy="1296144"/>
          </a:xfrm>
        </p:spPr>
        <p:txBody>
          <a:bodyPr/>
          <a:lstStyle>
            <a:lvl1pPr>
              <a:defRPr sz="4000"/>
            </a:lvl1pPr>
          </a:lstStyle>
          <a:p>
            <a:pPr lvl="0"/>
            <a:r>
              <a:rPr lang="en-US"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259432" y="5198045"/>
            <a:ext cx="64008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pic>
        <p:nvPicPr>
          <p:cNvPr id="5" name="Picture 2" descr="\\MARLON\User57\e\edsnad\Documents\My Pictures\PPt\4-3_split_4-12_with_descriptor_ruby_red.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781" y="0"/>
            <a:ext cx="9144000" cy="32136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7238994"/>
      </p:ext>
    </p:extLst>
  </p:cSld>
  <p:clrMapOvr>
    <a:masterClrMapping/>
  </p:clrMapOvr>
  <p:timing>
    <p:tnLst>
      <p:par>
        <p:cTn xmlns:p14="http://schemas.microsoft.com/office/powerpoint/2010/mai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20/02/19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289477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20/02/19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316336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20/02/19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021346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20/02/19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7935740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20/02/19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8524885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20/02/19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37606457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2" descr="\\MARLON\User57\e\edsnad\Documents\My Pictures\PPt\4-3_split_1-12_with_descriptor_ruby_red.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0"/>
            <a:ext cx="9144000" cy="152861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hasCustomPrompt="1"/>
          </p:nvPr>
        </p:nvSpPr>
        <p:spPr>
          <a:xfrm>
            <a:off x="683568" y="2564904"/>
            <a:ext cx="7772400" cy="3204071"/>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20/02/19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spTree>
    <p:extLst>
      <p:ext uri="{BB962C8B-B14F-4D97-AF65-F5344CB8AC3E}">
        <p14:creationId xmlns:p14="http://schemas.microsoft.com/office/powerpoint/2010/main" val="3609636989"/>
      </p:ext>
    </p:extLst>
  </p:cSld>
  <p:clrMapOvr>
    <a:masterClrMapping/>
  </p:clrMapOvr>
  <p:timing>
    <p:tnLst>
      <p:par>
        <p:cTn xmlns:p14="http://schemas.microsoft.com/office/powerpoint/2010/mai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20/02/19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196443612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20/02/19</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343387711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20/02/19</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3091917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E70D8804-937B-40C3-8369-0CF62D082B6D}" type="slidenum">
              <a:rPr lang="en-GB" altLang="en-US"/>
              <a:pPr>
                <a:defRPr/>
              </a:pPr>
              <a:t>‹#›</a:t>
            </a:fld>
            <a:endParaRPr lang="en-GB" altLang="en-US"/>
          </a:p>
        </p:txBody>
      </p:sp>
    </p:spTree>
    <p:extLst>
      <p:ext uri="{BB962C8B-B14F-4D97-AF65-F5344CB8AC3E}">
        <p14:creationId xmlns:p14="http://schemas.microsoft.com/office/powerpoint/2010/main" val="948784953"/>
      </p:ext>
    </p:extLst>
  </p:cSld>
  <p:clrMapOvr>
    <a:masterClrMapping/>
  </p:clrMapOvr>
  <p:timing>
    <p:tnLst>
      <p:par>
        <p:cTn xmlns:p14="http://schemas.microsoft.com/office/powerpoint/2010/mai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20/02/19</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294054493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20/02/19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31275443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20/02/19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39345338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20/02/19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294133681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20/02/19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38598790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5122" name="Picture 2" descr="\\MARLON\User57\e\edsnad\Documents\My Pictures\PPt\4-3_split_1-12_with_descriptor_ruby_red.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0"/>
            <a:ext cx="9144000" cy="152861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hasCustomPrompt="1"/>
          </p:nvPr>
        </p:nvSpPr>
        <p:spPr>
          <a:xfrm>
            <a:off x="685800" y="1550979"/>
            <a:ext cx="7772400" cy="1362075"/>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DF8B94E-925D-4A32-90AE-A4FAA5B8065E}" type="slidenum">
              <a:rPr lang="en-GB" altLang="en-US"/>
              <a:pPr>
                <a:defRPr/>
              </a:pPr>
              <a:t>‹#›</a:t>
            </a:fld>
            <a:endParaRPr lang="en-GB" altLang="en-US"/>
          </a:p>
        </p:txBody>
      </p:sp>
    </p:spTree>
    <p:extLst>
      <p:ext uri="{BB962C8B-B14F-4D97-AF65-F5344CB8AC3E}">
        <p14:creationId xmlns:p14="http://schemas.microsoft.com/office/powerpoint/2010/main" val="2304711476"/>
      </p:ext>
    </p:extLst>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8A76B3E9-7FF0-4902-80F9-E8997D5A0E30}" type="slidenum">
              <a:rPr lang="en-GB" altLang="en-US"/>
              <a:pPr>
                <a:defRPr/>
              </a:pPr>
              <a:t>‹#›</a:t>
            </a:fld>
            <a:endParaRPr lang="en-GB" altLang="en-US"/>
          </a:p>
        </p:txBody>
      </p:sp>
    </p:spTree>
    <p:extLst>
      <p:ext uri="{BB962C8B-B14F-4D97-AF65-F5344CB8AC3E}">
        <p14:creationId xmlns:p14="http://schemas.microsoft.com/office/powerpoint/2010/main" val="3045283992"/>
      </p:ext>
    </p:extLst>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9" name="Rectangle 6"/>
          <p:cNvSpPr>
            <a:spLocks noGrp="1" noChangeArrowheads="1"/>
          </p:cNvSpPr>
          <p:nvPr>
            <p:ph type="sldNum" sz="quarter" idx="12"/>
          </p:nvPr>
        </p:nvSpPr>
        <p:spPr>
          <a:ln/>
        </p:spPr>
        <p:txBody>
          <a:bodyPr/>
          <a:lstStyle>
            <a:lvl1pPr>
              <a:defRPr/>
            </a:lvl1pPr>
          </a:lstStyle>
          <a:p>
            <a:pPr>
              <a:defRPr/>
            </a:pPr>
            <a:fld id="{57203937-7804-4435-8F73-564F70BF0477}" type="slidenum">
              <a:rPr lang="en-GB" altLang="en-US"/>
              <a:pPr>
                <a:defRPr/>
              </a:pPr>
              <a:t>‹#›</a:t>
            </a:fld>
            <a:endParaRPr lang="en-GB" altLang="en-US"/>
          </a:p>
        </p:txBody>
      </p:sp>
    </p:spTree>
    <p:extLst>
      <p:ext uri="{BB962C8B-B14F-4D97-AF65-F5344CB8AC3E}">
        <p14:creationId xmlns:p14="http://schemas.microsoft.com/office/powerpoint/2010/main" val="2246971879"/>
      </p:ext>
    </p:extLst>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5" name="Rectangle 6"/>
          <p:cNvSpPr>
            <a:spLocks noGrp="1" noChangeArrowheads="1"/>
          </p:cNvSpPr>
          <p:nvPr>
            <p:ph type="sldNum" sz="quarter" idx="12"/>
          </p:nvPr>
        </p:nvSpPr>
        <p:spPr>
          <a:ln/>
        </p:spPr>
        <p:txBody>
          <a:bodyPr/>
          <a:lstStyle>
            <a:lvl1pPr>
              <a:defRPr/>
            </a:lvl1pPr>
          </a:lstStyle>
          <a:p>
            <a:pPr>
              <a:defRPr/>
            </a:pPr>
            <a:fld id="{D89CFF8C-A83F-461F-AEDD-249687053BE5}" type="slidenum">
              <a:rPr lang="en-GB" altLang="en-US"/>
              <a:pPr>
                <a:defRPr/>
              </a:pPr>
              <a:t>‹#›</a:t>
            </a:fld>
            <a:endParaRPr lang="en-GB" altLang="en-US"/>
          </a:p>
        </p:txBody>
      </p:sp>
    </p:spTree>
    <p:extLst>
      <p:ext uri="{BB962C8B-B14F-4D97-AF65-F5344CB8AC3E}">
        <p14:creationId xmlns:p14="http://schemas.microsoft.com/office/powerpoint/2010/main" val="2347081420"/>
      </p:ext>
    </p:extLst>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4" name="Rectangle 6"/>
          <p:cNvSpPr>
            <a:spLocks noGrp="1" noChangeArrowheads="1"/>
          </p:cNvSpPr>
          <p:nvPr>
            <p:ph type="sldNum" sz="quarter" idx="12"/>
          </p:nvPr>
        </p:nvSpPr>
        <p:spPr>
          <a:ln/>
        </p:spPr>
        <p:txBody>
          <a:bodyPr/>
          <a:lstStyle>
            <a:lvl1pPr>
              <a:defRPr/>
            </a:lvl1pPr>
          </a:lstStyle>
          <a:p>
            <a:pPr>
              <a:defRPr/>
            </a:pPr>
            <a:fld id="{F8DD0086-8934-43DE-AB7F-FE2D8ACF740C}" type="slidenum">
              <a:rPr lang="en-GB" altLang="en-US"/>
              <a:pPr>
                <a:defRPr/>
              </a:pPr>
              <a:t>‹#›</a:t>
            </a:fld>
            <a:endParaRPr lang="en-GB" altLang="en-US"/>
          </a:p>
        </p:txBody>
      </p:sp>
    </p:spTree>
    <p:extLst>
      <p:ext uri="{BB962C8B-B14F-4D97-AF65-F5344CB8AC3E}">
        <p14:creationId xmlns:p14="http://schemas.microsoft.com/office/powerpoint/2010/main" val="2379062736"/>
      </p:ext>
    </p:extLst>
  </p:cSld>
  <p:clrMapOvr>
    <a:masterClrMapping/>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64278CB3-4A42-4C7D-9227-6531CAA8D3EB}" type="slidenum">
              <a:rPr lang="en-GB" altLang="en-US"/>
              <a:pPr>
                <a:defRPr/>
              </a:pPr>
              <a:t>‹#›</a:t>
            </a:fld>
            <a:endParaRPr lang="en-GB" altLang="en-US"/>
          </a:p>
        </p:txBody>
      </p:sp>
    </p:spTree>
    <p:extLst>
      <p:ext uri="{BB962C8B-B14F-4D97-AF65-F5344CB8AC3E}">
        <p14:creationId xmlns:p14="http://schemas.microsoft.com/office/powerpoint/2010/main" val="3694163836"/>
      </p:ext>
    </p:extLst>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jpeg"/><Relationship Id="rId15"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2" Type="http://schemas.openxmlformats.org/officeDocument/2006/relationships/theme" Target="../theme/theme2.xml"/><Relationship Id="rId13" Type="http://schemas.openxmlformats.org/officeDocument/2006/relationships/image" Target="../media/image5.jpeg"/><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4.xml"/><Relationship Id="rId12" Type="http://schemas.openxmlformats.org/officeDocument/2006/relationships/theme" Target="../theme/theme3.xml"/><Relationship Id="rId1" Type="http://schemas.openxmlformats.org/officeDocument/2006/relationships/slideLayout" Target="../slideLayouts/slideLayout24.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 Id="rId9" Type="http://schemas.openxmlformats.org/officeDocument/2006/relationships/slideLayout" Target="../slideLayouts/slideLayout32.xml"/><Relationship Id="rId10"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endParaRPr lang="en-GB" altLang="en-US" dirty="0" smtClean="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altLang="en-US"/>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altLang="en-US" dirty="0"/>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pPr>
              <a:defRPr/>
            </a:pPr>
            <a:fld id="{8B2FC1F5-3F11-4F4C-98D3-E04A951B33C5}" type="slidenum">
              <a:rPr lang="en-GB" altLang="en-US"/>
              <a:pPr>
                <a:defRPr/>
              </a:pPr>
              <a:t>‹#›</a:t>
            </a:fld>
            <a:endParaRPr lang="en-GB" altLang="en-US"/>
          </a:p>
        </p:txBody>
      </p:sp>
      <p:pic>
        <p:nvPicPr>
          <p:cNvPr id="9" name="Picture 8" descr="\\MARLON\User57\e\edsnad\Documents\My Pictures\PPt\4-3_W_line_ruby_red.jpg"/>
          <p:cNvPicPr>
            <a:picLocks noChangeAspect="1" noChangeArrowheads="1"/>
          </p:cNvPicPr>
          <p:nvPr/>
        </p:nvPicPr>
        <p:blipFill rotWithShape="1">
          <a:blip r:embed="rId14" cstate="screen">
            <a:extLst>
              <a:ext uri="{28A0092B-C50C-407E-A947-70E740481C1C}">
                <a14:useLocalDpi xmlns:a14="http://schemas.microsoft.com/office/drawing/2010/main"/>
              </a:ext>
            </a:extLst>
          </a:blip>
          <a:srcRect/>
          <a:stretch/>
        </p:blipFill>
        <p:spPr bwMode="auto">
          <a:xfrm>
            <a:off x="-3525" y="6043831"/>
            <a:ext cx="9144000" cy="631192"/>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94" r:id="rId1"/>
    <p:sldLayoutId id="2147483707"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Lst>
  <p:timing>
    <p:tnLst>
      <p:par>
        <p:cTn xmlns:p14="http://schemas.microsoft.com/office/powerpoint/2010/main" id="1" dur="indefinite" restart="never" nodeType="tmRoot"/>
      </p:par>
    </p:tnLst>
  </p:timing>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2" descr="\\MARLON\User57\e\edsnad\Documents\My Pictures\PPt\4-3_split_1-12_with_descriptor_ruby_red.jpg"/>
          <p:cNvPicPr>
            <a:picLocks noChangeAspect="1" noChangeArrowheads="1"/>
          </p:cNvPicPr>
          <p:nvPr/>
        </p:nvPicPr>
        <p:blipFill rotWithShape="1">
          <a:blip r:embed="rId13" cstate="screen">
            <a:extLst>
              <a:ext uri="{28A0092B-C50C-407E-A947-70E740481C1C}">
                <a14:useLocalDpi xmlns:a14="http://schemas.microsoft.com/office/drawing/2010/main"/>
              </a:ext>
            </a:extLst>
          </a:blip>
          <a:srcRect/>
          <a:stretch/>
        </p:blipFill>
        <p:spPr bwMode="auto">
          <a:xfrm>
            <a:off x="0" y="0"/>
            <a:ext cx="9144000" cy="152861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179512" y="485800"/>
            <a:ext cx="7056784"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20/02/19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spTree>
    <p:extLst>
      <p:ext uri="{BB962C8B-B14F-4D97-AF65-F5344CB8AC3E}">
        <p14:creationId xmlns:p14="http://schemas.microsoft.com/office/powerpoint/2010/main" val="189591948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iming>
    <p:tnLst>
      <p:par>
        <p:cTn xmlns:p14="http://schemas.microsoft.com/office/powerpoint/2010/main" id="1" dur="indefinite" restart="never" nodeType="tmRoot"/>
      </p:par>
    </p:tnLst>
  </p:timing>
  <p:txStyles>
    <p:titleStyle>
      <a:lvl1pPr algn="l"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endParaRPr lang="en-GB" altLang="en-US" smtClean="0"/>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20/02/19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xml"/><Relationship Id="rId3" Type="http://schemas.openxmlformats.org/officeDocument/2006/relationships/image" Target="../media/image1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hyperlink" Target="https://en.wikipedia.org/wiki/Harki" TargetMode="External"/><Relationship Id="rId4" Type="http://schemas.openxmlformats.org/officeDocument/2006/relationships/hyperlink" Target="https://en.wikipedia.org/wiki/National_Liberation_Front_(Algeria)%23cite_note-6" TargetMode="External"/><Relationship Id="rId5" Type="http://schemas.openxmlformats.org/officeDocument/2006/relationships/hyperlink" Target="https://en.wikipedia.org/wiki/National_Liberation_Front_(Algeria)%23cite_note-savage-7" TargetMode="External"/><Relationship Id="rId6" Type="http://schemas.openxmlformats.org/officeDocument/2006/relationships/hyperlink" Target="https://en.wikipedia.org/wiki/Battle_of_Philippeville" TargetMode="External"/><Relationship Id="rId7" Type="http://schemas.openxmlformats.org/officeDocument/2006/relationships/hyperlink" Target="https://en.wikipedia.org/wiki/National_Liberation_Front_(Algeria" TargetMode="External"/><Relationship Id="rId1" Type="http://schemas.openxmlformats.org/officeDocument/2006/relationships/slideLayout" Target="../slideLayouts/slideLayout8.xml"/><Relationship Id="rId2" Type="http://schemas.openxmlformats.org/officeDocument/2006/relationships/hyperlink" Target="https://en.wikipedia.org/wiki/National_Liberation_Front_(Algeria)%23cite_note-5"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0.tif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hyperlink" Target="https://www.youtube.com/watch?v=Ca3M2feqJk8" TargetMode="External"/><Relationship Id="rId3" Type="http://schemas.openxmlformats.org/officeDocument/2006/relationships/image" Target="../media/image2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2.tif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xml"/><Relationship Id="rId3" Type="http://schemas.openxmlformats.org/officeDocument/2006/relationships/image" Target="../media/image7.tif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3.tif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4.tif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5.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5.jpg"/><Relationship Id="rId3" Type="http://schemas.openxmlformats.org/officeDocument/2006/relationships/image" Target="../media/image26.tif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7.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8.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9.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30.emf"/><Relationship Id="rId3" Type="http://schemas.openxmlformats.org/officeDocument/2006/relationships/image" Target="../media/image31.tif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hyperlink" Target="https://www.youtube.com/watch?v=MOF74FLdkLY" TargetMode="External"/><Relationship Id="rId3" Type="http://schemas.openxmlformats.org/officeDocument/2006/relationships/image" Target="../media/image3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8.jpg"/><Relationship Id="rId3" Type="http://schemas.openxmlformats.org/officeDocument/2006/relationships/image" Target="../media/image9.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33.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xml"/><Relationship Id="rId3" Type="http://schemas.openxmlformats.org/officeDocument/2006/relationships/image" Target="../media/image34.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35.tif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36.tif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3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1.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3.jpeg"/><Relationship Id="rId3"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098" name="Title 1"/>
          <p:cNvSpPr>
            <a:spLocks noGrp="1"/>
          </p:cNvSpPr>
          <p:nvPr>
            <p:ph type="ctrTitle"/>
          </p:nvPr>
        </p:nvSpPr>
        <p:spPr>
          <a:xfrm>
            <a:off x="179512" y="4581128"/>
            <a:ext cx="7056784" cy="1296144"/>
          </a:xfrm>
        </p:spPr>
        <p:txBody>
          <a:bodyPr/>
          <a:lstStyle/>
          <a:p>
            <a:r>
              <a:rPr lang="en-GB" altLang="en-US" dirty="0" smtClean="0"/>
              <a:t>Hauntings: On </a:t>
            </a:r>
            <a:r>
              <a:rPr lang="en-GB" altLang="en-US" i="1" dirty="0" smtClean="0"/>
              <a:t>Algerian White</a:t>
            </a:r>
            <a:endParaRPr lang="en-GB" altLang="en-US" dirty="0" smtClean="0"/>
          </a:p>
        </p:txBody>
      </p:sp>
      <p:sp>
        <p:nvSpPr>
          <p:cNvPr id="4099" name="Subtitle 2"/>
          <p:cNvSpPr>
            <a:spLocks noGrp="1"/>
          </p:cNvSpPr>
          <p:nvPr>
            <p:ph type="subTitle" idx="1"/>
          </p:nvPr>
        </p:nvSpPr>
        <p:spPr>
          <a:xfrm>
            <a:off x="179512" y="5877272"/>
            <a:ext cx="6400800" cy="1327299"/>
          </a:xfrm>
        </p:spPr>
        <p:txBody>
          <a:bodyPr/>
          <a:lstStyle/>
          <a:p>
            <a:r>
              <a:rPr lang="en-GB" altLang="en-US" sz="2400" dirty="0" smtClean="0"/>
              <a:t>EN201 The European Novel</a:t>
            </a:r>
          </a:p>
        </p:txBody>
      </p:sp>
      <p:sp>
        <p:nvSpPr>
          <p:cNvPr id="2" name="TextBox 1"/>
          <p:cNvSpPr txBox="1"/>
          <p:nvPr/>
        </p:nvSpPr>
        <p:spPr>
          <a:xfrm>
            <a:off x="5508104" y="5880100"/>
            <a:ext cx="3787975" cy="338554"/>
          </a:xfrm>
          <a:prstGeom prst="rect">
            <a:avLst/>
          </a:prstGeom>
          <a:noFill/>
        </p:spPr>
        <p:txBody>
          <a:bodyPr wrap="square" rtlCol="0">
            <a:spAutoFit/>
          </a:bodyPr>
          <a:lstStyle/>
          <a:p>
            <a:r>
              <a:rPr lang="en-US" sz="1600" dirty="0" smtClean="0"/>
              <a:t>English &amp; Comparative Literary Studies</a:t>
            </a:r>
            <a:endParaRPr lang="en-US" sz="1600"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shot 2019-02-20 at 09.57.56.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5450" y="0"/>
            <a:ext cx="6972300" cy="5930900"/>
          </a:xfrm>
          <a:prstGeom prst="rect">
            <a:avLst/>
          </a:prstGeom>
        </p:spPr>
      </p:pic>
    </p:spTree>
    <p:extLst>
      <p:ext uri="{BB962C8B-B14F-4D97-AF65-F5344CB8AC3E}">
        <p14:creationId xmlns:p14="http://schemas.microsoft.com/office/powerpoint/2010/main" val="19493568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shot 2019-02-20 at 09.59.0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7219" y="99392"/>
            <a:ext cx="5561362" cy="6858000"/>
          </a:xfrm>
          <a:prstGeom prst="rect">
            <a:avLst/>
          </a:prstGeom>
        </p:spPr>
      </p:pic>
    </p:spTree>
    <p:extLst>
      <p:ext uri="{BB962C8B-B14F-4D97-AF65-F5344CB8AC3E}">
        <p14:creationId xmlns:p14="http://schemas.microsoft.com/office/powerpoint/2010/main" val="16127422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800px-French_Algeria_evolution_1830-1962_map-fr.svg.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6909824" cy="6858000"/>
          </a:xfrm>
          <a:prstGeom prst="rect">
            <a:avLst/>
          </a:prstGeom>
        </p:spPr>
      </p:pic>
    </p:spTree>
    <p:extLst>
      <p:ext uri="{BB962C8B-B14F-4D97-AF65-F5344CB8AC3E}">
        <p14:creationId xmlns:p14="http://schemas.microsoft.com/office/powerpoint/2010/main" val="75910002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70000" y="736600"/>
            <a:ext cx="4213714" cy="4893647"/>
          </a:xfrm>
          <a:prstGeom prst="rect">
            <a:avLst/>
          </a:prstGeom>
          <a:noFill/>
        </p:spPr>
        <p:txBody>
          <a:bodyPr wrap="none" rtlCol="0">
            <a:spAutoFit/>
          </a:bodyPr>
          <a:lstStyle/>
          <a:p>
            <a:r>
              <a:rPr lang="en-US" dirty="0" smtClean="0"/>
              <a:t>1830 French invasion</a:t>
            </a:r>
          </a:p>
          <a:p>
            <a:endParaRPr lang="en-US" dirty="0"/>
          </a:p>
          <a:p>
            <a:r>
              <a:rPr lang="en-US" dirty="0" smtClean="0"/>
              <a:t>1954-1962 War of Independence</a:t>
            </a:r>
          </a:p>
          <a:p>
            <a:endParaRPr lang="en-US" dirty="0"/>
          </a:p>
          <a:p>
            <a:r>
              <a:rPr lang="en-US" dirty="0" smtClean="0"/>
              <a:t>1991 – 2002(?) civil war</a:t>
            </a:r>
          </a:p>
          <a:p>
            <a:endParaRPr lang="en-US" dirty="0"/>
          </a:p>
          <a:p>
            <a:endParaRPr lang="en-US" dirty="0" smtClean="0"/>
          </a:p>
          <a:p>
            <a:r>
              <a:rPr lang="en-US" dirty="0" smtClean="0"/>
              <a:t>FLN </a:t>
            </a:r>
          </a:p>
          <a:p>
            <a:endParaRPr lang="en-US" dirty="0"/>
          </a:p>
          <a:p>
            <a:r>
              <a:rPr lang="en-US" dirty="0" smtClean="0"/>
              <a:t>And Europe?</a:t>
            </a:r>
          </a:p>
          <a:p>
            <a:endParaRPr lang="en-US" dirty="0"/>
          </a:p>
          <a:p>
            <a:endParaRPr lang="en-US" dirty="0"/>
          </a:p>
          <a:p>
            <a:endParaRPr lang="en-US" dirty="0"/>
          </a:p>
        </p:txBody>
      </p:sp>
    </p:spTree>
    <p:extLst>
      <p:ext uri="{BB962C8B-B14F-4D97-AF65-F5344CB8AC3E}">
        <p14:creationId xmlns:p14="http://schemas.microsoft.com/office/powerpoint/2010/main" val="2816520204"/>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11560" y="120403"/>
            <a:ext cx="8280920" cy="4739759"/>
          </a:xfrm>
          <a:prstGeom prst="rect">
            <a:avLst/>
          </a:prstGeom>
        </p:spPr>
        <p:txBody>
          <a:bodyPr wrap="square">
            <a:spAutoFit/>
          </a:bodyPr>
          <a:lstStyle/>
          <a:p>
            <a:pPr>
              <a:spcBef>
                <a:spcPts val="600"/>
              </a:spcBef>
              <a:spcAft>
                <a:spcPts val="600"/>
              </a:spcAft>
            </a:pPr>
            <a:r>
              <a:rPr lang="en-US" dirty="0">
                <a:solidFill>
                  <a:srgbClr val="222222"/>
                </a:solidFill>
                <a:uFill>
                  <a:solidFill>
                    <a:srgbClr val="000000"/>
                  </a:solidFill>
                </a:uFill>
                <a:latin typeface="Helvetica"/>
                <a:ea typeface="Arial Unicode MS"/>
                <a:cs typeface="Arial Unicode MS"/>
              </a:rPr>
              <a:t>FLN is considered responsible for over 16,000 Algerian civilians killed and over 13,000 disappeared between 1954 and 1962.</a:t>
            </a:r>
            <a:r>
              <a:rPr lang="en-US" sz="1800" baseline="30000" dirty="0">
                <a:solidFill>
                  <a:srgbClr val="0B0080"/>
                </a:solidFill>
                <a:uFill>
                  <a:solidFill>
                    <a:srgbClr val="000000"/>
                  </a:solidFill>
                </a:uFill>
                <a:latin typeface="Helvetica"/>
                <a:ea typeface="Arial Unicode MS"/>
                <a:cs typeface="Arial Unicode MS"/>
                <a:hlinkClick r:id="rId2"/>
              </a:rPr>
              <a:t>[5]</a:t>
            </a:r>
            <a:r>
              <a:rPr lang="en-US" dirty="0">
                <a:solidFill>
                  <a:srgbClr val="222222"/>
                </a:solidFill>
                <a:uFill>
                  <a:solidFill>
                    <a:srgbClr val="000000"/>
                  </a:solidFill>
                </a:uFill>
                <a:latin typeface="Helvetica"/>
                <a:ea typeface="Arial Unicode MS"/>
                <a:cs typeface="Arial Unicode MS"/>
              </a:rPr>
              <a:t> After the ceasefire of 19 March 1962, FLN is thought to have massacred between 60,000 and 70,000 </a:t>
            </a:r>
            <a:r>
              <a:rPr lang="en-US" dirty="0">
                <a:solidFill>
                  <a:srgbClr val="0B0080"/>
                </a:solidFill>
                <a:uFill>
                  <a:solidFill>
                    <a:srgbClr val="000000"/>
                  </a:solidFill>
                </a:uFill>
                <a:latin typeface="Helvetica"/>
                <a:ea typeface="Arial Unicode MS"/>
                <a:cs typeface="Arial Unicode MS"/>
                <a:hlinkClick r:id="rId3" tooltip="Harki"/>
              </a:rPr>
              <a:t>harkis</a:t>
            </a:r>
            <a:r>
              <a:rPr lang="en-US" dirty="0">
                <a:solidFill>
                  <a:srgbClr val="222222"/>
                </a:solidFill>
                <a:uFill>
                  <a:solidFill>
                    <a:srgbClr val="000000"/>
                  </a:solidFill>
                </a:uFill>
                <a:latin typeface="Helvetica"/>
                <a:ea typeface="Arial Unicode MS"/>
                <a:cs typeface="Arial Unicode MS"/>
              </a:rPr>
              <a:t>: Muslim Algerians who had served in the French army and whom the French, contrary to promises given, had denied a "repatriation" to France.</a:t>
            </a:r>
            <a:r>
              <a:rPr lang="en-US" sz="1800" baseline="30000" dirty="0">
                <a:solidFill>
                  <a:srgbClr val="0B0080"/>
                </a:solidFill>
                <a:uFill>
                  <a:solidFill>
                    <a:srgbClr val="000000"/>
                  </a:solidFill>
                </a:uFill>
                <a:latin typeface="Helvetica"/>
                <a:ea typeface="Arial Unicode MS"/>
                <a:cs typeface="Arial Unicode MS"/>
                <a:hlinkClick r:id="rId4"/>
              </a:rPr>
              <a:t>[6]</a:t>
            </a:r>
            <a:r>
              <a:rPr lang="en-US" sz="1800" baseline="30000" dirty="0">
                <a:solidFill>
                  <a:srgbClr val="0B0080"/>
                </a:solidFill>
                <a:uFill>
                  <a:solidFill>
                    <a:srgbClr val="000000"/>
                  </a:solidFill>
                </a:uFill>
                <a:latin typeface="Helvetica"/>
                <a:ea typeface="Arial Unicode MS"/>
                <a:cs typeface="Arial Unicode MS"/>
                <a:hlinkClick r:id="rId5"/>
              </a:rPr>
              <a:t>[7]</a:t>
            </a:r>
            <a:endParaRPr lang="en-GB" sz="2000" dirty="0">
              <a:solidFill>
                <a:srgbClr val="000000"/>
              </a:solidFill>
              <a:uFill>
                <a:solidFill>
                  <a:srgbClr val="000000"/>
                </a:solidFill>
              </a:uFill>
              <a:latin typeface="Times New Roman"/>
              <a:ea typeface="Arial Unicode MS"/>
              <a:cs typeface="Arial Unicode MS"/>
            </a:endParaRPr>
          </a:p>
          <a:p>
            <a:pPr>
              <a:spcBef>
                <a:spcPts val="600"/>
              </a:spcBef>
              <a:spcAft>
                <a:spcPts val="600"/>
              </a:spcAft>
            </a:pPr>
            <a:r>
              <a:rPr lang="en-US" dirty="0">
                <a:solidFill>
                  <a:srgbClr val="222222"/>
                </a:solidFill>
                <a:uFill>
                  <a:solidFill>
                    <a:srgbClr val="000000"/>
                  </a:solidFill>
                </a:uFill>
                <a:latin typeface="Helvetica"/>
                <a:ea typeface="Arial Unicode MS"/>
                <a:cs typeface="Arial Unicode MS"/>
              </a:rPr>
              <a:t>Notorious examples of FLN massacres include the </a:t>
            </a:r>
            <a:r>
              <a:rPr lang="en-US" dirty="0">
                <a:solidFill>
                  <a:srgbClr val="0B0080"/>
                </a:solidFill>
                <a:uFill>
                  <a:solidFill>
                    <a:srgbClr val="000000"/>
                  </a:solidFill>
                </a:uFill>
                <a:latin typeface="Helvetica"/>
                <a:ea typeface="Arial Unicode MS"/>
                <a:cs typeface="Arial Unicode MS"/>
                <a:hlinkClick r:id="rId6" tooltip="Battle of Philippeville"/>
              </a:rPr>
              <a:t>Philippeville massacre</a:t>
            </a:r>
            <a:r>
              <a:rPr lang="en-US" dirty="0">
                <a:solidFill>
                  <a:srgbClr val="222222"/>
                </a:solidFill>
                <a:uFill>
                  <a:solidFill>
                    <a:srgbClr val="000000"/>
                  </a:solidFill>
                </a:uFill>
                <a:latin typeface="Helvetica"/>
                <a:ea typeface="Arial Unicode MS"/>
                <a:cs typeface="Arial Unicode MS"/>
              </a:rPr>
              <a:t>. An estimated 4,300 people were also killed in France in FLN-related violence.</a:t>
            </a:r>
            <a:r>
              <a:rPr lang="en-US" sz="1800" baseline="30000" dirty="0">
                <a:solidFill>
                  <a:srgbClr val="0B0080"/>
                </a:solidFill>
                <a:uFill>
                  <a:solidFill>
                    <a:srgbClr val="000000"/>
                  </a:solidFill>
                </a:uFill>
                <a:latin typeface="Helvetica"/>
                <a:ea typeface="Arial Unicode MS"/>
                <a:cs typeface="Arial Unicode MS"/>
                <a:hlinkClick r:id="rId5"/>
              </a:rPr>
              <a:t>[7</a:t>
            </a:r>
            <a:r>
              <a:rPr lang="en-US" sz="1800" baseline="30000" dirty="0" smtClean="0">
                <a:solidFill>
                  <a:srgbClr val="0B0080"/>
                </a:solidFill>
                <a:uFill>
                  <a:solidFill>
                    <a:srgbClr val="000000"/>
                  </a:solidFill>
                </a:uFill>
                <a:latin typeface="Helvetica"/>
                <a:ea typeface="Arial Unicode MS"/>
                <a:cs typeface="Arial Unicode MS"/>
                <a:hlinkClick r:id="rId5"/>
              </a:rPr>
              <a:t>]</a:t>
            </a:r>
            <a:endParaRPr lang="en-US" sz="1800" baseline="30000" dirty="0" smtClean="0">
              <a:solidFill>
                <a:srgbClr val="0B0080"/>
              </a:solidFill>
              <a:uFill>
                <a:solidFill>
                  <a:srgbClr val="000000"/>
                </a:solidFill>
              </a:uFill>
              <a:latin typeface="Helvetica"/>
              <a:ea typeface="Arial Unicode MS"/>
              <a:cs typeface="Arial Unicode MS"/>
            </a:endParaRPr>
          </a:p>
          <a:p>
            <a:pPr>
              <a:spcBef>
                <a:spcPts val="600"/>
              </a:spcBef>
              <a:spcAft>
                <a:spcPts val="600"/>
              </a:spcAft>
            </a:pPr>
            <a:endParaRPr lang="en-US" sz="1800" baseline="30000" dirty="0">
              <a:solidFill>
                <a:srgbClr val="0B0080"/>
              </a:solidFill>
              <a:uFill>
                <a:solidFill>
                  <a:srgbClr val="000000"/>
                </a:solidFill>
              </a:uFill>
              <a:latin typeface="Helvetica"/>
              <a:ea typeface="Arial Unicode MS"/>
              <a:cs typeface="Arial Unicode MS"/>
            </a:endParaRPr>
          </a:p>
          <a:p>
            <a:pPr>
              <a:spcBef>
                <a:spcPts val="600"/>
              </a:spcBef>
              <a:spcAft>
                <a:spcPts val="600"/>
              </a:spcAft>
            </a:pPr>
            <a:r>
              <a:rPr lang="en-US" sz="1800" baseline="30000" dirty="0">
                <a:solidFill>
                  <a:srgbClr val="0B0080"/>
                </a:solidFill>
                <a:uFill>
                  <a:solidFill>
                    <a:srgbClr val="000000"/>
                  </a:solidFill>
                </a:uFill>
                <a:latin typeface="Helvetica"/>
                <a:ea typeface="Arial Unicode MS"/>
                <a:cs typeface="Arial Unicode MS"/>
              </a:rPr>
              <a:t>Source: </a:t>
            </a:r>
            <a:r>
              <a:rPr lang="en-US" sz="1800" baseline="30000" dirty="0">
                <a:solidFill>
                  <a:srgbClr val="0B0080"/>
                </a:solidFill>
                <a:uFill>
                  <a:solidFill>
                    <a:srgbClr val="000000"/>
                  </a:solidFill>
                </a:uFill>
                <a:latin typeface="Helvetica"/>
                <a:ea typeface="Arial Unicode MS"/>
                <a:cs typeface="Arial Unicode MS"/>
                <a:hlinkClick r:id="rId7"/>
              </a:rPr>
              <a:t>https://en.wikipedia.org/wiki/National_Liberation_Front_(Algeria</a:t>
            </a:r>
            <a:r>
              <a:rPr lang="en-US" sz="1800" baseline="30000" dirty="0" smtClean="0">
                <a:solidFill>
                  <a:srgbClr val="0B0080"/>
                </a:solidFill>
                <a:uFill>
                  <a:solidFill>
                    <a:srgbClr val="000000"/>
                  </a:solidFill>
                </a:uFill>
                <a:latin typeface="Helvetica"/>
                <a:ea typeface="Arial Unicode MS"/>
                <a:cs typeface="Arial Unicode MS"/>
              </a:rPr>
              <a:t>). Accessed: 20-02-2019</a:t>
            </a:r>
            <a:endParaRPr lang="en-GB" sz="2000" dirty="0">
              <a:solidFill>
                <a:srgbClr val="000000"/>
              </a:solidFill>
              <a:uFill>
                <a:solidFill>
                  <a:srgbClr val="000000"/>
                </a:solidFill>
              </a:uFill>
              <a:latin typeface="Times New Roman"/>
              <a:ea typeface="Arial Unicode MS"/>
              <a:cs typeface="Arial Unicode MS"/>
            </a:endParaRPr>
          </a:p>
        </p:txBody>
      </p:sp>
    </p:spTree>
    <p:extLst>
      <p:ext uri="{BB962C8B-B14F-4D97-AF65-F5344CB8AC3E}">
        <p14:creationId xmlns:p14="http://schemas.microsoft.com/office/powerpoint/2010/main" val="2320826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shot 2019-02-20 at 09.37.18.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2191" y="0"/>
            <a:ext cx="7709418" cy="6858000"/>
          </a:xfrm>
          <a:prstGeom prst="rect">
            <a:avLst/>
          </a:prstGeom>
        </p:spPr>
      </p:pic>
    </p:spTree>
    <p:extLst>
      <p:ext uri="{BB962C8B-B14F-4D97-AF65-F5344CB8AC3E}">
        <p14:creationId xmlns:p14="http://schemas.microsoft.com/office/powerpoint/2010/main" val="22966455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shot 2019-02-20 at 09.37.55.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0"/>
            <a:ext cx="8394700" cy="4293096"/>
          </a:xfrm>
          <a:prstGeom prst="rect">
            <a:avLst/>
          </a:prstGeom>
        </p:spPr>
      </p:pic>
      <p:sp>
        <p:nvSpPr>
          <p:cNvPr id="3" name="TextBox 2"/>
          <p:cNvSpPr txBox="1"/>
          <p:nvPr/>
        </p:nvSpPr>
        <p:spPr>
          <a:xfrm>
            <a:off x="889000" y="4673600"/>
            <a:ext cx="7355408" cy="584776"/>
          </a:xfrm>
          <a:prstGeom prst="rect">
            <a:avLst/>
          </a:prstGeom>
          <a:noFill/>
        </p:spPr>
        <p:txBody>
          <a:bodyPr wrap="square" rtlCol="0">
            <a:spAutoFit/>
          </a:bodyPr>
          <a:lstStyle/>
          <a:p>
            <a:r>
              <a:rPr lang="en-US" sz="1600" dirty="0"/>
              <a:t>https://</a:t>
            </a:r>
            <a:r>
              <a:rPr lang="en-US" sz="1600" dirty="0" err="1"/>
              <a:t>www.theguardian.com</a:t>
            </a:r>
            <a:r>
              <a:rPr lang="en-US" sz="1600" dirty="0"/>
              <a:t>/world/2016/</a:t>
            </a:r>
            <a:r>
              <a:rPr lang="en-US" sz="1600" dirty="0" err="1"/>
              <a:t>feb</a:t>
            </a:r>
            <a:r>
              <a:rPr lang="en-US" sz="1600" dirty="0"/>
              <a:t>/25/</a:t>
            </a:r>
            <a:r>
              <a:rPr lang="en-US" sz="1600" dirty="0" err="1"/>
              <a:t>david</a:t>
            </a:r>
            <a:r>
              <a:rPr lang="en-US" sz="1600" dirty="0"/>
              <a:t>-</a:t>
            </a:r>
            <a:r>
              <a:rPr lang="en-US" sz="1600" dirty="0" err="1"/>
              <a:t>cameron</a:t>
            </a:r>
            <a:r>
              <a:rPr lang="en-US" sz="1600" dirty="0"/>
              <a:t>-brilliant-</a:t>
            </a:r>
            <a:r>
              <a:rPr lang="en-US" sz="1600" dirty="0" err="1"/>
              <a:t>uk</a:t>
            </a:r>
            <a:r>
              <a:rPr lang="en-US" sz="1600" dirty="0"/>
              <a:t>-arms-exports-</a:t>
            </a:r>
            <a:r>
              <a:rPr lang="en-US" sz="1600" dirty="0" err="1"/>
              <a:t>saudi</a:t>
            </a:r>
            <a:r>
              <a:rPr lang="en-US" sz="1600" dirty="0"/>
              <a:t>-</a:t>
            </a:r>
            <a:r>
              <a:rPr lang="en-US" sz="1600" dirty="0" err="1"/>
              <a:t>arabia-bae</a:t>
            </a:r>
            <a:endParaRPr lang="en-US" sz="1600" dirty="0"/>
          </a:p>
        </p:txBody>
      </p:sp>
    </p:spTree>
    <p:extLst>
      <p:ext uri="{BB962C8B-B14F-4D97-AF65-F5344CB8AC3E}">
        <p14:creationId xmlns:p14="http://schemas.microsoft.com/office/powerpoint/2010/main" val="6178636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rms sales 2016.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7726" y="0"/>
            <a:ext cx="8406274" cy="6858000"/>
          </a:xfrm>
          <a:prstGeom prst="rect">
            <a:avLst/>
          </a:prstGeom>
        </p:spPr>
      </p:pic>
    </p:spTree>
    <p:extLst>
      <p:ext uri="{BB962C8B-B14F-4D97-AF65-F5344CB8AC3E}">
        <p14:creationId xmlns:p14="http://schemas.microsoft.com/office/powerpoint/2010/main" val="713620777"/>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hlinkClick r:id="rId2"/>
          </p:cNvPr>
          <p:cNvPicPr>
            <a:picLocks noChangeAspect="1"/>
          </p:cNvPicPr>
          <p:nvPr/>
        </p:nvPicPr>
        <p:blipFill>
          <a:blip r:embed="rId3"/>
          <a:stretch>
            <a:fillRect/>
          </a:stretch>
        </p:blipFill>
        <p:spPr>
          <a:xfrm>
            <a:off x="11708" y="0"/>
            <a:ext cx="3810000" cy="6565900"/>
          </a:xfrm>
          <a:prstGeom prst="rect">
            <a:avLst/>
          </a:prstGeom>
        </p:spPr>
      </p:pic>
    </p:spTree>
    <p:extLst>
      <p:ext uri="{BB962C8B-B14F-4D97-AF65-F5344CB8AC3E}">
        <p14:creationId xmlns:p14="http://schemas.microsoft.com/office/powerpoint/2010/main" val="1894129558"/>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attle of Algierd review guardian.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1969" y="0"/>
            <a:ext cx="8042031" cy="6858000"/>
          </a:xfrm>
          <a:prstGeom prst="rect">
            <a:avLst/>
          </a:prstGeom>
        </p:spPr>
      </p:pic>
    </p:spTree>
    <p:extLst>
      <p:ext uri="{BB962C8B-B14F-4D97-AF65-F5344CB8AC3E}">
        <p14:creationId xmlns:p14="http://schemas.microsoft.com/office/powerpoint/2010/main" val="413294352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55700" y="482600"/>
            <a:ext cx="4886430" cy="1000274"/>
          </a:xfrm>
          <a:prstGeom prst="rect">
            <a:avLst/>
          </a:prstGeom>
          <a:noFill/>
        </p:spPr>
        <p:txBody>
          <a:bodyPr wrap="none" rtlCol="0">
            <a:spAutoFit/>
          </a:bodyPr>
          <a:lstStyle/>
          <a:p>
            <a:r>
              <a:rPr lang="en-US" dirty="0" err="1" smtClean="0"/>
              <a:t>Assia</a:t>
            </a:r>
            <a:r>
              <a:rPr lang="en-US" dirty="0" smtClean="0"/>
              <a:t> </a:t>
            </a:r>
            <a:r>
              <a:rPr lang="en-US" dirty="0" err="1" smtClean="0"/>
              <a:t>Djébar</a:t>
            </a:r>
            <a:r>
              <a:rPr lang="en-US" dirty="0" smtClean="0"/>
              <a:t> (1936-2015)</a:t>
            </a:r>
          </a:p>
          <a:p>
            <a:r>
              <a:rPr lang="en-US" sz="1100" dirty="0"/>
              <a:t>http://</a:t>
            </a:r>
            <a:r>
              <a:rPr lang="en-US" sz="1100" dirty="0" err="1"/>
              <a:t>www.theguardian.com</a:t>
            </a:r>
            <a:r>
              <a:rPr lang="en-US" sz="1100" dirty="0"/>
              <a:t>/books/2015/</a:t>
            </a:r>
            <a:r>
              <a:rPr lang="en-US" sz="1100" dirty="0" err="1"/>
              <a:t>feb</a:t>
            </a:r>
            <a:r>
              <a:rPr lang="en-US" sz="1100" dirty="0"/>
              <a:t>/09/</a:t>
            </a:r>
            <a:r>
              <a:rPr lang="en-US" sz="1100" dirty="0" err="1"/>
              <a:t>assia</a:t>
            </a:r>
            <a:r>
              <a:rPr lang="en-US" sz="1100" dirty="0"/>
              <a:t>-</a:t>
            </a:r>
            <a:r>
              <a:rPr lang="en-US" sz="1100" dirty="0" err="1"/>
              <a:t>djebar</a:t>
            </a:r>
            <a:r>
              <a:rPr lang="en-US" sz="1100" dirty="0"/>
              <a:t>-</a:t>
            </a:r>
            <a:r>
              <a:rPr lang="en-US" sz="1100" dirty="0" err="1"/>
              <a:t>algerian</a:t>
            </a:r>
            <a:r>
              <a:rPr lang="en-US" sz="1100" dirty="0"/>
              <a:t>-novelist-dies</a:t>
            </a:r>
            <a:endParaRPr lang="en-US" sz="1100" dirty="0" smtClean="0"/>
          </a:p>
          <a:p>
            <a:endParaRPr lang="en-US" dirty="0"/>
          </a:p>
        </p:txBody>
      </p:sp>
      <p:pic>
        <p:nvPicPr>
          <p:cNvPr id="4" name="Picture 3" descr="Djébar from Guardian obituary.tif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6900" y="1117600"/>
            <a:ext cx="8547100" cy="5740400"/>
          </a:xfrm>
          <a:prstGeom prst="rect">
            <a:avLst/>
          </a:prstGeom>
        </p:spPr>
      </p:pic>
    </p:spTree>
    <p:extLst>
      <p:ext uri="{BB962C8B-B14F-4D97-AF65-F5344CB8AC3E}">
        <p14:creationId xmlns:p14="http://schemas.microsoft.com/office/powerpoint/2010/main" val="1288780453"/>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20700" y="558800"/>
            <a:ext cx="3813865" cy="2308324"/>
          </a:xfrm>
          <a:prstGeom prst="rect">
            <a:avLst/>
          </a:prstGeom>
          <a:noFill/>
        </p:spPr>
        <p:txBody>
          <a:bodyPr wrap="none" rtlCol="0">
            <a:spAutoFit/>
          </a:bodyPr>
          <a:lstStyle/>
          <a:p>
            <a:r>
              <a:rPr lang="en-US" dirty="0" smtClean="0"/>
              <a:t>Rewriting History</a:t>
            </a:r>
          </a:p>
          <a:p>
            <a:endParaRPr lang="en-US" dirty="0"/>
          </a:p>
          <a:p>
            <a:pPr marL="457200" indent="-457200">
              <a:buAutoNum type="alphaLcParenR"/>
            </a:pPr>
            <a:r>
              <a:rPr lang="en-US" dirty="0" smtClean="0"/>
              <a:t>Opening up public sphere</a:t>
            </a:r>
          </a:p>
          <a:p>
            <a:pPr marL="457200" indent="-457200">
              <a:buAutoNum type="alphaLcParenR"/>
            </a:pPr>
            <a:r>
              <a:rPr lang="en-US" dirty="0" smtClean="0"/>
              <a:t>Checking imbrications</a:t>
            </a:r>
          </a:p>
          <a:p>
            <a:endParaRPr lang="en-US" dirty="0"/>
          </a:p>
          <a:p>
            <a:r>
              <a:rPr lang="en-US" dirty="0" smtClean="0"/>
              <a:t>Writing back</a:t>
            </a:r>
            <a:endParaRPr lang="en-US" dirty="0"/>
          </a:p>
        </p:txBody>
      </p:sp>
    </p:spTree>
    <p:extLst>
      <p:ext uri="{BB962C8B-B14F-4D97-AF65-F5344CB8AC3E}">
        <p14:creationId xmlns:p14="http://schemas.microsoft.com/office/powerpoint/2010/main" val="2374950553"/>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apon 1.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79712" y="-3944"/>
            <a:ext cx="5181600" cy="6642100"/>
          </a:xfrm>
          <a:prstGeom prst="rect">
            <a:avLst/>
          </a:prstGeom>
        </p:spPr>
      </p:pic>
    </p:spTree>
    <p:extLst>
      <p:ext uri="{BB962C8B-B14F-4D97-AF65-F5344CB8AC3E}">
        <p14:creationId xmlns:p14="http://schemas.microsoft.com/office/powerpoint/2010/main" val="891350262"/>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apon 2.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01850" y="0"/>
            <a:ext cx="5143500" cy="6692900"/>
          </a:xfrm>
          <a:prstGeom prst="rect">
            <a:avLst/>
          </a:prstGeom>
        </p:spPr>
      </p:pic>
    </p:spTree>
    <p:extLst>
      <p:ext uri="{BB962C8B-B14F-4D97-AF65-F5344CB8AC3E}">
        <p14:creationId xmlns:p14="http://schemas.microsoft.com/office/powerpoint/2010/main" val="2012519299"/>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41VAICuRooL._SX258_BO1,204,203,200_.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504" y="188640"/>
            <a:ext cx="3302000" cy="6324600"/>
          </a:xfrm>
          <a:prstGeom prst="rect">
            <a:avLst/>
          </a:prstGeom>
        </p:spPr>
      </p:pic>
    </p:spTree>
    <p:extLst>
      <p:ext uri="{BB962C8B-B14F-4D97-AF65-F5344CB8AC3E}">
        <p14:creationId xmlns:p14="http://schemas.microsoft.com/office/powerpoint/2010/main" val="2402158905"/>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41VAICuRooL._SX258_BO1,204,203,200_.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3302000" cy="6324600"/>
          </a:xfrm>
          <a:prstGeom prst="rect">
            <a:avLst/>
          </a:prstGeom>
        </p:spPr>
      </p:pic>
      <p:pic>
        <p:nvPicPr>
          <p:cNvPr id="3" name="Picture 2" descr="Meursault french 1.tif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7664" y="0"/>
            <a:ext cx="7669967" cy="6858000"/>
          </a:xfrm>
          <a:prstGeom prst="rect">
            <a:avLst/>
          </a:prstGeom>
        </p:spPr>
      </p:pic>
    </p:spTree>
    <p:extLst>
      <p:ext uri="{BB962C8B-B14F-4D97-AF65-F5344CB8AC3E}">
        <p14:creationId xmlns:p14="http://schemas.microsoft.com/office/powerpoint/2010/main" val="3928153968"/>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shot 2019-02-20 at 09.46.1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5500" y="635000"/>
            <a:ext cx="7518400" cy="6223000"/>
          </a:xfrm>
          <a:prstGeom prst="rect">
            <a:avLst/>
          </a:prstGeom>
        </p:spPr>
      </p:pic>
    </p:spTree>
    <p:extLst>
      <p:ext uri="{BB962C8B-B14F-4D97-AF65-F5344CB8AC3E}">
        <p14:creationId xmlns:p14="http://schemas.microsoft.com/office/powerpoint/2010/main" val="7109857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lbert-Camus-009.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03200"/>
            <a:ext cx="7874000" cy="4724400"/>
          </a:xfrm>
          <a:prstGeom prst="rect">
            <a:avLst/>
          </a:prstGeom>
        </p:spPr>
      </p:pic>
      <p:sp>
        <p:nvSpPr>
          <p:cNvPr id="3" name="TextBox 2"/>
          <p:cNvSpPr txBox="1"/>
          <p:nvPr/>
        </p:nvSpPr>
        <p:spPr>
          <a:xfrm>
            <a:off x="457200" y="5410200"/>
            <a:ext cx="3531185" cy="461665"/>
          </a:xfrm>
          <a:prstGeom prst="rect">
            <a:avLst/>
          </a:prstGeom>
          <a:noFill/>
        </p:spPr>
        <p:txBody>
          <a:bodyPr wrap="none" rtlCol="0">
            <a:spAutoFit/>
          </a:bodyPr>
          <a:lstStyle/>
          <a:p>
            <a:r>
              <a:rPr lang="en-US" dirty="0" smtClean="0"/>
              <a:t>Albert Camus (1913-1960)</a:t>
            </a:r>
            <a:endParaRPr lang="en-US" dirty="0"/>
          </a:p>
        </p:txBody>
      </p:sp>
    </p:spTree>
    <p:extLst>
      <p:ext uri="{BB962C8B-B14F-4D97-AF65-F5344CB8AC3E}">
        <p14:creationId xmlns:p14="http://schemas.microsoft.com/office/powerpoint/2010/main" val="2645605290"/>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20px-L’Étranger_(Camus_novel).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63900" y="1250950"/>
            <a:ext cx="2794000" cy="4279900"/>
          </a:xfrm>
          <a:prstGeom prst="rect">
            <a:avLst/>
          </a:prstGeom>
        </p:spPr>
      </p:pic>
    </p:spTree>
    <p:extLst>
      <p:ext uri="{BB962C8B-B14F-4D97-AF65-F5344CB8AC3E}">
        <p14:creationId xmlns:p14="http://schemas.microsoft.com/office/powerpoint/2010/main" val="27078696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0200" y="482600"/>
            <a:ext cx="3150772" cy="461665"/>
          </a:xfrm>
          <a:prstGeom prst="rect">
            <a:avLst/>
          </a:prstGeom>
          <a:noFill/>
        </p:spPr>
        <p:txBody>
          <a:bodyPr wrap="none" rtlCol="0">
            <a:spAutoFit/>
          </a:bodyPr>
          <a:lstStyle/>
          <a:p>
            <a:r>
              <a:rPr lang="en-US" dirty="0" smtClean="0"/>
              <a:t>The Question of Algiers</a:t>
            </a:r>
            <a:endParaRPr lang="en-US" dirty="0"/>
          </a:p>
        </p:txBody>
      </p:sp>
      <p:pic>
        <p:nvPicPr>
          <p:cNvPr id="3" name="Picture 2" descr="Said Lecture 2016 Final-2.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23928" y="-26392"/>
            <a:ext cx="4848393" cy="6858000"/>
          </a:xfrm>
          <a:prstGeom prst="rect">
            <a:avLst/>
          </a:prstGeom>
        </p:spPr>
      </p:pic>
      <p:pic>
        <p:nvPicPr>
          <p:cNvPr id="4" name="Picture 3" descr="directions 2016.tif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2197100"/>
            <a:ext cx="3923927" cy="1424240"/>
          </a:xfrm>
          <a:prstGeom prst="rect">
            <a:avLst/>
          </a:prstGeom>
        </p:spPr>
      </p:pic>
    </p:spTree>
    <p:extLst>
      <p:ext uri="{BB962C8B-B14F-4D97-AF65-F5344CB8AC3E}">
        <p14:creationId xmlns:p14="http://schemas.microsoft.com/office/powerpoint/2010/main" val="3998769000"/>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hlinkClick r:id="rId2"/>
          </p:cNvPr>
          <p:cNvPicPr>
            <a:picLocks noChangeAspect="1"/>
          </p:cNvPicPr>
          <p:nvPr/>
        </p:nvPicPr>
        <p:blipFill>
          <a:blip r:embed="rId3"/>
          <a:stretch>
            <a:fillRect/>
          </a:stretch>
        </p:blipFill>
        <p:spPr>
          <a:xfrm>
            <a:off x="1993900" y="0"/>
            <a:ext cx="5139203" cy="6858000"/>
          </a:xfrm>
          <a:prstGeom prst="rect">
            <a:avLst/>
          </a:prstGeom>
        </p:spPr>
      </p:pic>
    </p:spTree>
    <p:extLst>
      <p:ext uri="{BB962C8B-B14F-4D97-AF65-F5344CB8AC3E}">
        <p14:creationId xmlns:p14="http://schemas.microsoft.com/office/powerpoint/2010/main" val="230524179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ssia_djebar.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088" y="-20588"/>
            <a:ext cx="4445000" cy="6731000"/>
          </a:xfrm>
          <a:prstGeom prst="rect">
            <a:avLst/>
          </a:prstGeom>
        </p:spPr>
      </p:pic>
      <p:pic>
        <p:nvPicPr>
          <p:cNvPr id="3" name="Picture 2" descr="djebar_0.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57800" y="0"/>
            <a:ext cx="3708400" cy="2400300"/>
          </a:xfrm>
          <a:prstGeom prst="rect">
            <a:avLst/>
          </a:prstGeom>
        </p:spPr>
      </p:pic>
    </p:spTree>
    <p:extLst>
      <p:ext uri="{BB962C8B-B14F-4D97-AF65-F5344CB8AC3E}">
        <p14:creationId xmlns:p14="http://schemas.microsoft.com/office/powerpoint/2010/main" val="738197433"/>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97000" y="2184400"/>
            <a:ext cx="7757202" cy="1200328"/>
          </a:xfrm>
          <a:prstGeom prst="rect">
            <a:avLst/>
          </a:prstGeom>
          <a:noFill/>
        </p:spPr>
        <p:txBody>
          <a:bodyPr wrap="none" rtlCol="0">
            <a:spAutoFit/>
          </a:bodyPr>
          <a:lstStyle/>
          <a:p>
            <a:r>
              <a:rPr lang="en-US" dirty="0" err="1" smtClean="0"/>
              <a:t>Hanneke</a:t>
            </a:r>
            <a:r>
              <a:rPr lang="en-US" dirty="0" smtClean="0"/>
              <a:t> and Silence</a:t>
            </a:r>
          </a:p>
          <a:p>
            <a:r>
              <a:rPr lang="en-US" dirty="0" smtClean="0"/>
              <a:t>Language of the dead</a:t>
            </a:r>
          </a:p>
          <a:p>
            <a:r>
              <a:rPr lang="en-US" dirty="0" smtClean="0"/>
              <a:t>French as imperial language, as neutral, as always impossible</a:t>
            </a:r>
            <a:endParaRPr lang="en-US" dirty="0"/>
          </a:p>
        </p:txBody>
      </p:sp>
    </p:spTree>
    <p:extLst>
      <p:ext uri="{BB962C8B-B14F-4D97-AF65-F5344CB8AC3E}">
        <p14:creationId xmlns:p14="http://schemas.microsoft.com/office/powerpoint/2010/main" val="3996488574"/>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Unknown.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25950" y="2298700"/>
            <a:ext cx="3263900" cy="2489200"/>
          </a:xfrm>
          <a:prstGeom prst="rect">
            <a:avLst/>
          </a:prstGeom>
        </p:spPr>
      </p:pic>
    </p:spTree>
    <p:extLst>
      <p:ext uri="{BB962C8B-B14F-4D97-AF65-F5344CB8AC3E}">
        <p14:creationId xmlns:p14="http://schemas.microsoft.com/office/powerpoint/2010/main" val="357153087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501900" y="254000"/>
            <a:ext cx="4140200" cy="6337300"/>
          </a:xfrm>
          <a:prstGeom prst="rect">
            <a:avLst/>
          </a:prstGeom>
        </p:spPr>
      </p:pic>
    </p:spTree>
    <p:extLst>
      <p:ext uri="{BB962C8B-B14F-4D97-AF65-F5344CB8AC3E}">
        <p14:creationId xmlns:p14="http://schemas.microsoft.com/office/powerpoint/2010/main" val="1707232901"/>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1" y="647700"/>
            <a:ext cx="7113984" cy="830997"/>
          </a:xfrm>
          <a:prstGeom prst="rect">
            <a:avLst/>
          </a:prstGeom>
          <a:noFill/>
        </p:spPr>
        <p:txBody>
          <a:bodyPr wrap="square" rtlCol="0">
            <a:spAutoFit/>
          </a:bodyPr>
          <a:lstStyle/>
          <a:p>
            <a:r>
              <a:rPr lang="en-US" dirty="0" smtClean="0"/>
              <a:t>Ethics, Aesthetics, Duty, Responsibility; Witnessing, Dialogue of the Dead, What is a novel? </a:t>
            </a:r>
            <a:r>
              <a:rPr lang="en-US" smtClean="0"/>
              <a:t>And Europe?</a:t>
            </a:r>
            <a:endParaRPr lang="en-US" dirty="0"/>
          </a:p>
        </p:txBody>
      </p:sp>
    </p:spTree>
    <p:extLst>
      <p:ext uri="{BB962C8B-B14F-4D97-AF65-F5344CB8AC3E}">
        <p14:creationId xmlns:p14="http://schemas.microsoft.com/office/powerpoint/2010/main" val="2482027999"/>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errida Monolingualism 1.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31900" y="0"/>
            <a:ext cx="7912100" cy="6413500"/>
          </a:xfrm>
          <a:prstGeom prst="rect">
            <a:avLst/>
          </a:prstGeom>
        </p:spPr>
      </p:pic>
    </p:spTree>
    <p:extLst>
      <p:ext uri="{BB962C8B-B14F-4D97-AF65-F5344CB8AC3E}">
        <p14:creationId xmlns:p14="http://schemas.microsoft.com/office/powerpoint/2010/main" val="1906660006"/>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errida Monolingualism 2.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600" y="1052736"/>
            <a:ext cx="6959600" cy="4368800"/>
          </a:xfrm>
          <a:prstGeom prst="rect">
            <a:avLst/>
          </a:prstGeom>
        </p:spPr>
      </p:pic>
    </p:spTree>
    <p:extLst>
      <p:ext uri="{BB962C8B-B14F-4D97-AF65-F5344CB8AC3E}">
        <p14:creationId xmlns:p14="http://schemas.microsoft.com/office/powerpoint/2010/main" val="1312375499"/>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shot 2019-02-20 at 09.50.0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35656" y="0"/>
            <a:ext cx="6050488" cy="6858000"/>
          </a:xfrm>
          <a:prstGeom prst="rect">
            <a:avLst/>
          </a:prstGeom>
        </p:spPr>
      </p:pic>
    </p:spTree>
    <p:extLst>
      <p:ext uri="{BB962C8B-B14F-4D97-AF65-F5344CB8AC3E}">
        <p14:creationId xmlns:p14="http://schemas.microsoft.com/office/powerpoint/2010/main" val="88246939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812800"/>
            <a:ext cx="9144000" cy="5219363"/>
          </a:xfrm>
          <a:prstGeom prst="rect">
            <a:avLst/>
          </a:prstGeom>
        </p:spPr>
      </p:pic>
      <p:sp>
        <p:nvSpPr>
          <p:cNvPr id="3" name="TextBox 2"/>
          <p:cNvSpPr txBox="1"/>
          <p:nvPr/>
        </p:nvSpPr>
        <p:spPr>
          <a:xfrm>
            <a:off x="539552" y="5733256"/>
            <a:ext cx="8192718" cy="276999"/>
          </a:xfrm>
          <a:prstGeom prst="rect">
            <a:avLst/>
          </a:prstGeom>
          <a:noFill/>
        </p:spPr>
        <p:txBody>
          <a:bodyPr wrap="none" rtlCol="0">
            <a:spAutoFit/>
          </a:bodyPr>
          <a:lstStyle/>
          <a:p>
            <a:r>
              <a:rPr lang="en-US" sz="1200" dirty="0" smtClean="0"/>
              <a:t>John Erickson. ‘Translating the </a:t>
            </a:r>
            <a:r>
              <a:rPr lang="en-US" sz="1200" dirty="0" err="1" smtClean="0"/>
              <a:t>Untranslated</a:t>
            </a:r>
            <a:r>
              <a:rPr lang="en-US" sz="1200" dirty="0" smtClean="0"/>
              <a:t>: </a:t>
            </a:r>
            <a:r>
              <a:rPr lang="en-US" sz="1200" dirty="0" err="1" smtClean="0"/>
              <a:t>Djébar’s</a:t>
            </a:r>
            <a:r>
              <a:rPr lang="en-US" sz="1200" dirty="0" smtClean="0"/>
              <a:t> </a:t>
            </a:r>
            <a:r>
              <a:rPr lang="en-US" sz="1200" i="1" dirty="0" smtClean="0"/>
              <a:t>Le </a:t>
            </a:r>
            <a:r>
              <a:rPr lang="en-US" sz="1200" i="1" dirty="0" err="1" smtClean="0"/>
              <a:t>blanc</a:t>
            </a:r>
            <a:r>
              <a:rPr lang="en-US" sz="1200" i="1" dirty="0" smtClean="0"/>
              <a:t> de l’</a:t>
            </a:r>
            <a:r>
              <a:rPr lang="en-US" sz="1200" i="1" dirty="0" err="1" smtClean="0"/>
              <a:t>Alg</a:t>
            </a:r>
            <a:r>
              <a:rPr lang="en-US" sz="1200" i="1" dirty="0" smtClean="0"/>
              <a:t>´´</a:t>
            </a:r>
            <a:r>
              <a:rPr lang="en-US" sz="1200" i="1" dirty="0" err="1" smtClean="0"/>
              <a:t>riweResearch</a:t>
            </a:r>
            <a:r>
              <a:rPr lang="en-US" sz="1200" i="1" dirty="0" smtClean="0"/>
              <a:t> </a:t>
            </a:r>
            <a:r>
              <a:rPr lang="en-US" sz="1200" i="1" dirty="0"/>
              <a:t>in African Literatures</a:t>
            </a:r>
            <a:r>
              <a:rPr lang="en-US" sz="1200" dirty="0"/>
              <a:t> 30.3 (1999) 95-107</a:t>
            </a:r>
          </a:p>
        </p:txBody>
      </p:sp>
    </p:spTree>
    <p:extLst>
      <p:ext uri="{BB962C8B-B14F-4D97-AF65-F5344CB8AC3E}">
        <p14:creationId xmlns:p14="http://schemas.microsoft.com/office/powerpoint/2010/main" val="147279913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22300" y="520700"/>
            <a:ext cx="5992496" cy="2308324"/>
          </a:xfrm>
          <a:prstGeom prst="rect">
            <a:avLst/>
          </a:prstGeom>
          <a:noFill/>
        </p:spPr>
        <p:txBody>
          <a:bodyPr wrap="none" rtlCol="0">
            <a:spAutoFit/>
          </a:bodyPr>
          <a:lstStyle/>
          <a:p>
            <a:r>
              <a:rPr lang="en-US" dirty="0" smtClean="0"/>
              <a:t>What is a novel?  Challenging notions of genre</a:t>
            </a:r>
          </a:p>
          <a:p>
            <a:endParaRPr lang="en-US" dirty="0"/>
          </a:p>
          <a:p>
            <a:r>
              <a:rPr lang="en-US" dirty="0" smtClean="0"/>
              <a:t>Fiction/Reality</a:t>
            </a:r>
          </a:p>
          <a:p>
            <a:r>
              <a:rPr lang="en-US" dirty="0" smtClean="0"/>
              <a:t>Prose/Poetic Language</a:t>
            </a:r>
          </a:p>
          <a:p>
            <a:r>
              <a:rPr lang="en-US" dirty="0" smtClean="0"/>
              <a:t>Autobiographical/ Testimony/Imagined</a:t>
            </a:r>
          </a:p>
          <a:p>
            <a:r>
              <a:rPr lang="en-US" dirty="0" smtClean="0"/>
              <a:t>Memory and Ethics</a:t>
            </a:r>
            <a:endParaRPr lang="en-US" dirty="0"/>
          </a:p>
        </p:txBody>
      </p:sp>
      <p:pic>
        <p:nvPicPr>
          <p:cNvPr id="3" name="Picture 2" descr="Djebar_AlgerianWhitePB_large.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9552" y="3429000"/>
            <a:ext cx="795528" cy="1219200"/>
          </a:xfrm>
          <a:prstGeom prst="rect">
            <a:avLst/>
          </a:prstGeom>
        </p:spPr>
      </p:pic>
      <p:sp>
        <p:nvSpPr>
          <p:cNvPr id="4" name="TextBox 3"/>
          <p:cNvSpPr txBox="1"/>
          <p:nvPr/>
        </p:nvSpPr>
        <p:spPr>
          <a:xfrm>
            <a:off x="952500" y="5092700"/>
            <a:ext cx="6207499" cy="461665"/>
          </a:xfrm>
          <a:prstGeom prst="rect">
            <a:avLst/>
          </a:prstGeom>
          <a:noFill/>
        </p:spPr>
        <p:txBody>
          <a:bodyPr wrap="none" rtlCol="0">
            <a:spAutoFit/>
          </a:bodyPr>
          <a:lstStyle/>
          <a:p>
            <a:r>
              <a:rPr lang="en-US" dirty="0" smtClean="0"/>
              <a:t>And Europe? </a:t>
            </a:r>
            <a:r>
              <a:rPr lang="en-US" i="1" dirty="0" smtClean="0"/>
              <a:t>Algerian White</a:t>
            </a:r>
            <a:r>
              <a:rPr lang="en-US" dirty="0" smtClean="0"/>
              <a:t> as European novel</a:t>
            </a:r>
            <a:endParaRPr lang="en-US" i="1" dirty="0"/>
          </a:p>
        </p:txBody>
      </p:sp>
    </p:spTree>
    <p:extLst>
      <p:ext uri="{BB962C8B-B14F-4D97-AF65-F5344CB8AC3E}">
        <p14:creationId xmlns:p14="http://schemas.microsoft.com/office/powerpoint/2010/main" val="335746117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11300" y="838200"/>
            <a:ext cx="6445076" cy="2677656"/>
          </a:xfrm>
          <a:prstGeom prst="rect">
            <a:avLst/>
          </a:prstGeom>
          <a:noFill/>
        </p:spPr>
        <p:txBody>
          <a:bodyPr wrap="square" rtlCol="0">
            <a:spAutoFit/>
          </a:bodyPr>
          <a:lstStyle/>
          <a:p>
            <a:r>
              <a:rPr lang="en-US" dirty="0"/>
              <a:t>“What forms the common core of a European identity is the character of the painful learning process it has gone through, as much as its results. It is the lasting memory of nationalist excess and moral abyss that lends to our present commitments the quality of a peculiar achievement.” </a:t>
            </a:r>
            <a:r>
              <a:rPr lang="en-US" dirty="0" smtClean="0"/>
              <a:t>(Jürgen </a:t>
            </a:r>
            <a:r>
              <a:rPr lang="en-US" dirty="0" err="1" smtClean="0"/>
              <a:t>Habermas</a:t>
            </a:r>
            <a:r>
              <a:rPr lang="en-US" dirty="0" smtClean="0"/>
              <a:t>, </a:t>
            </a:r>
            <a:r>
              <a:rPr lang="en-US" i="1" dirty="0" smtClean="0"/>
              <a:t>New </a:t>
            </a:r>
            <a:r>
              <a:rPr lang="en-US" i="1" dirty="0"/>
              <a:t>Left Review</a:t>
            </a:r>
            <a:r>
              <a:rPr lang="en-US" dirty="0"/>
              <a:t>, 2001, p. 21)</a:t>
            </a:r>
          </a:p>
        </p:txBody>
      </p:sp>
    </p:spTree>
    <p:extLst>
      <p:ext uri="{BB962C8B-B14F-4D97-AF65-F5344CB8AC3E}">
        <p14:creationId xmlns:p14="http://schemas.microsoft.com/office/powerpoint/2010/main" val="41654248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495300"/>
            <a:ext cx="2870197" cy="2677656"/>
          </a:xfrm>
          <a:prstGeom prst="rect">
            <a:avLst/>
          </a:prstGeom>
          <a:noFill/>
        </p:spPr>
        <p:txBody>
          <a:bodyPr wrap="none" rtlCol="0">
            <a:spAutoFit/>
          </a:bodyPr>
          <a:lstStyle/>
          <a:p>
            <a:r>
              <a:rPr lang="en-US" dirty="0" smtClean="0"/>
              <a:t>Postcolonial Violence</a:t>
            </a:r>
          </a:p>
          <a:p>
            <a:endParaRPr lang="en-US" dirty="0"/>
          </a:p>
          <a:p>
            <a:pPr marL="457200" indent="-457200">
              <a:buAutoNum type="alphaLcPeriod"/>
            </a:pPr>
            <a:r>
              <a:rPr lang="en-US" dirty="0" smtClean="0"/>
              <a:t>Imbrications</a:t>
            </a:r>
          </a:p>
          <a:p>
            <a:pPr marL="457200" indent="-457200">
              <a:buAutoNum type="alphaLcPeriod"/>
            </a:pPr>
            <a:r>
              <a:rPr lang="en-US" dirty="0" smtClean="0"/>
              <a:t>Conflations</a:t>
            </a:r>
          </a:p>
          <a:p>
            <a:pPr marL="457200" indent="-457200">
              <a:buAutoNum type="alphaLcPeriod"/>
            </a:pPr>
            <a:r>
              <a:rPr lang="en-US" dirty="0" smtClean="0"/>
              <a:t>Distinctions</a:t>
            </a:r>
          </a:p>
          <a:p>
            <a:pPr marL="457200" indent="-457200">
              <a:buAutoNum type="alphaLcPeriod"/>
            </a:pPr>
            <a:endParaRPr lang="en-US" dirty="0"/>
          </a:p>
          <a:p>
            <a:endParaRPr lang="en-US" dirty="0" smtClean="0"/>
          </a:p>
        </p:txBody>
      </p:sp>
    </p:spTree>
    <p:extLst>
      <p:ext uri="{BB962C8B-B14F-4D97-AF65-F5344CB8AC3E}">
        <p14:creationId xmlns:p14="http://schemas.microsoft.com/office/powerpoint/2010/main" val="126703963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shot 2019-02-20 at 09.26.0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7350" y="0"/>
            <a:ext cx="7023100" cy="5588000"/>
          </a:xfrm>
          <a:prstGeom prst="rect">
            <a:avLst/>
          </a:prstGeom>
        </p:spPr>
      </p:pic>
      <p:sp>
        <p:nvSpPr>
          <p:cNvPr id="4" name="TextBox 3"/>
          <p:cNvSpPr txBox="1"/>
          <p:nvPr/>
        </p:nvSpPr>
        <p:spPr>
          <a:xfrm>
            <a:off x="2123728" y="6309320"/>
            <a:ext cx="4896544" cy="338554"/>
          </a:xfrm>
          <a:prstGeom prst="rect">
            <a:avLst/>
          </a:prstGeom>
          <a:noFill/>
        </p:spPr>
        <p:txBody>
          <a:bodyPr wrap="square" rtlCol="0">
            <a:spAutoFit/>
          </a:bodyPr>
          <a:lstStyle/>
          <a:p>
            <a:r>
              <a:rPr lang="en-US" sz="1600" dirty="0" smtClean="0"/>
              <a:t>Edward Said. </a:t>
            </a:r>
            <a:r>
              <a:rPr lang="en-US" sz="1600" i="1" dirty="0" smtClean="0"/>
              <a:t>Culture and Imperialism</a:t>
            </a:r>
            <a:r>
              <a:rPr lang="en-US" sz="1600" dirty="0" smtClean="0"/>
              <a:t>, 1994, p. xiii</a:t>
            </a:r>
            <a:endParaRPr lang="en-US" sz="1600" dirty="0"/>
          </a:p>
        </p:txBody>
      </p:sp>
    </p:spTree>
    <p:extLst>
      <p:ext uri="{BB962C8B-B14F-4D97-AF65-F5344CB8AC3E}">
        <p14:creationId xmlns:p14="http://schemas.microsoft.com/office/powerpoint/2010/main" val="33693138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Unknown-1.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0450" y="1257300"/>
            <a:ext cx="2298700" cy="3530600"/>
          </a:xfrm>
          <a:prstGeom prst="rect">
            <a:avLst/>
          </a:prstGeom>
        </p:spPr>
      </p:pic>
      <p:pic>
        <p:nvPicPr>
          <p:cNvPr id="3" name="Picture 2" descr="Unknown-2.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20072" y="1268760"/>
            <a:ext cx="2324100" cy="3492500"/>
          </a:xfrm>
          <a:prstGeom prst="rect">
            <a:avLst/>
          </a:prstGeom>
        </p:spPr>
      </p:pic>
    </p:spTree>
    <p:extLst>
      <p:ext uri="{BB962C8B-B14F-4D97-AF65-F5344CB8AC3E}">
        <p14:creationId xmlns:p14="http://schemas.microsoft.com/office/powerpoint/2010/main" val="3036693997"/>
      </p:ext>
    </p:extLst>
  </p:cSld>
  <p:clrMapOvr>
    <a:masterClrMapping/>
  </p:clrMapOvr>
</p:sld>
</file>

<file path=ppt/theme/theme1.xml><?xml version="1.0" encoding="utf-8"?>
<a:theme xmlns:a="http://schemas.openxmlformats.org/drawingml/2006/main" name="template_uni_of_warwick_ruby red">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1139</TotalTime>
  <Words>327</Words>
  <Application>Microsoft Macintosh PowerPoint</Application>
  <PresentationFormat>On-screen Show (4:3)</PresentationFormat>
  <Paragraphs>52</Paragraphs>
  <Slides>36</Slides>
  <Notes>3</Notes>
  <HiddenSlides>0</HiddenSlides>
  <MMClips>0</MMClips>
  <ScaleCrop>false</ScaleCrop>
  <HeadingPairs>
    <vt:vector size="4" baseType="variant">
      <vt:variant>
        <vt:lpstr>Theme</vt:lpstr>
      </vt:variant>
      <vt:variant>
        <vt:i4>3</vt:i4>
      </vt:variant>
      <vt:variant>
        <vt:lpstr>Slide Titles</vt:lpstr>
      </vt:variant>
      <vt:variant>
        <vt:i4>36</vt:i4>
      </vt:variant>
    </vt:vector>
  </HeadingPairs>
  <TitlesOfParts>
    <vt:vector size="39" baseType="lpstr">
      <vt:lpstr>template_uni_of_warwick_ruby red</vt:lpstr>
      <vt:lpstr>1_Custom Design</vt:lpstr>
      <vt:lpstr>Custom Design</vt:lpstr>
      <vt:lpstr>Hauntings: On Algerian 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Scholl, Julia</dc:creator>
  <cp:lastModifiedBy>Paulo de Medeiros</cp:lastModifiedBy>
  <cp:revision>75</cp:revision>
  <cp:lastPrinted>2001-12-07T16:14:49Z</cp:lastPrinted>
  <dcterms:created xsi:type="dcterms:W3CDTF">2015-09-22T13:45:04Z</dcterms:created>
  <dcterms:modified xsi:type="dcterms:W3CDTF">2019-02-20T11:41:44Z</dcterms:modified>
</cp:coreProperties>
</file>