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7" r:id="rId2"/>
    <p:sldId id="279" r:id="rId3"/>
    <p:sldId id="276" r:id="rId4"/>
    <p:sldId id="280" r:id="rId5"/>
    <p:sldId id="277" r:id="rId6"/>
    <p:sldId id="278" r:id="rId7"/>
    <p:sldId id="281" r:id="rId8"/>
    <p:sldId id="258" r:id="rId9"/>
    <p:sldId id="260" r:id="rId10"/>
    <p:sldId id="270" r:id="rId11"/>
    <p:sldId id="267" r:id="rId12"/>
    <p:sldId id="290" r:id="rId13"/>
    <p:sldId id="291" r:id="rId14"/>
    <p:sldId id="296" r:id="rId15"/>
    <p:sldId id="295" r:id="rId16"/>
    <p:sldId id="292" r:id="rId17"/>
    <p:sldId id="293" r:id="rId18"/>
    <p:sldId id="294" r:id="rId19"/>
    <p:sldId id="259" r:id="rId20"/>
    <p:sldId id="261" r:id="rId21"/>
    <p:sldId id="269" r:id="rId22"/>
    <p:sldId id="262" r:id="rId23"/>
    <p:sldId id="282" r:id="rId24"/>
    <p:sldId id="263" r:id="rId25"/>
    <p:sldId id="285" r:id="rId26"/>
    <p:sldId id="287" r:id="rId27"/>
    <p:sldId id="288" r:id="rId28"/>
    <p:sldId id="286" r:id="rId29"/>
    <p:sldId id="272" r:id="rId30"/>
    <p:sldId id="271" r:id="rId31"/>
    <p:sldId id="266" r:id="rId32"/>
    <p:sldId id="289" r:id="rId33"/>
    <p:sldId id="268"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116" d="100"/>
          <a:sy n="116" d="100"/>
        </p:scale>
        <p:origin x="-80" y="2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printerSettings" Target="printerSettings/printerSettings1.bin"/><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esProps" Target="presProps.xml"/><Relationship Id="rId38" Type="http://schemas.openxmlformats.org/officeDocument/2006/relationships/viewProps" Target="viewProps.xml"/><Relationship Id="rId39" Type="http://schemas.openxmlformats.org/officeDocument/2006/relationships/theme" Target="theme/theme1.xml"/><Relationship Id="rId4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8BE2C7-7E2A-8B4F-938E-1934492B2E90}" type="datetimeFigureOut">
              <a:rPr lang="en-US" smtClean="0"/>
              <a:t>03/10/18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66937C-13FE-9046-BE5E-507DA89D0B03}" type="slidenum">
              <a:rPr lang="en-US" smtClean="0"/>
              <a:t>‹#›</a:t>
            </a:fld>
            <a:endParaRPr lang="en-US"/>
          </a:p>
        </p:txBody>
      </p:sp>
    </p:spTree>
    <p:extLst>
      <p:ext uri="{BB962C8B-B14F-4D97-AF65-F5344CB8AC3E}">
        <p14:creationId xmlns:p14="http://schemas.microsoft.com/office/powerpoint/2010/main" val="77274511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66937C-13FE-9046-BE5E-507DA89D0B03}" type="slidenum">
              <a:rPr lang="en-US" smtClean="0"/>
              <a:t>22</a:t>
            </a:fld>
            <a:endParaRPr lang="en-US"/>
          </a:p>
        </p:txBody>
      </p:sp>
    </p:spTree>
    <p:extLst>
      <p:ext uri="{BB962C8B-B14F-4D97-AF65-F5344CB8AC3E}">
        <p14:creationId xmlns:p14="http://schemas.microsoft.com/office/powerpoint/2010/main" val="3773894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66937C-13FE-9046-BE5E-507DA89D0B03}" type="slidenum">
              <a:rPr lang="en-US" smtClean="0"/>
              <a:t>23</a:t>
            </a:fld>
            <a:endParaRPr lang="en-US"/>
          </a:p>
        </p:txBody>
      </p:sp>
    </p:spTree>
    <p:extLst>
      <p:ext uri="{BB962C8B-B14F-4D97-AF65-F5344CB8AC3E}">
        <p14:creationId xmlns:p14="http://schemas.microsoft.com/office/powerpoint/2010/main" val="13189770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66937C-13FE-9046-BE5E-507DA89D0B03}" type="slidenum">
              <a:rPr lang="en-US" smtClean="0"/>
              <a:t>25</a:t>
            </a:fld>
            <a:endParaRPr lang="en-US"/>
          </a:p>
        </p:txBody>
      </p:sp>
    </p:spTree>
    <p:extLst>
      <p:ext uri="{BB962C8B-B14F-4D97-AF65-F5344CB8AC3E}">
        <p14:creationId xmlns:p14="http://schemas.microsoft.com/office/powerpoint/2010/main" val="42367675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66937C-13FE-9046-BE5E-507DA89D0B03}" type="slidenum">
              <a:rPr lang="en-US" smtClean="0"/>
              <a:t>26</a:t>
            </a:fld>
            <a:endParaRPr lang="en-US"/>
          </a:p>
        </p:txBody>
      </p:sp>
    </p:spTree>
    <p:extLst>
      <p:ext uri="{BB962C8B-B14F-4D97-AF65-F5344CB8AC3E}">
        <p14:creationId xmlns:p14="http://schemas.microsoft.com/office/powerpoint/2010/main" val="6362136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66937C-13FE-9046-BE5E-507DA89D0B03}" type="slidenum">
              <a:rPr lang="en-US" smtClean="0"/>
              <a:t>27</a:t>
            </a:fld>
            <a:endParaRPr lang="en-US"/>
          </a:p>
        </p:txBody>
      </p:sp>
    </p:spTree>
    <p:extLst>
      <p:ext uri="{BB962C8B-B14F-4D97-AF65-F5344CB8AC3E}">
        <p14:creationId xmlns:p14="http://schemas.microsoft.com/office/powerpoint/2010/main" val="30632645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03/10/18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03/10/18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03/10/18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03/10/18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BFECD78-3C8E-49F2-8FAB-59489D168ABB}" type="datetimeFigureOut">
              <a:rPr lang="en-US" smtClean="0"/>
              <a:t>03/10/18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BFECD78-3C8E-49F2-8FAB-59489D168ABB}" type="datetimeFigureOut">
              <a:rPr lang="en-US" smtClean="0"/>
              <a:t>03/10/18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BFECD78-3C8E-49F2-8FAB-59489D168ABB}" type="datetimeFigureOut">
              <a:rPr lang="en-US" smtClean="0"/>
              <a:t>03/10/18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BFECD78-3C8E-49F2-8FAB-59489D168ABB}" type="datetimeFigureOut">
              <a:rPr lang="en-US" smtClean="0"/>
              <a:t>03/10/18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FECD78-3C8E-49F2-8FAB-59489D168ABB}" type="datetimeFigureOut">
              <a:rPr lang="en-US" smtClean="0"/>
              <a:t>03/10/18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FECD78-3C8E-49F2-8FAB-59489D168ABB}" type="datetimeFigureOut">
              <a:rPr lang="en-US" smtClean="0"/>
              <a:t>03/10/18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FECD78-3C8E-49F2-8FAB-59489D168ABB}" type="datetimeFigureOut">
              <a:rPr lang="en-US" smtClean="0"/>
              <a:t>03/10/18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FECD78-3C8E-49F2-8FAB-59489D168ABB}" type="datetimeFigureOut">
              <a:rPr lang="en-US" smtClean="0"/>
              <a:t>03/10/18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B56013-B943-42BA-886F-6F9D4EB85E9D}"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tif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1.tif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2.tif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g"/><Relationship Id="rId4" Type="http://schemas.openxmlformats.org/officeDocument/2006/relationships/image" Target="../media/image14.jp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5.tif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6.tif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tif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tif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tif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tif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tif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tif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EN201 The European Novel</a:t>
            </a:r>
            <a:endParaRPr lang="en-US" dirty="0"/>
          </a:p>
        </p:txBody>
      </p:sp>
      <p:pic>
        <p:nvPicPr>
          <p:cNvPr id="7" name="Content Placeholder 6" descr="http---cdn.cnn.com-cnnnext-dam-assets-131015130106-gare-du-nord-paris.jpg"/>
          <p:cNvPicPr>
            <a:picLocks noGrp="1" noChangeAspect="1"/>
          </p:cNvPicPr>
          <p:nvPr>
            <p:ph idx="1"/>
          </p:nvPr>
        </p:nvPicPr>
        <p:blipFill>
          <a:blip r:embed="rId2">
            <a:extLst>
              <a:ext uri="{28A0092B-C50C-407E-A947-70E740481C1C}">
                <a14:useLocalDpi xmlns:a14="http://schemas.microsoft.com/office/drawing/2010/main" val="0"/>
              </a:ext>
            </a:extLst>
          </a:blip>
          <a:srcRect t="1134" b="1134"/>
          <a:stretch>
            <a:fillRect/>
          </a:stretch>
        </p:blipFill>
        <p:spPr/>
      </p:pic>
    </p:spTree>
    <p:extLst>
      <p:ext uri="{BB962C8B-B14F-4D97-AF65-F5344CB8AC3E}">
        <p14:creationId xmlns:p14="http://schemas.microsoft.com/office/powerpoint/2010/main" val="453182078"/>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1400" dirty="0" smtClean="0"/>
              <a:t>Primary Texts</a:t>
            </a:r>
            <a:endParaRPr lang="en-US" sz="1400"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2404532" y="1676399"/>
            <a:ext cx="6045201" cy="3493264"/>
          </a:xfrm>
          <a:prstGeom prst="rect">
            <a:avLst/>
          </a:prstGeom>
        </p:spPr>
        <p:txBody>
          <a:bodyPr wrap="square">
            <a:spAutoFit/>
          </a:bodyPr>
          <a:lstStyle/>
          <a:p>
            <a:r>
              <a:rPr lang="en-US" sz="1400" dirty="0"/>
              <a:t>Johann Wolfgang Von Goethe, </a:t>
            </a:r>
            <a:r>
              <a:rPr lang="en-US" sz="1400" i="1" dirty="0"/>
              <a:t>The Sorrows of Young </a:t>
            </a:r>
            <a:r>
              <a:rPr lang="en-US" sz="1400" i="1" dirty="0" err="1"/>
              <a:t>Werther</a:t>
            </a:r>
            <a:r>
              <a:rPr lang="en-US" sz="1400" i="1" dirty="0"/>
              <a:t> </a:t>
            </a:r>
            <a:r>
              <a:rPr lang="en-US" sz="1400" dirty="0"/>
              <a:t>(1774)</a:t>
            </a:r>
          </a:p>
          <a:p>
            <a:r>
              <a:rPr lang="en-US" sz="1400" dirty="0"/>
              <a:t>Jane Austen, </a:t>
            </a:r>
            <a:r>
              <a:rPr lang="en-US" sz="1400" i="1" dirty="0"/>
              <a:t>Emma </a:t>
            </a:r>
            <a:r>
              <a:rPr lang="en-US" sz="1400" dirty="0"/>
              <a:t>(1815)</a:t>
            </a:r>
          </a:p>
          <a:p>
            <a:r>
              <a:rPr lang="en-US" sz="1400" dirty="0" err="1"/>
              <a:t>Gustave</a:t>
            </a:r>
            <a:r>
              <a:rPr lang="en-US" sz="1400" dirty="0"/>
              <a:t> Flaubert, </a:t>
            </a:r>
            <a:r>
              <a:rPr lang="en-US" sz="1400" i="1" dirty="0"/>
              <a:t>Madame Bovary</a:t>
            </a:r>
            <a:r>
              <a:rPr lang="en-US" sz="1400" dirty="0"/>
              <a:t> (1857)</a:t>
            </a:r>
          </a:p>
          <a:p>
            <a:r>
              <a:rPr lang="en-US" sz="1400" dirty="0"/>
              <a:t>Fyodor Dostoyevsky, </a:t>
            </a:r>
            <a:r>
              <a:rPr lang="en-US" sz="1400" i="1" dirty="0"/>
              <a:t>Crime and Punishment </a:t>
            </a:r>
            <a:r>
              <a:rPr lang="en-US" sz="1400" dirty="0"/>
              <a:t>(1866)</a:t>
            </a:r>
          </a:p>
          <a:p>
            <a:r>
              <a:rPr lang="en-US" sz="1400" dirty="0"/>
              <a:t>Leo Tolstoy, </a:t>
            </a:r>
            <a:r>
              <a:rPr lang="en-US" sz="1400" i="1" dirty="0"/>
              <a:t>Anna Karenina </a:t>
            </a:r>
            <a:r>
              <a:rPr lang="en-US" sz="1400" dirty="0"/>
              <a:t>(1877)</a:t>
            </a:r>
          </a:p>
          <a:p>
            <a:r>
              <a:rPr lang="en-US" sz="1400" dirty="0" err="1"/>
              <a:t>Émile</a:t>
            </a:r>
            <a:r>
              <a:rPr lang="en-US" sz="1400" dirty="0"/>
              <a:t> Zola, </a:t>
            </a:r>
            <a:r>
              <a:rPr lang="en-US" sz="1400" i="1" dirty="0"/>
              <a:t>Germinal </a:t>
            </a:r>
            <a:r>
              <a:rPr lang="en-US" sz="1400" dirty="0"/>
              <a:t>(1885)</a:t>
            </a:r>
          </a:p>
          <a:p>
            <a:r>
              <a:rPr lang="en-US" sz="1400" dirty="0"/>
              <a:t>Knut Hamsun, </a:t>
            </a:r>
            <a:r>
              <a:rPr lang="en-US" sz="1400" i="1" dirty="0"/>
              <a:t>Hunger</a:t>
            </a:r>
            <a:r>
              <a:rPr lang="en-US" sz="1400" dirty="0"/>
              <a:t> (1890)</a:t>
            </a:r>
          </a:p>
          <a:p>
            <a:r>
              <a:rPr lang="en-US" sz="1400" dirty="0"/>
              <a:t>Franz Kafka, </a:t>
            </a:r>
            <a:r>
              <a:rPr lang="en-US" sz="1400" i="1" dirty="0"/>
              <a:t>The Trial</a:t>
            </a:r>
            <a:r>
              <a:rPr lang="en-US" sz="1400" dirty="0"/>
              <a:t> (1925)</a:t>
            </a:r>
          </a:p>
          <a:p>
            <a:r>
              <a:rPr lang="en-US" sz="1400" dirty="0" smtClean="0"/>
              <a:t>Virginia </a:t>
            </a:r>
            <a:r>
              <a:rPr lang="en-US" sz="1400" dirty="0"/>
              <a:t>Woolf, </a:t>
            </a:r>
            <a:r>
              <a:rPr lang="en-US" sz="1400" i="1" dirty="0"/>
              <a:t>Mrs. Dalloway</a:t>
            </a:r>
            <a:r>
              <a:rPr lang="en-US" sz="1400" dirty="0"/>
              <a:t> (1925)</a:t>
            </a:r>
          </a:p>
          <a:p>
            <a:r>
              <a:rPr lang="en-US" sz="1400" dirty="0" err="1"/>
              <a:t>António</a:t>
            </a:r>
            <a:r>
              <a:rPr lang="en-US" sz="1400" dirty="0"/>
              <a:t> Lobo </a:t>
            </a:r>
            <a:r>
              <a:rPr lang="en-US" sz="1400" dirty="0" err="1"/>
              <a:t>Antunes</a:t>
            </a:r>
            <a:r>
              <a:rPr lang="en-US" sz="1400" dirty="0"/>
              <a:t>, </a:t>
            </a:r>
            <a:r>
              <a:rPr lang="en-US" sz="1400" i="1" dirty="0"/>
              <a:t>The Land at the End of the World</a:t>
            </a:r>
            <a:r>
              <a:rPr lang="en-US" sz="1400" dirty="0"/>
              <a:t> (1979)</a:t>
            </a:r>
          </a:p>
          <a:p>
            <a:r>
              <a:rPr lang="en-US" sz="1400" dirty="0" err="1"/>
              <a:t>Assia</a:t>
            </a:r>
            <a:r>
              <a:rPr lang="en-US" sz="1400" dirty="0"/>
              <a:t> </a:t>
            </a:r>
            <a:r>
              <a:rPr lang="en-US" sz="1400" dirty="0" err="1"/>
              <a:t>Djebar</a:t>
            </a:r>
            <a:r>
              <a:rPr lang="en-US" sz="1400" dirty="0"/>
              <a:t>, </a:t>
            </a:r>
            <a:r>
              <a:rPr lang="en-US" sz="1400" i="1" dirty="0"/>
              <a:t>Algerian White</a:t>
            </a:r>
            <a:r>
              <a:rPr lang="en-US" sz="1400" dirty="0"/>
              <a:t> (1996)</a:t>
            </a:r>
          </a:p>
          <a:p>
            <a:r>
              <a:rPr lang="en-US" sz="1400" dirty="0"/>
              <a:t>W. G. </a:t>
            </a:r>
            <a:r>
              <a:rPr lang="en-US" sz="1400" dirty="0" err="1"/>
              <a:t>Sebald</a:t>
            </a:r>
            <a:r>
              <a:rPr lang="en-US" sz="1400" dirty="0"/>
              <a:t>, </a:t>
            </a:r>
            <a:r>
              <a:rPr lang="en-US" sz="1400" i="1" dirty="0"/>
              <a:t>Austerlitz</a:t>
            </a:r>
            <a:r>
              <a:rPr lang="en-US" sz="1400" dirty="0"/>
              <a:t> (2001</a:t>
            </a:r>
            <a:r>
              <a:rPr lang="en-US" sz="1400" dirty="0" smtClean="0"/>
              <a:t>)</a:t>
            </a:r>
          </a:p>
          <a:p>
            <a:r>
              <a:rPr lang="en-US" sz="1400" dirty="0" smtClean="0"/>
              <a:t>Seamus Deane, </a:t>
            </a:r>
            <a:r>
              <a:rPr lang="en-US" sz="1400" i="1" dirty="0" smtClean="0"/>
              <a:t>Reading in the Dark</a:t>
            </a:r>
            <a:r>
              <a:rPr lang="en-US" sz="1400" dirty="0" smtClean="0"/>
              <a:t> (1996)</a:t>
            </a:r>
          </a:p>
          <a:p>
            <a:r>
              <a:rPr lang="en-US" sz="1400" dirty="0" smtClean="0"/>
              <a:t>Javier </a:t>
            </a:r>
            <a:r>
              <a:rPr lang="en-US" sz="1400" dirty="0" err="1" smtClean="0"/>
              <a:t>Mar</a:t>
            </a:r>
            <a:r>
              <a:rPr lang="en-US" sz="1400" dirty="0" err="1" smtClean="0"/>
              <a:t>ías</a:t>
            </a:r>
            <a:r>
              <a:rPr lang="en-US" sz="1400" dirty="0" smtClean="0"/>
              <a:t>, </a:t>
            </a:r>
            <a:r>
              <a:rPr lang="en-US" sz="1400" i="1" dirty="0" smtClean="0"/>
              <a:t>Thus Bad Begins</a:t>
            </a:r>
            <a:r>
              <a:rPr lang="en-US" sz="1400" dirty="0" smtClean="0"/>
              <a:t> (2016)</a:t>
            </a:r>
            <a:endParaRPr lang="en-US" sz="1400" dirty="0" smtClean="0"/>
          </a:p>
          <a:p>
            <a:endParaRPr lang="en-US" sz="1100" dirty="0"/>
          </a:p>
          <a:p>
            <a:endParaRPr lang="en-US" sz="1400" dirty="0" smtClean="0"/>
          </a:p>
        </p:txBody>
      </p:sp>
    </p:spTree>
    <p:extLst>
      <p:ext uri="{BB962C8B-B14F-4D97-AF65-F5344CB8AC3E}">
        <p14:creationId xmlns:p14="http://schemas.microsoft.com/office/powerpoint/2010/main" val="2051963448"/>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Good Books</a:t>
            </a:r>
            <a:endParaRPr lang="en-US" dirty="0"/>
          </a:p>
        </p:txBody>
      </p:sp>
      <p:sp>
        <p:nvSpPr>
          <p:cNvPr id="3" name="Content Placeholder 2"/>
          <p:cNvSpPr>
            <a:spLocks noGrp="1"/>
          </p:cNvSpPr>
          <p:nvPr>
            <p:ph idx="1"/>
          </p:nvPr>
        </p:nvSpPr>
        <p:spPr/>
        <p:txBody>
          <a:bodyPr>
            <a:normAutofit fontScale="92500" lnSpcReduction="20000"/>
          </a:bodyPr>
          <a:lstStyle/>
          <a:p>
            <a:pPr marL="0" indent="0" algn="just">
              <a:buNone/>
            </a:pPr>
            <a:r>
              <a:rPr lang="en-US" dirty="0"/>
              <a:t>“If the book we are reading does not wake us, as with a fist hammering on our skulls, then why do we read it? Good God, we also would be happy if we had no books and such books that make us happy we could, if need be, write ourselves.. …. What we need are books that hit us like a most painful misfortune, like the death of someone we loved more than we love ourselves, that make us feel as though we had been banished to the woods, far from any human presence, like a suicide.” </a:t>
            </a:r>
            <a:r>
              <a:rPr lang="en-US" dirty="0">
                <a:latin typeface="Calibri" charset="0"/>
              </a:rPr>
              <a:t>Kafka, Letter to Oskar Pollack (1904)</a:t>
            </a:r>
            <a:endParaRPr lang="en-US" dirty="0"/>
          </a:p>
          <a:p>
            <a:pPr algn="just"/>
            <a:endParaRPr lang="en-US" dirty="0"/>
          </a:p>
        </p:txBody>
      </p:sp>
    </p:spTree>
    <p:extLst>
      <p:ext uri="{BB962C8B-B14F-4D97-AF65-F5344CB8AC3E}">
        <p14:creationId xmlns:p14="http://schemas.microsoft.com/office/powerpoint/2010/main" val="2594919574"/>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en-GB" dirty="0"/>
              <a:t>“It is still widely believed that the traditional culture of the English people was broken and disintegrated by the Industrial Revolution. What then emerged, it is said, was on the one hand a debased synthetic commercial culture – the world of the newspapers and popular entertainment; on the other hand an increasingly threatened minority culture – an educated tradition within which the finest literature and thought of the time sought to maintain and extend itself and to keep its connections, its continuities, with the best work of the past” </a:t>
            </a:r>
            <a:r>
              <a:rPr lang="en-GB" dirty="0" smtClean="0"/>
              <a:t>(Raymond Williams, </a:t>
            </a:r>
            <a:r>
              <a:rPr lang="en-GB" i="1" dirty="0"/>
              <a:t>The English Novel from Dickens to Lawrence</a:t>
            </a:r>
            <a:r>
              <a:rPr lang="en-GB" dirty="0"/>
              <a:t> (1970)</a:t>
            </a:r>
            <a:r>
              <a:rPr lang="en-GB" dirty="0"/>
              <a:t> </a:t>
            </a:r>
            <a:r>
              <a:rPr lang="en-GB" dirty="0" smtClean="0"/>
              <a:t>28</a:t>
            </a:r>
            <a:r>
              <a:rPr lang="en-GB" dirty="0"/>
              <a:t>)</a:t>
            </a:r>
            <a:r>
              <a:rPr lang="en-GB" dirty="0"/>
              <a:t> </a:t>
            </a:r>
            <a:endParaRPr lang="en-US" dirty="0"/>
          </a:p>
        </p:txBody>
      </p:sp>
    </p:spTree>
    <p:extLst>
      <p:ext uri="{BB962C8B-B14F-4D97-AF65-F5344CB8AC3E}">
        <p14:creationId xmlns:p14="http://schemas.microsoft.com/office/powerpoint/2010/main" val="236793309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t>
            </a:r>
            <a:r>
              <a:rPr lang="en-US" dirty="0"/>
              <a:t>What forms the common core of a European identity is the character of the painful learning process it has gone through, as much as its results. It is the lasting memory of nationalist excess and moral abyss that lends to our present commitments the quality of a peculiar achievement” </a:t>
            </a:r>
            <a:r>
              <a:rPr lang="en-US" dirty="0" smtClean="0"/>
              <a:t>(</a:t>
            </a:r>
            <a:r>
              <a:rPr lang="en-GB" dirty="0"/>
              <a:t>Jürgen </a:t>
            </a:r>
            <a:r>
              <a:rPr lang="en-GB" dirty="0" err="1"/>
              <a:t>Habermas</a:t>
            </a:r>
            <a:r>
              <a:rPr lang="en-GB" dirty="0"/>
              <a:t> </a:t>
            </a:r>
            <a:r>
              <a:rPr lang="en-GB" dirty="0" smtClean="0"/>
              <a:t>“</a:t>
            </a:r>
            <a:r>
              <a:rPr lang="en-GB" dirty="0"/>
              <a:t>Why Europe Needs a Constitution” (</a:t>
            </a:r>
            <a:r>
              <a:rPr lang="en-GB" i="1" dirty="0"/>
              <a:t>New Left Review</a:t>
            </a:r>
            <a:r>
              <a:rPr lang="en-GB" dirty="0"/>
              <a:t> 11, 2001</a:t>
            </a:r>
            <a:r>
              <a:rPr lang="en-GB" dirty="0"/>
              <a:t> </a:t>
            </a:r>
            <a:r>
              <a:rPr lang="en-US" dirty="0" smtClean="0"/>
              <a:t>21</a:t>
            </a:r>
            <a:r>
              <a:rPr lang="en-US" dirty="0"/>
              <a:t>)</a:t>
            </a:r>
            <a:r>
              <a:rPr lang="en-GB" dirty="0"/>
              <a:t> </a:t>
            </a:r>
            <a:endParaRPr lang="en-US" dirty="0"/>
          </a:p>
        </p:txBody>
      </p:sp>
    </p:spTree>
    <p:extLst>
      <p:ext uri="{BB962C8B-B14F-4D97-AF65-F5344CB8AC3E}">
        <p14:creationId xmlns:p14="http://schemas.microsoft.com/office/powerpoint/2010/main" val="910146955"/>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DoVICA_WkAAcqg-.jpg"/>
          <p:cNvPicPr>
            <a:picLocks noGrp="1" noChangeAspect="1"/>
          </p:cNvPicPr>
          <p:nvPr>
            <p:ph idx="1"/>
          </p:nvPr>
        </p:nvPicPr>
        <p:blipFill>
          <a:blip r:embed="rId2">
            <a:extLst>
              <a:ext uri="{28A0092B-C50C-407E-A947-70E740481C1C}">
                <a14:useLocalDpi xmlns:a14="http://schemas.microsoft.com/office/drawing/2010/main" val="0"/>
              </a:ext>
            </a:extLst>
          </a:blip>
          <a:srcRect t="29331" b="29331"/>
          <a:stretch>
            <a:fillRect/>
          </a:stretch>
        </p:blipFill>
        <p:spPr>
          <a:xfrm>
            <a:off x="457203" y="1600200"/>
            <a:ext cx="7920553" cy="4355999"/>
          </a:xfrm>
        </p:spPr>
      </p:pic>
    </p:spTree>
    <p:extLst>
      <p:ext uri="{BB962C8B-B14F-4D97-AF65-F5344CB8AC3E}">
        <p14:creationId xmlns:p14="http://schemas.microsoft.com/office/powerpoint/2010/main" val="2303088528"/>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200px-Festival_of_Britain.JPG"/>
          <p:cNvPicPr>
            <a:picLocks noGrp="1" noChangeAspect="1"/>
          </p:cNvPicPr>
          <p:nvPr>
            <p:ph idx="1"/>
          </p:nvPr>
        </p:nvPicPr>
        <p:blipFill>
          <a:blip r:embed="rId2">
            <a:extLst>
              <a:ext uri="{28A0092B-C50C-407E-A947-70E740481C1C}">
                <a14:useLocalDpi xmlns:a14="http://schemas.microsoft.com/office/drawing/2010/main" val="0"/>
              </a:ext>
            </a:extLst>
          </a:blip>
          <a:srcRect t="29168" b="29168"/>
          <a:stretch>
            <a:fillRect/>
          </a:stretch>
        </p:blipFill>
        <p:spPr>
          <a:xfrm>
            <a:off x="719950" y="1600207"/>
            <a:ext cx="7396853" cy="4067985"/>
          </a:xfrm>
        </p:spPr>
      </p:pic>
    </p:spTree>
    <p:extLst>
      <p:ext uri="{BB962C8B-B14F-4D97-AF65-F5344CB8AC3E}">
        <p14:creationId xmlns:p14="http://schemas.microsoft.com/office/powerpoint/2010/main" val="1208123546"/>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en-GB" dirty="0"/>
              <a:t>“The year 2010 was a time of reflection. A financial crisis two years before had eliminated much of the world’s wealth, and a halting recovery was </a:t>
            </a:r>
            <a:r>
              <a:rPr lang="en-GB" dirty="0" err="1"/>
              <a:t>favoring</a:t>
            </a:r>
            <a:r>
              <a:rPr lang="en-GB" dirty="0"/>
              <a:t> the rich. An African American was president of the United States. The great adventure of Europe in the 2000s, the enlargement of the European Union to the east, seemed complete. A decade into the twenty-first century, two decades away from the end of communism in Europe, seven decades after the beginning of the Second World War, 2010 seemed like a year for reckonings.”</a:t>
            </a:r>
            <a:r>
              <a:rPr lang="en-GB" dirty="0"/>
              <a:t> </a:t>
            </a:r>
            <a:r>
              <a:rPr lang="en-GB" dirty="0"/>
              <a:t>Timothy Snyder, </a:t>
            </a:r>
            <a:r>
              <a:rPr lang="en-GB" i="1" dirty="0" smtClean="0"/>
              <a:t>The </a:t>
            </a:r>
            <a:r>
              <a:rPr lang="en-GB" i="1" dirty="0"/>
              <a:t>Road to </a:t>
            </a:r>
            <a:r>
              <a:rPr lang="en-GB" i="1" dirty="0" err="1"/>
              <a:t>Unfreedom</a:t>
            </a:r>
            <a:r>
              <a:rPr lang="en-GB" i="1" dirty="0"/>
              <a:t>: Russia, Europe, America </a:t>
            </a:r>
            <a:r>
              <a:rPr lang="en-GB" dirty="0"/>
              <a:t>(2018</a:t>
            </a:r>
            <a:r>
              <a:rPr lang="en-GB" dirty="0" smtClean="0"/>
              <a:t>) </a:t>
            </a:r>
            <a:endParaRPr lang="en-US" dirty="0"/>
          </a:p>
        </p:txBody>
      </p:sp>
    </p:spTree>
    <p:extLst>
      <p:ext uri="{BB962C8B-B14F-4D97-AF65-F5344CB8AC3E}">
        <p14:creationId xmlns:p14="http://schemas.microsoft.com/office/powerpoint/2010/main" val="194455632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r>
              <a:rPr lang="en-GB" dirty="0"/>
              <a:t>To articulate what is past does not mean to recognize “how it really was.” It means to take control of a memory, as it flashes in a moment of danger. For historical materialism it is a question of holding fast to a picture of the past, just as if it had unexpectedly thrust itself, in a moment of danger, on the historical subject. The danger threatens the stock of tradition as much as its recipients. For both it is one and the same: handing itself over as the tool of the ruling classes. In every epoch, the attempt must be made to deliver tradition anew from the conformism which is on the point of overwhelming it. For the Messiah arrives not merely as the Redeemer; he also arrives as the vanquisher of the Anti-Christ. The only writer of history with the gift of setting alight the sparks of hope in the past, is the one who is convinced of this: that not even the dead will be safe from the enemy, if he is victorious. And this enemy has not ceased to be victorious</a:t>
            </a:r>
            <a:r>
              <a:rPr lang="en-GB" dirty="0" smtClean="0"/>
              <a:t>. Walter Benjamin, Thesis VI on the Concept of History (1940)</a:t>
            </a:r>
            <a:endParaRPr lang="en-GB" dirty="0"/>
          </a:p>
          <a:p>
            <a:endParaRPr lang="en-US" dirty="0"/>
          </a:p>
        </p:txBody>
      </p:sp>
    </p:spTree>
    <p:extLst>
      <p:ext uri="{BB962C8B-B14F-4D97-AF65-F5344CB8AC3E}">
        <p14:creationId xmlns:p14="http://schemas.microsoft.com/office/powerpoint/2010/main" val="3213504974"/>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 name="Content Placeholder 7"/>
          <p:cNvPicPr>
            <a:picLocks noGrp="1" noChangeAspect="1"/>
          </p:cNvPicPr>
          <p:nvPr>
            <p:ph idx="1"/>
          </p:nvPr>
        </p:nvPicPr>
        <p:blipFill>
          <a:blip r:embed="rId2"/>
          <a:srcRect l="-60536" r="-60536"/>
          <a:stretch>
            <a:fillRect/>
          </a:stretch>
        </p:blipFill>
        <p:spPr/>
      </p:pic>
    </p:spTree>
    <p:extLst>
      <p:ext uri="{BB962C8B-B14F-4D97-AF65-F5344CB8AC3E}">
        <p14:creationId xmlns:p14="http://schemas.microsoft.com/office/powerpoint/2010/main" val="843019945"/>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Historicize</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a:t>
            </a:r>
            <a:r>
              <a:rPr lang="en-US" dirty="0"/>
              <a:t>Whoever until this day emerges victorious, marches in the triumphal procession in which today’s rulers </a:t>
            </a:r>
            <a:r>
              <a:rPr lang="en-US" dirty="0" smtClean="0"/>
              <a:t>thread </a:t>
            </a:r>
            <a:r>
              <a:rPr lang="en-US" dirty="0"/>
              <a:t>over those who are sprawled underfoot. The spoils are, as was ever the case, carried along in the triumphal procession. They are known as the cultural heritage. In the historical materialist they have to reckon with a distanced observer. For what he surveys as the cultural heritage is part and parcel of a lineage [</a:t>
            </a:r>
            <a:r>
              <a:rPr lang="en-US" i="1" dirty="0" err="1"/>
              <a:t>Abkunft</a:t>
            </a:r>
            <a:r>
              <a:rPr lang="en-US" dirty="0"/>
              <a:t>: descent] which he cannot contemplate without horror. It owes its existence not only to the toil of the great geniuses, who created it, but also to the nameless drudgery of its contemporaries. There has never been a document of culture, which is not simultaneously one of barbarism. And just as it is itself not free from barbarism, neither is it free from the process of transmission, in which it falls from one set of hands into another. The historical materialist thus moves as far away from this as measurably possible. He regards it as his task to brush history against the grain</a:t>
            </a:r>
            <a:r>
              <a:rPr lang="en-US" dirty="0" smtClean="0"/>
              <a:t>.” Walter Benjamin, ‘On the Concept of History’, Thesis VII (1940)</a:t>
            </a:r>
            <a:endParaRPr lang="en-US" dirty="0"/>
          </a:p>
        </p:txBody>
      </p:sp>
    </p:spTree>
    <p:extLst>
      <p:ext uri="{BB962C8B-B14F-4D97-AF65-F5344CB8AC3E}">
        <p14:creationId xmlns:p14="http://schemas.microsoft.com/office/powerpoint/2010/main" val="294972537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Enter the Euronovel.tiff"/>
          <p:cNvPicPr>
            <a:picLocks noGrp="1" noChangeAspect="1"/>
          </p:cNvPicPr>
          <p:nvPr>
            <p:ph idx="1"/>
          </p:nvPr>
        </p:nvPicPr>
        <p:blipFill>
          <a:blip r:embed="rId2">
            <a:extLst>
              <a:ext uri="{28A0092B-C50C-407E-A947-70E740481C1C}">
                <a14:useLocalDpi xmlns:a14="http://schemas.microsoft.com/office/drawing/2010/main" val="0"/>
              </a:ext>
            </a:extLst>
          </a:blip>
          <a:srcRect t="-6763" b="-6763"/>
          <a:stretch>
            <a:fillRect/>
          </a:stretch>
        </p:blipFill>
        <p:spPr/>
      </p:pic>
    </p:spTree>
    <p:extLst>
      <p:ext uri="{BB962C8B-B14F-4D97-AF65-F5344CB8AC3E}">
        <p14:creationId xmlns:p14="http://schemas.microsoft.com/office/powerpoint/2010/main" val="3561866906"/>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Problematize</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What, when, where and why</a:t>
            </a:r>
          </a:p>
          <a:p>
            <a:r>
              <a:rPr lang="en-US" dirty="0" smtClean="0"/>
              <a:t>Genre criticism</a:t>
            </a:r>
          </a:p>
          <a:p>
            <a:r>
              <a:rPr lang="en-US" dirty="0" smtClean="0"/>
              <a:t>Canon formation</a:t>
            </a:r>
          </a:p>
          <a:p>
            <a:r>
              <a:rPr lang="en-US" dirty="0" smtClean="0"/>
              <a:t>Three </a:t>
            </a:r>
            <a:r>
              <a:rPr lang="en-US" dirty="0" err="1" smtClean="0"/>
              <a:t>Europes</a:t>
            </a:r>
            <a:r>
              <a:rPr lang="en-US" dirty="0" smtClean="0"/>
              <a:t>? (Franco </a:t>
            </a:r>
            <a:r>
              <a:rPr lang="en-US" dirty="0" err="1" smtClean="0"/>
              <a:t>Moretti</a:t>
            </a:r>
            <a:r>
              <a:rPr lang="en-US" dirty="0" smtClean="0"/>
              <a:t> based on I. </a:t>
            </a:r>
            <a:r>
              <a:rPr lang="en-US" dirty="0" err="1" smtClean="0"/>
              <a:t>Wallerstein</a:t>
            </a:r>
            <a:r>
              <a:rPr lang="en-US" dirty="0" smtClean="0"/>
              <a:t>)</a:t>
            </a:r>
          </a:p>
          <a:p>
            <a:endParaRPr lang="en-GB" dirty="0"/>
          </a:p>
          <a:p>
            <a:pPr marL="0" indent="0">
              <a:buNone/>
            </a:pPr>
            <a:r>
              <a:rPr lang="en-GB" b="1" dirty="0" smtClean="0"/>
              <a:t>NOVEL</a:t>
            </a:r>
            <a:r>
              <a:rPr lang="en-GB" dirty="0"/>
              <a:t>. A fictitious prose narrative or tale of considerable length (now usually one long enough to fill one or more volumes), in which characters and actions representative of the real life of past or present times are portrayed in a plot of more or less </a:t>
            </a:r>
            <a:r>
              <a:rPr lang="en-GB" dirty="0" smtClean="0"/>
              <a:t>complexity.</a:t>
            </a:r>
            <a:r>
              <a:rPr lang="en-US" dirty="0"/>
              <a:t> </a:t>
            </a:r>
            <a:r>
              <a:rPr lang="en-GB" dirty="0" smtClean="0"/>
              <a:t>In </a:t>
            </a:r>
            <a:r>
              <a:rPr lang="en-GB" dirty="0"/>
              <a:t>17-18</a:t>
            </a:r>
            <a:r>
              <a:rPr lang="en-GB" baseline="30000" dirty="0"/>
              <a:t>th</a:t>
            </a:r>
            <a:r>
              <a:rPr lang="en-GB" dirty="0"/>
              <a:t> c. freq. contrasted with a </a:t>
            </a:r>
            <a:r>
              <a:rPr lang="en-GB" i="1" dirty="0"/>
              <a:t>romance</a:t>
            </a:r>
            <a:r>
              <a:rPr lang="en-GB" dirty="0"/>
              <a:t>, as being shorter than this, and having more relation to real life. </a:t>
            </a:r>
            <a:r>
              <a:rPr lang="en-GB" b="1" dirty="0"/>
              <a:t>(OED, 2</a:t>
            </a:r>
            <a:r>
              <a:rPr lang="en-GB" b="1" baseline="30000" dirty="0"/>
              <a:t>nd</a:t>
            </a:r>
            <a:r>
              <a:rPr lang="en-GB" b="1" dirty="0"/>
              <a:t> edition)</a:t>
            </a:r>
            <a:endParaRPr lang="en-US" dirty="0"/>
          </a:p>
          <a:p>
            <a:endParaRPr lang="en-US" dirty="0" smtClean="0"/>
          </a:p>
          <a:p>
            <a:endParaRPr lang="en-US" dirty="0"/>
          </a:p>
        </p:txBody>
      </p:sp>
    </p:spTree>
    <p:extLst>
      <p:ext uri="{BB962C8B-B14F-4D97-AF65-F5344CB8AC3E}">
        <p14:creationId xmlns:p14="http://schemas.microsoft.com/office/powerpoint/2010/main" val="136170408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47500" lnSpcReduction="20000"/>
          </a:bodyPr>
          <a:lstStyle/>
          <a:p>
            <a:pPr algn="just"/>
            <a:r>
              <a:rPr lang="en-US" dirty="0" smtClean="0"/>
              <a:t>“</a:t>
            </a:r>
            <a:r>
              <a:rPr lang="en-GB" dirty="0"/>
              <a:t>. The point about the novel […] is not just that it eludes definitions, but that it actively undermines them. It is less a genre than an anti-genre. It cannibalizes other literary modes and mixes the bits and pieces promiscuously together. You can find poetry and dramatic dialogue in the novel, along with epic, pastoral, satire, history, elegy, tragedy and any number of other literary modes. Virginia Woolf described it as ‘this most pliable of all forms’. The novel quotes, parodies and transforms other genres, converting its literary ancestors into mere components of itself in a kind of Oedipal vengeance on them. It is the queen of literary genres in a rather less elevated sense of the word than one might hear around Buckingham palace. </a:t>
            </a:r>
            <a:endParaRPr lang="en-US" dirty="0"/>
          </a:p>
          <a:p>
            <a:pPr algn="just"/>
            <a:r>
              <a:rPr lang="en-GB" dirty="0"/>
              <a:t>	The novel is a mighty melting pot, a mongrel among literary thoroughbreds. There seems to be nothing it cannot do. It can investigate a single human consciousness for eight hundred pages. Or it can recount the adventures of an onion, chart the history of a family over six generations, or recreate the Napoleonic wars. If it is a form particularly associated with the middle class, it is partly because the ideology of that class centres on a dream of total freedom from restraint. In a word in which God is dead, everything, so Dostoevsky remarked, is permitted; and the same goes for a world in which the old autocratic order is dead and the middle class reigns triumphant. The novel is an anarchic genre, since its rule is not to have rules</a:t>
            </a:r>
            <a:r>
              <a:rPr lang="en-GB" dirty="0" smtClean="0"/>
              <a:t>.”</a:t>
            </a:r>
            <a:endParaRPr lang="en-US" dirty="0"/>
          </a:p>
          <a:p>
            <a:pPr algn="just"/>
            <a:r>
              <a:rPr lang="en-GB" b="1" dirty="0"/>
              <a:t>Terry Eagleton, ‘What is a Novel?’, </a:t>
            </a:r>
            <a:r>
              <a:rPr lang="en-GB" b="1" i="1" dirty="0"/>
              <a:t>The English Novel: An Introduction</a:t>
            </a:r>
            <a:r>
              <a:rPr lang="en-GB" b="1" dirty="0"/>
              <a:t> (2005)</a:t>
            </a:r>
            <a:endParaRPr lang="en-US"/>
          </a:p>
          <a:p>
            <a:pPr algn="just"/>
            <a:endParaRPr lang="en-US" dirty="0"/>
          </a:p>
        </p:txBody>
      </p:sp>
    </p:spTree>
    <p:extLst>
      <p:ext uri="{BB962C8B-B14F-4D97-AF65-F5344CB8AC3E}">
        <p14:creationId xmlns:p14="http://schemas.microsoft.com/office/powerpoint/2010/main" val="44804950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Moretti expansion of Cervantes.tiff"/>
          <p:cNvPicPr>
            <a:picLocks noGrp="1" noChangeAspect="1"/>
          </p:cNvPicPr>
          <p:nvPr>
            <p:ph idx="1"/>
          </p:nvPr>
        </p:nvPicPr>
        <p:blipFill>
          <a:blip r:embed="rId3">
            <a:extLst>
              <a:ext uri="{28A0092B-C50C-407E-A947-70E740481C1C}">
                <a14:useLocalDpi xmlns:a14="http://schemas.microsoft.com/office/drawing/2010/main" val="0"/>
              </a:ext>
            </a:extLst>
          </a:blip>
          <a:srcRect l="-42554" r="-42554"/>
          <a:stretch>
            <a:fillRect/>
          </a:stretch>
        </p:blipFill>
        <p:spPr>
          <a:xfrm>
            <a:off x="457200" y="274638"/>
            <a:ext cx="8229600" cy="5851525"/>
          </a:xfrm>
        </p:spPr>
      </p:pic>
      <p:sp>
        <p:nvSpPr>
          <p:cNvPr id="5" name="TextBox 4"/>
          <p:cNvSpPr txBox="1"/>
          <p:nvPr/>
        </p:nvSpPr>
        <p:spPr>
          <a:xfrm>
            <a:off x="4208575" y="6612071"/>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780397505"/>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descr="Moretti Atlas of the European Novel.tiff"/>
          <p:cNvPicPr>
            <a:picLocks noGrp="1" noChangeAspect="1"/>
          </p:cNvPicPr>
          <p:nvPr>
            <p:ph idx="1"/>
          </p:nvPr>
        </p:nvPicPr>
        <p:blipFill>
          <a:blip r:embed="rId3">
            <a:extLst>
              <a:ext uri="{28A0092B-C50C-407E-A947-70E740481C1C}">
                <a14:useLocalDpi xmlns:a14="http://schemas.microsoft.com/office/drawing/2010/main" val="0"/>
              </a:ext>
            </a:extLst>
          </a:blip>
          <a:srcRect t="-21793" b="-21793"/>
          <a:stretch>
            <a:fillRect/>
          </a:stretch>
        </p:blipFill>
        <p:spPr/>
      </p:pic>
    </p:spTree>
    <p:extLst>
      <p:ext uri="{BB962C8B-B14F-4D97-AF65-F5344CB8AC3E}">
        <p14:creationId xmlns:p14="http://schemas.microsoft.com/office/powerpoint/2010/main" val="763642115"/>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Compare</a:t>
            </a:r>
            <a:endParaRPr lang="en-US" dirty="0"/>
          </a:p>
        </p:txBody>
      </p:sp>
      <p:sp>
        <p:nvSpPr>
          <p:cNvPr id="3" name="Content Placeholder 2"/>
          <p:cNvSpPr>
            <a:spLocks noGrp="1"/>
          </p:cNvSpPr>
          <p:nvPr>
            <p:ph idx="1"/>
          </p:nvPr>
        </p:nvSpPr>
        <p:spPr/>
        <p:txBody>
          <a:bodyPr/>
          <a:lstStyle/>
          <a:p>
            <a:r>
              <a:rPr lang="en-US" dirty="0" smtClean="0"/>
              <a:t>Genre</a:t>
            </a:r>
          </a:p>
          <a:p>
            <a:r>
              <a:rPr lang="en-US" dirty="0" smtClean="0"/>
              <a:t>Narrative</a:t>
            </a:r>
          </a:p>
          <a:p>
            <a:r>
              <a:rPr lang="en-US" dirty="0" smtClean="0"/>
              <a:t>Politics</a:t>
            </a:r>
          </a:p>
          <a:p>
            <a:r>
              <a:rPr lang="en-US" dirty="0" smtClean="0"/>
              <a:t>Development of modernity</a:t>
            </a:r>
          </a:p>
          <a:p>
            <a:r>
              <a:rPr lang="en-US" dirty="0" smtClean="0"/>
              <a:t>Various struggles</a:t>
            </a:r>
          </a:p>
          <a:p>
            <a:endParaRPr lang="en-US" dirty="0"/>
          </a:p>
        </p:txBody>
      </p:sp>
    </p:spTree>
    <p:extLst>
      <p:ext uri="{BB962C8B-B14F-4D97-AF65-F5344CB8AC3E}">
        <p14:creationId xmlns:p14="http://schemas.microsoft.com/office/powerpoint/2010/main" val="551880312"/>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319SPZQ1CBL._SX321_BO1,204,203,200_.jpg"/>
          <p:cNvPicPr>
            <a:picLocks noGrp="1" noChangeAspect="1"/>
          </p:cNvPicPr>
          <p:nvPr>
            <p:ph idx="1"/>
          </p:nvPr>
        </p:nvPicPr>
        <p:blipFill>
          <a:blip r:embed="rId3">
            <a:extLst>
              <a:ext uri="{28A0092B-C50C-407E-A947-70E740481C1C}">
                <a14:useLocalDpi xmlns:a14="http://schemas.microsoft.com/office/drawing/2010/main" val="0"/>
              </a:ext>
            </a:extLst>
          </a:blip>
          <a:srcRect l="-90455" r="-90455"/>
          <a:stretch>
            <a:fillRect/>
          </a:stretch>
        </p:blipFill>
        <p:spPr>
          <a:xfrm>
            <a:off x="-2115491" y="1600200"/>
            <a:ext cx="8229600" cy="4525963"/>
          </a:xfrm>
        </p:spPr>
      </p:pic>
      <p:pic>
        <p:nvPicPr>
          <p:cNvPr id="5" name="Picture 4" descr="51BQ3RHXU6L._SX322_BO1,204,203,200_.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2378" y="1600200"/>
            <a:ext cx="2525300" cy="3889287"/>
          </a:xfrm>
          <a:prstGeom prst="rect">
            <a:avLst/>
          </a:prstGeom>
        </p:spPr>
      </p:pic>
    </p:spTree>
    <p:extLst>
      <p:ext uri="{BB962C8B-B14F-4D97-AF65-F5344CB8AC3E}">
        <p14:creationId xmlns:p14="http://schemas.microsoft.com/office/powerpoint/2010/main" val="38929937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Lukacs preface.tiff"/>
          <p:cNvPicPr>
            <a:picLocks noGrp="1" noChangeAspect="1"/>
          </p:cNvPicPr>
          <p:nvPr>
            <p:ph idx="1"/>
          </p:nvPr>
        </p:nvPicPr>
        <p:blipFill>
          <a:blip r:embed="rId3">
            <a:extLst>
              <a:ext uri="{28A0092B-C50C-407E-A947-70E740481C1C}">
                <a14:useLocalDpi xmlns:a14="http://schemas.microsoft.com/office/drawing/2010/main" val="0"/>
              </a:ext>
            </a:extLst>
          </a:blip>
          <a:srcRect l="-7392" r="-7392"/>
          <a:stretch>
            <a:fillRect/>
          </a:stretch>
        </p:blipFill>
        <p:spPr/>
      </p:pic>
    </p:spTree>
    <p:extLst>
      <p:ext uri="{BB962C8B-B14F-4D97-AF65-F5344CB8AC3E}">
        <p14:creationId xmlns:p14="http://schemas.microsoft.com/office/powerpoint/2010/main" val="15556075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an Watt Preface.tiff"/>
          <p:cNvPicPr>
            <a:picLocks noGrp="1" noChangeAspect="1"/>
          </p:cNvPicPr>
          <p:nvPr>
            <p:ph idx="1"/>
          </p:nvPr>
        </p:nvPicPr>
        <p:blipFill>
          <a:blip r:embed="rId3">
            <a:extLst>
              <a:ext uri="{28A0092B-C50C-407E-A947-70E740481C1C}">
                <a14:useLocalDpi xmlns:a14="http://schemas.microsoft.com/office/drawing/2010/main" val="0"/>
              </a:ext>
            </a:extLst>
          </a:blip>
          <a:srcRect l="-62504" r="-62504"/>
          <a:stretch>
            <a:fillRect/>
          </a:stretch>
        </p:blipFill>
        <p:spPr/>
      </p:pic>
    </p:spTree>
    <p:extLst>
      <p:ext uri="{BB962C8B-B14F-4D97-AF65-F5344CB8AC3E}">
        <p14:creationId xmlns:p14="http://schemas.microsoft.com/office/powerpoint/2010/main" val="40637924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an Watt contents.tiff"/>
          <p:cNvPicPr>
            <a:picLocks noGrp="1" noChangeAspect="1"/>
          </p:cNvPicPr>
          <p:nvPr>
            <p:ph idx="1"/>
          </p:nvPr>
        </p:nvPicPr>
        <p:blipFill>
          <a:blip r:embed="rId2">
            <a:extLst>
              <a:ext uri="{28A0092B-C50C-407E-A947-70E740481C1C}">
                <a14:useLocalDpi xmlns:a14="http://schemas.microsoft.com/office/drawing/2010/main" val="0"/>
              </a:ext>
            </a:extLst>
          </a:blip>
          <a:srcRect l="-35764" r="-35764"/>
          <a:stretch>
            <a:fillRect/>
          </a:stretch>
        </p:blipFill>
        <p:spPr/>
      </p:pic>
    </p:spTree>
    <p:extLst>
      <p:ext uri="{BB962C8B-B14F-4D97-AF65-F5344CB8AC3E}">
        <p14:creationId xmlns:p14="http://schemas.microsoft.com/office/powerpoint/2010/main" val="21405611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Compare</a:t>
            </a:r>
            <a:endParaRPr lang="en-US" dirty="0"/>
          </a:p>
        </p:txBody>
      </p:sp>
      <p:sp>
        <p:nvSpPr>
          <p:cNvPr id="3" name="Content Placeholder 2"/>
          <p:cNvSpPr>
            <a:spLocks noGrp="1"/>
          </p:cNvSpPr>
          <p:nvPr>
            <p:ph idx="1"/>
          </p:nvPr>
        </p:nvSpPr>
        <p:spPr/>
        <p:txBody>
          <a:bodyPr/>
          <a:lstStyle/>
          <a:p>
            <a:r>
              <a:rPr lang="en-US" dirty="0" smtClean="0"/>
              <a:t>Genre</a:t>
            </a:r>
          </a:p>
          <a:p>
            <a:r>
              <a:rPr lang="en-US" dirty="0" smtClean="0"/>
              <a:t>Narrative</a:t>
            </a:r>
          </a:p>
          <a:p>
            <a:r>
              <a:rPr lang="en-US" dirty="0" smtClean="0"/>
              <a:t>Politics</a:t>
            </a:r>
          </a:p>
          <a:p>
            <a:r>
              <a:rPr lang="en-US" dirty="0" smtClean="0"/>
              <a:t>Development of modernity</a:t>
            </a:r>
          </a:p>
          <a:p>
            <a:r>
              <a:rPr lang="en-US" dirty="0" smtClean="0"/>
              <a:t>Ideas of Europe: implicit vs. explicit</a:t>
            </a:r>
          </a:p>
          <a:p>
            <a:r>
              <a:rPr lang="en-US" dirty="0" smtClean="0"/>
              <a:t>Realism (?)</a:t>
            </a:r>
            <a:endParaRPr lang="en-US" dirty="0"/>
          </a:p>
        </p:txBody>
      </p:sp>
    </p:spTree>
    <p:extLst>
      <p:ext uri="{BB962C8B-B14F-4D97-AF65-F5344CB8AC3E}">
        <p14:creationId xmlns:p14="http://schemas.microsoft.com/office/powerpoint/2010/main" val="329457578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Euronovel number 1-Pacific Comics Club 1985 .jpg"/>
          <p:cNvPicPr>
            <a:picLocks noGrp="1" noChangeAspect="1"/>
          </p:cNvPicPr>
          <p:nvPr>
            <p:ph idx="1"/>
          </p:nvPr>
        </p:nvPicPr>
        <p:blipFill>
          <a:blip r:embed="rId2">
            <a:extLst>
              <a:ext uri="{28A0092B-C50C-407E-A947-70E740481C1C}">
                <a14:useLocalDpi xmlns:a14="http://schemas.microsoft.com/office/drawing/2010/main" val="0"/>
              </a:ext>
            </a:extLst>
          </a:blip>
          <a:srcRect l="-67785" r="-67785"/>
          <a:stretch>
            <a:fillRect/>
          </a:stretch>
        </p:blipFill>
        <p:spPr/>
      </p:pic>
    </p:spTree>
    <p:extLst>
      <p:ext uri="{BB962C8B-B14F-4D97-AF65-F5344CB8AC3E}">
        <p14:creationId xmlns:p14="http://schemas.microsoft.com/office/powerpoint/2010/main" val="2546739689"/>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DDR RED INK JOKE.tiff"/>
          <p:cNvPicPr>
            <a:picLocks noGrp="1" noChangeAspect="1"/>
          </p:cNvPicPr>
          <p:nvPr>
            <p:ph idx="1"/>
          </p:nvPr>
        </p:nvPicPr>
        <p:blipFill>
          <a:blip r:embed="rId2">
            <a:extLst>
              <a:ext uri="{28A0092B-C50C-407E-A947-70E740481C1C}">
                <a14:useLocalDpi xmlns:a14="http://schemas.microsoft.com/office/drawing/2010/main" val="0"/>
              </a:ext>
            </a:extLst>
          </a:blip>
          <a:srcRect l="-50766" r="-50766"/>
          <a:stretch>
            <a:fillRect/>
          </a:stretch>
        </p:blipFill>
        <p:spPr/>
      </p:pic>
    </p:spTree>
    <p:extLst>
      <p:ext uri="{BB962C8B-B14F-4D97-AF65-F5344CB8AC3E}">
        <p14:creationId xmlns:p14="http://schemas.microsoft.com/office/powerpoint/2010/main" val="1842680737"/>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Werther</a:t>
            </a:r>
            <a:r>
              <a:rPr lang="en-US" dirty="0" smtClean="0"/>
              <a:t> at the End of the World</a:t>
            </a:r>
            <a:endParaRPr lang="en-US" dirty="0"/>
          </a:p>
        </p:txBody>
      </p:sp>
      <p:sp>
        <p:nvSpPr>
          <p:cNvPr id="3" name="Content Placeholder 2"/>
          <p:cNvSpPr>
            <a:spLocks noGrp="1"/>
          </p:cNvSpPr>
          <p:nvPr>
            <p:ph idx="1"/>
          </p:nvPr>
        </p:nvSpPr>
        <p:spPr/>
        <p:txBody>
          <a:bodyPr/>
          <a:lstStyle/>
          <a:p>
            <a:r>
              <a:rPr lang="en-US" dirty="0" smtClean="0"/>
              <a:t>Goethe &amp; Lobo </a:t>
            </a:r>
            <a:r>
              <a:rPr lang="en-US" dirty="0" err="1" smtClean="0"/>
              <a:t>Antunes</a:t>
            </a:r>
            <a:r>
              <a:rPr lang="en-US" dirty="0" smtClean="0"/>
              <a:t>: </a:t>
            </a:r>
            <a:r>
              <a:rPr lang="en-US" dirty="0" err="1" smtClean="0"/>
              <a:t>Postimperial</a:t>
            </a:r>
            <a:r>
              <a:rPr lang="en-US" dirty="0" smtClean="0"/>
              <a:t> considerations and the present</a:t>
            </a:r>
          </a:p>
          <a:p>
            <a:pPr marL="0" indent="0">
              <a:buNone/>
            </a:pPr>
            <a:endParaRPr lang="en-US" dirty="0"/>
          </a:p>
        </p:txBody>
      </p:sp>
    </p:spTree>
    <p:extLst>
      <p:ext uri="{BB962C8B-B14F-4D97-AF65-F5344CB8AC3E}">
        <p14:creationId xmlns:p14="http://schemas.microsoft.com/office/powerpoint/2010/main" val="1511252544"/>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Oksanen.tiff"/>
          <p:cNvPicPr>
            <a:picLocks noGrp="1" noChangeAspect="1"/>
          </p:cNvPicPr>
          <p:nvPr>
            <p:ph idx="1"/>
          </p:nvPr>
        </p:nvPicPr>
        <p:blipFill>
          <a:blip r:embed="rId2">
            <a:extLst>
              <a:ext uri="{28A0092B-C50C-407E-A947-70E740481C1C}">
                <a14:useLocalDpi xmlns:a14="http://schemas.microsoft.com/office/drawing/2010/main" val="0"/>
              </a:ext>
            </a:extLst>
          </a:blip>
          <a:srcRect l="-11517" r="-11517"/>
          <a:stretch>
            <a:fillRect/>
          </a:stretch>
        </p:blipFill>
        <p:spPr/>
      </p:pic>
    </p:spTree>
    <p:extLst>
      <p:ext uri="{BB962C8B-B14F-4D97-AF65-F5344CB8AC3E}">
        <p14:creationId xmlns:p14="http://schemas.microsoft.com/office/powerpoint/2010/main" val="504012219"/>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‘Prescription to read me’</a:t>
            </a: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r>
              <a:rPr lang="en-US" dirty="0" smtClean="0"/>
              <a:t>“</a:t>
            </a:r>
            <a:r>
              <a:rPr lang="en-US" dirty="0"/>
              <a:t>Whenever anyone declares having read a book of mine I am disappointed by the error. That’s because my books are not to be read in the sense usually called reading: the only way it seems to me to approach the novels that I write is to catch them in the same manner that one catches an illness</a:t>
            </a:r>
            <a:r>
              <a:rPr lang="en-US" dirty="0" smtClean="0"/>
              <a:t>. (</a:t>
            </a:r>
            <a:r>
              <a:rPr lang="en-US" smtClean="0"/>
              <a:t>…)</a:t>
            </a:r>
          </a:p>
          <a:p>
            <a:pPr marL="0" indent="0">
              <a:buNone/>
            </a:pPr>
            <a:endParaRPr lang="en-US" dirty="0" smtClean="0"/>
          </a:p>
          <a:p>
            <a:pPr marL="0" indent="0">
              <a:buNone/>
            </a:pPr>
            <a:r>
              <a:rPr lang="en-US" dirty="0"/>
              <a:t>I demand that the reader have a voice among the voices of the novel or poem, or vision, or what- ever name you feel like giving it in order to be able to have a place among the demons and the angels of the Earth. Any other approach to what I write is a reading, not an initiation to the wilderness where the visitor will have his flesh consumed in solitude and in happiness. It is not complicated if you accept the work as this illness I referred to above: you will see that you return from yourselves loaded with treasures</a:t>
            </a:r>
            <a:r>
              <a:rPr lang="en-US" dirty="0" smtClean="0"/>
              <a:t>. </a:t>
            </a:r>
            <a:r>
              <a:rPr lang="en-US" dirty="0" err="1" smtClean="0"/>
              <a:t>António</a:t>
            </a:r>
            <a:r>
              <a:rPr lang="en-US" dirty="0" smtClean="0"/>
              <a:t> Lobo </a:t>
            </a:r>
            <a:r>
              <a:rPr lang="en-US" dirty="0" err="1" smtClean="0"/>
              <a:t>Antunes</a:t>
            </a:r>
            <a:r>
              <a:rPr lang="en-US" dirty="0" smtClean="0"/>
              <a:t>, 2002 </a:t>
            </a:r>
            <a:endParaRPr lang="en-US" dirty="0"/>
          </a:p>
        </p:txBody>
      </p:sp>
    </p:spTree>
    <p:extLst>
      <p:ext uri="{BB962C8B-B14F-4D97-AF65-F5344CB8AC3E}">
        <p14:creationId xmlns:p14="http://schemas.microsoft.com/office/powerpoint/2010/main" val="18837872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novel_marxisms-03.png"/>
          <p:cNvPicPr>
            <a:picLocks noGrp="1" noChangeAspect="1"/>
          </p:cNvPicPr>
          <p:nvPr>
            <p:ph idx="1"/>
          </p:nvPr>
        </p:nvPicPr>
        <p:blipFill>
          <a:blip r:embed="rId2">
            <a:extLst>
              <a:ext uri="{28A0092B-C50C-407E-A947-70E740481C1C}">
                <a14:useLocalDpi xmlns:a14="http://schemas.microsoft.com/office/drawing/2010/main" val="0"/>
              </a:ext>
            </a:extLst>
          </a:blip>
          <a:srcRect l="-40915" r="-40915"/>
          <a:stretch>
            <a:fillRect/>
          </a:stretch>
        </p:blipFill>
        <p:spPr>
          <a:xfrm>
            <a:off x="-939800" y="1515533"/>
            <a:ext cx="8229600" cy="4525963"/>
          </a:xfrm>
        </p:spPr>
      </p:pic>
    </p:spTree>
    <p:extLst>
      <p:ext uri="{BB962C8B-B14F-4D97-AF65-F5344CB8AC3E}">
        <p14:creationId xmlns:p14="http://schemas.microsoft.com/office/powerpoint/2010/main" val="103408924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European Novel google result 3-10-16.tiff"/>
          <p:cNvPicPr>
            <a:picLocks noGrp="1" noChangeAspect="1"/>
          </p:cNvPicPr>
          <p:nvPr>
            <p:ph idx="1"/>
          </p:nvPr>
        </p:nvPicPr>
        <p:blipFill>
          <a:blip r:embed="rId2">
            <a:extLst>
              <a:ext uri="{28A0092B-C50C-407E-A947-70E740481C1C}">
                <a14:useLocalDpi xmlns:a14="http://schemas.microsoft.com/office/drawing/2010/main" val="0"/>
              </a:ext>
            </a:extLst>
          </a:blip>
          <a:srcRect t="5167" b="5167"/>
          <a:stretch>
            <a:fillRect/>
          </a:stretch>
        </p:blipFill>
        <p:spPr/>
      </p:pic>
    </p:spTree>
    <p:extLst>
      <p:ext uri="{BB962C8B-B14F-4D97-AF65-F5344CB8AC3E}">
        <p14:creationId xmlns:p14="http://schemas.microsoft.com/office/powerpoint/2010/main" val="348067295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MIT Open course European Novels.tiff"/>
          <p:cNvPicPr>
            <a:picLocks noGrp="1" noChangeAspect="1"/>
          </p:cNvPicPr>
          <p:nvPr>
            <p:ph idx="1"/>
          </p:nvPr>
        </p:nvPicPr>
        <p:blipFill>
          <a:blip r:embed="rId2">
            <a:extLst>
              <a:ext uri="{28A0092B-C50C-407E-A947-70E740481C1C}">
                <a14:useLocalDpi xmlns:a14="http://schemas.microsoft.com/office/drawing/2010/main" val="0"/>
              </a:ext>
            </a:extLst>
          </a:blip>
          <a:srcRect t="13739" b="13739"/>
          <a:stretch>
            <a:fillRect/>
          </a:stretch>
        </p:blipFill>
        <p:spPr/>
      </p:pic>
    </p:spTree>
    <p:extLst>
      <p:ext uri="{BB962C8B-B14F-4D97-AF65-F5344CB8AC3E}">
        <p14:creationId xmlns:p14="http://schemas.microsoft.com/office/powerpoint/2010/main" val="245205119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Wrexham Uni European Novel module.tiff"/>
          <p:cNvPicPr>
            <a:picLocks noGrp="1" noChangeAspect="1"/>
          </p:cNvPicPr>
          <p:nvPr>
            <p:ph idx="1"/>
          </p:nvPr>
        </p:nvPicPr>
        <p:blipFill>
          <a:blip r:embed="rId2">
            <a:extLst>
              <a:ext uri="{28A0092B-C50C-407E-A947-70E740481C1C}">
                <a14:useLocalDpi xmlns:a14="http://schemas.microsoft.com/office/drawing/2010/main" val="0"/>
              </a:ext>
            </a:extLst>
          </a:blip>
          <a:srcRect t="-1055" b="-1055"/>
          <a:stretch>
            <a:fillRect/>
          </a:stretch>
        </p:blipFill>
        <p:spPr/>
      </p:pic>
    </p:spTree>
    <p:extLst>
      <p:ext uri="{BB962C8B-B14F-4D97-AF65-F5344CB8AC3E}">
        <p14:creationId xmlns:p14="http://schemas.microsoft.com/office/powerpoint/2010/main" val="225902586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Practical Matters</a:t>
            </a:r>
            <a:endParaRPr lang="en-US" dirty="0"/>
          </a:p>
        </p:txBody>
      </p:sp>
      <p:sp>
        <p:nvSpPr>
          <p:cNvPr id="3" name="Content Placeholder 2"/>
          <p:cNvSpPr>
            <a:spLocks noGrp="1"/>
          </p:cNvSpPr>
          <p:nvPr>
            <p:ph idx="1"/>
          </p:nvPr>
        </p:nvSpPr>
        <p:spPr/>
        <p:txBody>
          <a:bodyPr/>
          <a:lstStyle/>
          <a:p>
            <a:r>
              <a:rPr lang="en-US" dirty="0" smtClean="0"/>
              <a:t>Aims of the Module</a:t>
            </a:r>
          </a:p>
          <a:p>
            <a:r>
              <a:rPr lang="en-US" dirty="0" smtClean="0"/>
              <a:t>Lectures</a:t>
            </a:r>
            <a:endParaRPr lang="en-US" dirty="0" smtClean="0"/>
          </a:p>
          <a:p>
            <a:r>
              <a:rPr lang="en-US" dirty="0" smtClean="0"/>
              <a:t>Assessment</a:t>
            </a:r>
          </a:p>
          <a:p>
            <a:pPr lvl="1"/>
            <a:r>
              <a:rPr lang="en-US" dirty="0" smtClean="0"/>
              <a:t>50/50 </a:t>
            </a:r>
          </a:p>
          <a:p>
            <a:pPr lvl="1"/>
            <a:r>
              <a:rPr lang="en-US" dirty="0" smtClean="0"/>
              <a:t>O</a:t>
            </a:r>
            <a:r>
              <a:rPr lang="en-US" dirty="0" smtClean="0"/>
              <a:t>ptional formative </a:t>
            </a:r>
            <a:r>
              <a:rPr lang="en-US" dirty="0" smtClean="0"/>
              <a:t>essay </a:t>
            </a:r>
            <a:r>
              <a:rPr lang="en-US" dirty="0" err="1" smtClean="0"/>
              <a:t>unassessed</a:t>
            </a:r>
            <a:r>
              <a:rPr lang="en-US" dirty="0" smtClean="0"/>
              <a:t> in term 1</a:t>
            </a:r>
          </a:p>
          <a:p>
            <a:pPr lvl="1"/>
            <a:r>
              <a:rPr lang="en-US" dirty="0" smtClean="0"/>
              <a:t> 5000 word essay (week 10, term 2)</a:t>
            </a:r>
          </a:p>
          <a:p>
            <a:pPr lvl="1"/>
            <a:r>
              <a:rPr lang="en-US" dirty="0" smtClean="0"/>
              <a:t> 2 hour exam</a:t>
            </a:r>
          </a:p>
        </p:txBody>
      </p:sp>
    </p:spTree>
    <p:extLst>
      <p:ext uri="{BB962C8B-B14F-4D97-AF65-F5344CB8AC3E}">
        <p14:creationId xmlns:p14="http://schemas.microsoft.com/office/powerpoint/2010/main" val="407187140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r>
              <a:rPr lang="en-US" dirty="0" smtClean="0"/>
              <a:t>The </a:t>
            </a:r>
            <a:r>
              <a:rPr lang="en-US" dirty="0"/>
              <a:t>European Novel module seeks to provide an understanding of the novel form through the study of works of European long fiction from the late eighteenth to the late twentieth century. It aims to explore key stages and transitions in the history of the form across Europe and the range of narrative possibilities and thematic concerns it encompasses. We will focus in particular on similarities and differences of period, region and culture; on the nature of novelistic narrative and the formal techniques and devices of narration; and on the issues raised by theories of narrative and the idea of realism. </a:t>
            </a:r>
            <a:r>
              <a:rPr lang="en-US" dirty="0" smtClean="0"/>
              <a:t> </a:t>
            </a:r>
            <a:endParaRPr lang="en-US" dirty="0"/>
          </a:p>
        </p:txBody>
      </p:sp>
    </p:spTree>
    <p:extLst>
      <p:ext uri="{BB962C8B-B14F-4D97-AF65-F5344CB8AC3E}">
        <p14:creationId xmlns:p14="http://schemas.microsoft.com/office/powerpoint/2010/main" val="32360690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 Black ">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363</TotalTime>
  <Words>1636</Words>
  <Application>Microsoft Macintosh PowerPoint</Application>
  <PresentationFormat>On-screen Show (4:3)</PresentationFormat>
  <Paragraphs>67</Paragraphs>
  <Slides>33</Slides>
  <Notes>5</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 Black </vt:lpstr>
      <vt:lpstr>EN201 The European Novel</vt:lpstr>
      <vt:lpstr>PowerPoint Presentation</vt:lpstr>
      <vt:lpstr>PowerPoint Presentation</vt:lpstr>
      <vt:lpstr>PowerPoint Presentation</vt:lpstr>
      <vt:lpstr>PowerPoint Presentation</vt:lpstr>
      <vt:lpstr>PowerPoint Presentation</vt:lpstr>
      <vt:lpstr>PowerPoint Presentation</vt:lpstr>
      <vt:lpstr>Practical Matters</vt:lpstr>
      <vt:lpstr>PowerPoint Presentation</vt:lpstr>
      <vt:lpstr>Primary Texts</vt:lpstr>
      <vt:lpstr>Good Books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Historicize</vt:lpstr>
      <vt:lpstr>2. Problematize</vt:lpstr>
      <vt:lpstr>PowerPoint Presentation</vt:lpstr>
      <vt:lpstr>PowerPoint Presentation</vt:lpstr>
      <vt:lpstr>PowerPoint Presentation</vt:lpstr>
      <vt:lpstr>3. Compare</vt:lpstr>
      <vt:lpstr>PowerPoint Presentation</vt:lpstr>
      <vt:lpstr>PowerPoint Presentation</vt:lpstr>
      <vt:lpstr>PowerPoint Presentation</vt:lpstr>
      <vt:lpstr>PowerPoint Presentation</vt:lpstr>
      <vt:lpstr>3. Compare</vt:lpstr>
      <vt:lpstr>PowerPoint Presentation</vt:lpstr>
      <vt:lpstr>Werther at the End of the World</vt:lpstr>
      <vt:lpstr>PowerPoint Presentation</vt:lpstr>
      <vt:lpstr>‘Prescription to read me’</vt:lpstr>
    </vt:vector>
  </TitlesOfParts>
  <Company>Universiteit Utrecht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EN201 The European Novel</dc:title>
  <dc:creator>Paulo de Medeiros</dc:creator>
  <cp:lastModifiedBy>Paulo de Medeiros</cp:lastModifiedBy>
  <cp:revision>48</cp:revision>
  <dcterms:created xsi:type="dcterms:W3CDTF">2014-09-30T21:43:43Z</dcterms:created>
  <dcterms:modified xsi:type="dcterms:W3CDTF">2018-10-03T00:08:08Z</dcterms:modified>
</cp:coreProperties>
</file>