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8.jpg" ContentType="image/png"/>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0" r:id="rId1"/>
  </p:sldMasterIdLst>
  <p:notesMasterIdLst>
    <p:notesMasterId r:id="rId29"/>
  </p:notesMasterIdLst>
  <p:sldIdLst>
    <p:sldId id="256" r:id="rId2"/>
    <p:sldId id="257" r:id="rId3"/>
    <p:sldId id="259" r:id="rId4"/>
    <p:sldId id="261" r:id="rId5"/>
    <p:sldId id="263" r:id="rId6"/>
    <p:sldId id="265" r:id="rId7"/>
    <p:sldId id="283" r:id="rId8"/>
    <p:sldId id="271" r:id="rId9"/>
    <p:sldId id="277" r:id="rId10"/>
    <p:sldId id="273" r:id="rId11"/>
    <p:sldId id="278" r:id="rId12"/>
    <p:sldId id="279" r:id="rId13"/>
    <p:sldId id="260" r:id="rId14"/>
    <p:sldId id="275" r:id="rId15"/>
    <p:sldId id="276" r:id="rId16"/>
    <p:sldId id="262" r:id="rId17"/>
    <p:sldId id="258" r:id="rId18"/>
    <p:sldId id="264" r:id="rId19"/>
    <p:sldId id="282" r:id="rId20"/>
    <p:sldId id="285" r:id="rId21"/>
    <p:sldId id="291" r:id="rId22"/>
    <p:sldId id="287" r:id="rId23"/>
    <p:sldId id="289" r:id="rId24"/>
    <p:sldId id="272" r:id="rId25"/>
    <p:sldId id="284" r:id="rId26"/>
    <p:sldId id="288" r:id="rId27"/>
    <p:sldId id="281"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7889"/>
    <a:srgbClr val="E0BDA9"/>
    <a:srgbClr val="743E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45"/>
    <p:restoredTop sz="93958"/>
  </p:normalViewPr>
  <p:slideViewPr>
    <p:cSldViewPr snapToGrid="0" snapToObjects="1">
      <p:cViewPr varScale="1">
        <p:scale>
          <a:sx n="108" d="100"/>
          <a:sy n="108" d="100"/>
        </p:scale>
        <p:origin x="66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AF91AA-918A-9349-A636-3EC2B46A705E}"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n-US"/>
        </a:p>
      </dgm:t>
    </dgm:pt>
    <dgm:pt modelId="{6739FF20-C09F-D049-9C14-266D643329A6}">
      <dgm:prSet phldrT="[Text]"/>
      <dgm:spPr>
        <a:gradFill rotWithShape="0">
          <a:gsLst>
            <a:gs pos="100000">
              <a:schemeClr val="accent5">
                <a:lumMod val="40000"/>
                <a:lumOff val="60000"/>
              </a:schemeClr>
            </a:gs>
            <a:gs pos="10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gradFill>
      </dgm:spPr>
      <dgm:t>
        <a:bodyPr/>
        <a:lstStyle/>
        <a:p>
          <a:r>
            <a:rPr lang="en-US" dirty="0" smtClean="0"/>
            <a:t>‘All </a:t>
          </a:r>
          <a:r>
            <a:rPr lang="en-US" dirty="0"/>
            <a:t>happy families</a:t>
          </a:r>
          <a:r>
            <a:rPr lang="en-US" baseline="0" dirty="0"/>
            <a:t> resemble each other, each unhappy family is unhappy in its own way</a:t>
          </a:r>
          <a:r>
            <a:rPr lang="en-US" baseline="0" dirty="0" smtClean="0"/>
            <a:t>.’</a:t>
          </a:r>
          <a:endParaRPr lang="en-US" dirty="0"/>
        </a:p>
      </dgm:t>
    </dgm:pt>
    <dgm:pt modelId="{31F03F35-FF45-C648-A064-6C4DDF6BED7E}" type="parTrans" cxnId="{811BB774-7352-BC4C-B408-1372922D0603}">
      <dgm:prSet/>
      <dgm:spPr/>
      <dgm:t>
        <a:bodyPr/>
        <a:lstStyle/>
        <a:p>
          <a:endParaRPr lang="en-US"/>
        </a:p>
      </dgm:t>
    </dgm:pt>
    <dgm:pt modelId="{42157A52-E3F8-A64A-A438-06E1C8E7156B}" type="sibTrans" cxnId="{811BB774-7352-BC4C-B408-1372922D0603}">
      <dgm:prSet/>
      <dgm:spPr/>
      <dgm:t>
        <a:bodyPr/>
        <a:lstStyle/>
        <a:p>
          <a:endParaRPr lang="en-US"/>
        </a:p>
      </dgm:t>
    </dgm:pt>
    <dgm:pt modelId="{DA71E915-D750-4C4A-A2A3-24C36BDA4B21}">
      <dgm:prSet phldrT="[Text]"/>
      <dgm:spPr>
        <a:gradFill rotWithShape="0">
          <a:gsLst>
            <a:gs pos="100000">
              <a:srgbClr val="AF7889"/>
            </a:gs>
            <a:gs pos="10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gradFill>
      </dgm:spPr>
      <dgm:t>
        <a:bodyPr/>
        <a:lstStyle/>
        <a:p>
          <a:r>
            <a:rPr lang="en-US" dirty="0" err="1"/>
            <a:t>Oblonsky</a:t>
          </a:r>
          <a:r>
            <a:rPr lang="en-US" baseline="0" dirty="0"/>
            <a:t> family</a:t>
          </a:r>
          <a:endParaRPr lang="en-US" dirty="0"/>
        </a:p>
      </dgm:t>
    </dgm:pt>
    <dgm:pt modelId="{54C1E7C7-64A7-DA4B-8625-7A0AAF94054E}" type="parTrans" cxnId="{E4894940-67CB-CF41-A911-38FA4B819EE0}">
      <dgm:prSet/>
      <dgm:spPr/>
      <dgm:t>
        <a:bodyPr/>
        <a:lstStyle/>
        <a:p>
          <a:endParaRPr lang="en-US"/>
        </a:p>
      </dgm:t>
    </dgm:pt>
    <dgm:pt modelId="{B4CB575B-35BD-9846-BD9D-4F2183A57623}" type="sibTrans" cxnId="{E4894940-67CB-CF41-A911-38FA4B819EE0}">
      <dgm:prSet/>
      <dgm:spPr/>
      <dgm:t>
        <a:bodyPr/>
        <a:lstStyle/>
        <a:p>
          <a:endParaRPr lang="en-US"/>
        </a:p>
      </dgm:t>
    </dgm:pt>
    <dgm:pt modelId="{5D29A1AB-C919-6F44-A3A7-208BD10EF162}">
      <dgm:prSet phldrT="[Text]"/>
      <dgm:spPr>
        <a:gradFill rotWithShape="0">
          <a:gsLst>
            <a:gs pos="0">
              <a:srgbClr val="E0BDA9"/>
            </a:gs>
            <a:gs pos="0">
              <a:schemeClr val="accent1">
                <a:hueOff val="0"/>
                <a:satOff val="0"/>
                <a:lumOff val="0"/>
                <a:alphaOff val="0"/>
                <a:shade val="99000"/>
                <a:satMod val="105000"/>
                <a:lumMod val="100000"/>
              </a:schemeClr>
            </a:gs>
            <a:gs pos="1000">
              <a:srgbClr val="AF7889"/>
            </a:gs>
          </a:gsLst>
        </a:gradFill>
      </dgm:spPr>
      <dgm:t>
        <a:bodyPr/>
        <a:lstStyle/>
        <a:p>
          <a:r>
            <a:rPr lang="en-US" dirty="0" err="1"/>
            <a:t>Karenin</a:t>
          </a:r>
          <a:r>
            <a:rPr lang="en-US" baseline="0" dirty="0"/>
            <a:t> family</a:t>
          </a:r>
          <a:endParaRPr lang="en-US" dirty="0"/>
        </a:p>
      </dgm:t>
    </dgm:pt>
    <dgm:pt modelId="{0DADB188-37EE-3E40-8ECE-36625753E8BA}" type="parTrans" cxnId="{3DAE99E7-4C1A-CF4A-8606-06743A907782}">
      <dgm:prSet/>
      <dgm:spPr/>
      <dgm:t>
        <a:bodyPr/>
        <a:lstStyle/>
        <a:p>
          <a:endParaRPr lang="en-US"/>
        </a:p>
      </dgm:t>
    </dgm:pt>
    <dgm:pt modelId="{20512AC8-9AA3-C249-90CC-17D634E72AF8}" type="sibTrans" cxnId="{3DAE99E7-4C1A-CF4A-8606-06743A907782}">
      <dgm:prSet/>
      <dgm:spPr/>
      <dgm:t>
        <a:bodyPr/>
        <a:lstStyle/>
        <a:p>
          <a:endParaRPr lang="en-US"/>
        </a:p>
      </dgm:t>
    </dgm:pt>
    <dgm:pt modelId="{E0ECE5A8-CBFA-DD41-B2E8-15ED2367BA84}">
      <dgm:prSet phldrT="[Text]"/>
      <dgm:spPr>
        <a:gradFill rotWithShape="0">
          <a:gsLst>
            <a:gs pos="0">
              <a:srgbClr val="E0BDA9"/>
            </a:gs>
            <a:gs pos="0">
              <a:schemeClr val="accent6">
                <a:lumMod val="75000"/>
              </a:schemeClr>
            </a:gs>
            <a:gs pos="0">
              <a:srgbClr val="AF7889"/>
            </a:gs>
          </a:gsLst>
        </a:gradFill>
      </dgm:spPr>
      <dgm:t>
        <a:bodyPr/>
        <a:lstStyle/>
        <a:p>
          <a:r>
            <a:rPr lang="en-US" dirty="0" err="1"/>
            <a:t>Lyovin</a:t>
          </a:r>
          <a:r>
            <a:rPr lang="en-US" baseline="0" dirty="0"/>
            <a:t> family</a:t>
          </a:r>
          <a:endParaRPr lang="en-US" dirty="0"/>
        </a:p>
      </dgm:t>
    </dgm:pt>
    <dgm:pt modelId="{BEA8CFCA-0B16-9B40-A011-E66AB998347D}" type="parTrans" cxnId="{437EA5B7-2E98-9D45-BB3C-E7DA69C3E5B8}">
      <dgm:prSet/>
      <dgm:spPr/>
      <dgm:t>
        <a:bodyPr/>
        <a:lstStyle/>
        <a:p>
          <a:endParaRPr lang="en-US"/>
        </a:p>
      </dgm:t>
    </dgm:pt>
    <dgm:pt modelId="{962ED5B3-0684-6345-A299-D9B91E378293}" type="sibTrans" cxnId="{437EA5B7-2E98-9D45-BB3C-E7DA69C3E5B8}">
      <dgm:prSet/>
      <dgm:spPr/>
      <dgm:t>
        <a:bodyPr/>
        <a:lstStyle/>
        <a:p>
          <a:endParaRPr lang="en-US"/>
        </a:p>
      </dgm:t>
    </dgm:pt>
    <dgm:pt modelId="{0CFEC854-A7D6-9248-BD41-FC1B80B853F0}" type="pres">
      <dgm:prSet presAssocID="{B9AF91AA-918A-9349-A636-3EC2B46A705E}" presName="Name0" presStyleCnt="0">
        <dgm:presLayoutVars>
          <dgm:chMax val="1"/>
          <dgm:chPref val="1"/>
          <dgm:dir/>
          <dgm:animOne val="branch"/>
          <dgm:animLvl val="lvl"/>
        </dgm:presLayoutVars>
      </dgm:prSet>
      <dgm:spPr/>
      <dgm:t>
        <a:bodyPr/>
        <a:lstStyle/>
        <a:p>
          <a:endParaRPr lang="en-US"/>
        </a:p>
      </dgm:t>
    </dgm:pt>
    <dgm:pt modelId="{6874F935-9D14-1C42-AD25-A01E91FD179C}" type="pres">
      <dgm:prSet presAssocID="{6739FF20-C09F-D049-9C14-266D643329A6}" presName="singleCycle" presStyleCnt="0"/>
      <dgm:spPr/>
    </dgm:pt>
    <dgm:pt modelId="{302D6167-B046-FA45-A84C-3E6B014FF24D}" type="pres">
      <dgm:prSet presAssocID="{6739FF20-C09F-D049-9C14-266D643329A6}" presName="singleCenter" presStyleLbl="node1" presStyleIdx="0" presStyleCnt="4" custScaleX="312893" custScaleY="80227" custLinFactNeighborX="594" custLinFactNeighborY="-9812">
        <dgm:presLayoutVars>
          <dgm:chMax val="7"/>
          <dgm:chPref val="7"/>
        </dgm:presLayoutVars>
      </dgm:prSet>
      <dgm:spPr/>
      <dgm:t>
        <a:bodyPr/>
        <a:lstStyle/>
        <a:p>
          <a:endParaRPr lang="en-US"/>
        </a:p>
      </dgm:t>
    </dgm:pt>
    <dgm:pt modelId="{D1A8F4A8-CBE0-C643-B597-1AA62A795149}" type="pres">
      <dgm:prSet presAssocID="{54C1E7C7-64A7-DA4B-8625-7A0AAF94054E}" presName="Name56" presStyleLbl="parChTrans1D2" presStyleIdx="0" presStyleCnt="3"/>
      <dgm:spPr/>
      <dgm:t>
        <a:bodyPr/>
        <a:lstStyle/>
        <a:p>
          <a:endParaRPr lang="en-US"/>
        </a:p>
      </dgm:t>
    </dgm:pt>
    <dgm:pt modelId="{873D5DC0-A038-CD42-9162-C2BC4F7C82EC}" type="pres">
      <dgm:prSet presAssocID="{DA71E915-D750-4C4A-A2A3-24C36BDA4B21}" presName="text0" presStyleLbl="node1" presStyleIdx="1" presStyleCnt="4" custScaleX="136443" custScaleY="87567" custRadScaleRad="105669">
        <dgm:presLayoutVars>
          <dgm:bulletEnabled val="1"/>
        </dgm:presLayoutVars>
      </dgm:prSet>
      <dgm:spPr/>
      <dgm:t>
        <a:bodyPr/>
        <a:lstStyle/>
        <a:p>
          <a:endParaRPr lang="en-US"/>
        </a:p>
      </dgm:t>
    </dgm:pt>
    <dgm:pt modelId="{7F40E099-AA4B-0A4F-9D03-5FE74ED25F46}" type="pres">
      <dgm:prSet presAssocID="{0DADB188-37EE-3E40-8ECE-36625753E8BA}" presName="Name56" presStyleLbl="parChTrans1D2" presStyleIdx="1" presStyleCnt="3"/>
      <dgm:spPr/>
      <dgm:t>
        <a:bodyPr/>
        <a:lstStyle/>
        <a:p>
          <a:endParaRPr lang="en-US"/>
        </a:p>
      </dgm:t>
    </dgm:pt>
    <dgm:pt modelId="{E5B4ABC2-4D06-4348-B877-AE5D7ED1BE6A}" type="pres">
      <dgm:prSet presAssocID="{5D29A1AB-C919-6F44-A3A7-208BD10EF162}" presName="text0" presStyleLbl="node1" presStyleIdx="2" presStyleCnt="4" custScaleX="114429" custScaleY="91317" custRadScaleRad="110538" custRadScaleInc="4047">
        <dgm:presLayoutVars>
          <dgm:bulletEnabled val="1"/>
        </dgm:presLayoutVars>
      </dgm:prSet>
      <dgm:spPr/>
      <dgm:t>
        <a:bodyPr/>
        <a:lstStyle/>
        <a:p>
          <a:endParaRPr lang="en-US"/>
        </a:p>
      </dgm:t>
    </dgm:pt>
    <dgm:pt modelId="{0340F761-89C4-6148-AD4F-50E445C81750}" type="pres">
      <dgm:prSet presAssocID="{BEA8CFCA-0B16-9B40-A011-E66AB998347D}" presName="Name56" presStyleLbl="parChTrans1D2" presStyleIdx="2" presStyleCnt="3"/>
      <dgm:spPr/>
      <dgm:t>
        <a:bodyPr/>
        <a:lstStyle/>
        <a:p>
          <a:endParaRPr lang="en-US"/>
        </a:p>
      </dgm:t>
    </dgm:pt>
    <dgm:pt modelId="{61436FA3-8A8C-E844-BD97-5275953C636C}" type="pres">
      <dgm:prSet presAssocID="{E0ECE5A8-CBFA-DD41-B2E8-15ED2367BA84}" presName="text0" presStyleLbl="node1" presStyleIdx="3" presStyleCnt="4" custScaleX="108007" custScaleY="92312" custRadScaleRad="109447" custRadScaleInc="-2529">
        <dgm:presLayoutVars>
          <dgm:bulletEnabled val="1"/>
        </dgm:presLayoutVars>
      </dgm:prSet>
      <dgm:spPr/>
      <dgm:t>
        <a:bodyPr/>
        <a:lstStyle/>
        <a:p>
          <a:endParaRPr lang="en-US"/>
        </a:p>
      </dgm:t>
    </dgm:pt>
  </dgm:ptLst>
  <dgm:cxnLst>
    <dgm:cxn modelId="{E54C050E-C6D2-1740-B71B-3AA4732D2DAF}" type="presOf" srcId="{6739FF20-C09F-D049-9C14-266D643329A6}" destId="{302D6167-B046-FA45-A84C-3E6B014FF24D}" srcOrd="0" destOrd="0" presId="urn:microsoft.com/office/officeart/2008/layout/RadialCluster"/>
    <dgm:cxn modelId="{CA6D7D9E-D8BD-A744-9E87-B95340F918B6}" type="presOf" srcId="{BEA8CFCA-0B16-9B40-A011-E66AB998347D}" destId="{0340F761-89C4-6148-AD4F-50E445C81750}" srcOrd="0" destOrd="0" presId="urn:microsoft.com/office/officeart/2008/layout/RadialCluster"/>
    <dgm:cxn modelId="{781C7190-0311-0844-A03D-8B13D4E8751C}" type="presOf" srcId="{DA71E915-D750-4C4A-A2A3-24C36BDA4B21}" destId="{873D5DC0-A038-CD42-9162-C2BC4F7C82EC}" srcOrd="0" destOrd="0" presId="urn:microsoft.com/office/officeart/2008/layout/RadialCluster"/>
    <dgm:cxn modelId="{9A1423B2-ECE3-784E-A07E-D93D89FF3C07}" type="presOf" srcId="{54C1E7C7-64A7-DA4B-8625-7A0AAF94054E}" destId="{D1A8F4A8-CBE0-C643-B597-1AA62A795149}" srcOrd="0" destOrd="0" presId="urn:microsoft.com/office/officeart/2008/layout/RadialCluster"/>
    <dgm:cxn modelId="{3DAE99E7-4C1A-CF4A-8606-06743A907782}" srcId="{6739FF20-C09F-D049-9C14-266D643329A6}" destId="{5D29A1AB-C919-6F44-A3A7-208BD10EF162}" srcOrd="1" destOrd="0" parTransId="{0DADB188-37EE-3E40-8ECE-36625753E8BA}" sibTransId="{20512AC8-9AA3-C249-90CC-17D634E72AF8}"/>
    <dgm:cxn modelId="{437EA5B7-2E98-9D45-BB3C-E7DA69C3E5B8}" srcId="{6739FF20-C09F-D049-9C14-266D643329A6}" destId="{E0ECE5A8-CBFA-DD41-B2E8-15ED2367BA84}" srcOrd="2" destOrd="0" parTransId="{BEA8CFCA-0B16-9B40-A011-E66AB998347D}" sibTransId="{962ED5B3-0684-6345-A299-D9B91E378293}"/>
    <dgm:cxn modelId="{811BB774-7352-BC4C-B408-1372922D0603}" srcId="{B9AF91AA-918A-9349-A636-3EC2B46A705E}" destId="{6739FF20-C09F-D049-9C14-266D643329A6}" srcOrd="0" destOrd="0" parTransId="{31F03F35-FF45-C648-A064-6C4DDF6BED7E}" sibTransId="{42157A52-E3F8-A64A-A438-06E1C8E7156B}"/>
    <dgm:cxn modelId="{08C5B0A7-48CC-A542-9022-07BB03E26361}" type="presOf" srcId="{5D29A1AB-C919-6F44-A3A7-208BD10EF162}" destId="{E5B4ABC2-4D06-4348-B877-AE5D7ED1BE6A}" srcOrd="0" destOrd="0" presId="urn:microsoft.com/office/officeart/2008/layout/RadialCluster"/>
    <dgm:cxn modelId="{E66D0B22-A63D-F348-8586-129A83B76A58}" type="presOf" srcId="{0DADB188-37EE-3E40-8ECE-36625753E8BA}" destId="{7F40E099-AA4B-0A4F-9D03-5FE74ED25F46}" srcOrd="0" destOrd="0" presId="urn:microsoft.com/office/officeart/2008/layout/RadialCluster"/>
    <dgm:cxn modelId="{1FBC5624-51D4-714A-A3E7-0F2463B8181E}" type="presOf" srcId="{E0ECE5A8-CBFA-DD41-B2E8-15ED2367BA84}" destId="{61436FA3-8A8C-E844-BD97-5275953C636C}" srcOrd="0" destOrd="0" presId="urn:microsoft.com/office/officeart/2008/layout/RadialCluster"/>
    <dgm:cxn modelId="{E4894940-67CB-CF41-A911-38FA4B819EE0}" srcId="{6739FF20-C09F-D049-9C14-266D643329A6}" destId="{DA71E915-D750-4C4A-A2A3-24C36BDA4B21}" srcOrd="0" destOrd="0" parTransId="{54C1E7C7-64A7-DA4B-8625-7A0AAF94054E}" sibTransId="{B4CB575B-35BD-9846-BD9D-4F2183A57623}"/>
    <dgm:cxn modelId="{4C5538AC-2A97-2C48-B812-DD0B0CF5C766}" type="presOf" srcId="{B9AF91AA-918A-9349-A636-3EC2B46A705E}" destId="{0CFEC854-A7D6-9248-BD41-FC1B80B853F0}" srcOrd="0" destOrd="0" presId="urn:microsoft.com/office/officeart/2008/layout/RadialCluster"/>
    <dgm:cxn modelId="{72B70CC2-2A67-2B45-BA3C-A180D5934C9D}" type="presParOf" srcId="{0CFEC854-A7D6-9248-BD41-FC1B80B853F0}" destId="{6874F935-9D14-1C42-AD25-A01E91FD179C}" srcOrd="0" destOrd="0" presId="urn:microsoft.com/office/officeart/2008/layout/RadialCluster"/>
    <dgm:cxn modelId="{BC9711A7-0B0F-CE47-827C-CCB8124B0AFB}" type="presParOf" srcId="{6874F935-9D14-1C42-AD25-A01E91FD179C}" destId="{302D6167-B046-FA45-A84C-3E6B014FF24D}" srcOrd="0" destOrd="0" presId="urn:microsoft.com/office/officeart/2008/layout/RadialCluster"/>
    <dgm:cxn modelId="{A47699A9-020D-BE4B-9676-6FCC00EB52E5}" type="presParOf" srcId="{6874F935-9D14-1C42-AD25-A01E91FD179C}" destId="{D1A8F4A8-CBE0-C643-B597-1AA62A795149}" srcOrd="1" destOrd="0" presId="urn:microsoft.com/office/officeart/2008/layout/RadialCluster"/>
    <dgm:cxn modelId="{C5748EA0-5A46-0948-B535-3CB1954B2130}" type="presParOf" srcId="{6874F935-9D14-1C42-AD25-A01E91FD179C}" destId="{873D5DC0-A038-CD42-9162-C2BC4F7C82EC}" srcOrd="2" destOrd="0" presId="urn:microsoft.com/office/officeart/2008/layout/RadialCluster"/>
    <dgm:cxn modelId="{9EC00A9C-9383-064B-8B12-364293C766C0}" type="presParOf" srcId="{6874F935-9D14-1C42-AD25-A01E91FD179C}" destId="{7F40E099-AA4B-0A4F-9D03-5FE74ED25F46}" srcOrd="3" destOrd="0" presId="urn:microsoft.com/office/officeart/2008/layout/RadialCluster"/>
    <dgm:cxn modelId="{091E2B39-DC64-C547-82AF-B3B350293B29}" type="presParOf" srcId="{6874F935-9D14-1C42-AD25-A01E91FD179C}" destId="{E5B4ABC2-4D06-4348-B877-AE5D7ED1BE6A}" srcOrd="4" destOrd="0" presId="urn:microsoft.com/office/officeart/2008/layout/RadialCluster"/>
    <dgm:cxn modelId="{81A240C9-63C8-094D-8A86-A8795C70B273}" type="presParOf" srcId="{6874F935-9D14-1C42-AD25-A01E91FD179C}" destId="{0340F761-89C4-6148-AD4F-50E445C81750}" srcOrd="5" destOrd="0" presId="urn:microsoft.com/office/officeart/2008/layout/RadialCluster"/>
    <dgm:cxn modelId="{B49215A1-64AB-D140-B729-1B95E52394D9}" type="presParOf" srcId="{6874F935-9D14-1C42-AD25-A01E91FD179C}" destId="{61436FA3-8A8C-E844-BD97-5275953C636C}"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199662-3C4C-A349-8C86-25AB3252DEA9}" type="doc">
      <dgm:prSet loTypeId="urn:microsoft.com/office/officeart/2005/8/layout/venn1" loCatId="" qsTypeId="urn:microsoft.com/office/officeart/2005/8/quickstyle/simple4" qsCatId="simple" csTypeId="urn:microsoft.com/office/officeart/2005/8/colors/colorful1" csCatId="colorful" phldr="1"/>
      <dgm:spPr/>
    </dgm:pt>
    <dgm:pt modelId="{F2B17943-1CDC-A845-9522-0420FC956AD2}">
      <dgm:prSet phldrT="[Text]"/>
      <dgm:spPr/>
      <dgm:t>
        <a:bodyPr/>
        <a:lstStyle/>
        <a:p>
          <a:r>
            <a:rPr lang="en-US" dirty="0"/>
            <a:t>Anna</a:t>
          </a:r>
        </a:p>
      </dgm:t>
    </dgm:pt>
    <dgm:pt modelId="{5D956632-A992-294C-94B5-62FBDC125DCF}" type="parTrans" cxnId="{B9B96D04-75EF-2741-8EDA-57A8F5928EAB}">
      <dgm:prSet/>
      <dgm:spPr/>
      <dgm:t>
        <a:bodyPr/>
        <a:lstStyle/>
        <a:p>
          <a:endParaRPr lang="en-US"/>
        </a:p>
      </dgm:t>
    </dgm:pt>
    <dgm:pt modelId="{0A072B0C-284E-E847-9FF0-F3F224F8E5C4}" type="sibTrans" cxnId="{B9B96D04-75EF-2741-8EDA-57A8F5928EAB}">
      <dgm:prSet/>
      <dgm:spPr/>
      <dgm:t>
        <a:bodyPr/>
        <a:lstStyle/>
        <a:p>
          <a:endParaRPr lang="en-US"/>
        </a:p>
      </dgm:t>
    </dgm:pt>
    <dgm:pt modelId="{952A2DBB-7309-A14C-80C2-B553BAFADFE5}">
      <dgm:prSet phldrT="[Text]"/>
      <dgm:spPr/>
      <dgm:t>
        <a:bodyPr/>
        <a:lstStyle/>
        <a:p>
          <a:r>
            <a:rPr lang="en-US"/>
            <a:t>Lyovin</a:t>
          </a:r>
          <a:endParaRPr lang="en-US" dirty="0"/>
        </a:p>
      </dgm:t>
    </dgm:pt>
    <dgm:pt modelId="{1689C301-B7C9-FA48-B5B9-04C37859A5AE}" type="parTrans" cxnId="{D5F76BBC-B1F5-7E4C-9F2F-D85C6A3386C9}">
      <dgm:prSet/>
      <dgm:spPr/>
      <dgm:t>
        <a:bodyPr/>
        <a:lstStyle/>
        <a:p>
          <a:endParaRPr lang="en-US"/>
        </a:p>
      </dgm:t>
    </dgm:pt>
    <dgm:pt modelId="{AC27BB0E-1E32-9446-B56A-1D8E2C479269}" type="sibTrans" cxnId="{D5F76BBC-B1F5-7E4C-9F2F-D85C6A3386C9}">
      <dgm:prSet/>
      <dgm:spPr/>
      <dgm:t>
        <a:bodyPr/>
        <a:lstStyle/>
        <a:p>
          <a:endParaRPr lang="en-US"/>
        </a:p>
      </dgm:t>
    </dgm:pt>
    <dgm:pt modelId="{54DD4486-8332-9142-A4A3-7C393EF64797}" type="pres">
      <dgm:prSet presAssocID="{3E199662-3C4C-A349-8C86-25AB3252DEA9}" presName="compositeShape" presStyleCnt="0">
        <dgm:presLayoutVars>
          <dgm:chMax val="7"/>
          <dgm:dir/>
          <dgm:resizeHandles val="exact"/>
        </dgm:presLayoutVars>
      </dgm:prSet>
      <dgm:spPr/>
    </dgm:pt>
    <dgm:pt modelId="{D8B0C202-F04C-B341-9AF2-21BCCE3E5B3A}" type="pres">
      <dgm:prSet presAssocID="{F2B17943-1CDC-A845-9522-0420FC956AD2}" presName="circ1" presStyleLbl="vennNode1" presStyleIdx="0" presStyleCnt="2"/>
      <dgm:spPr/>
      <dgm:t>
        <a:bodyPr/>
        <a:lstStyle/>
        <a:p>
          <a:endParaRPr lang="en-US"/>
        </a:p>
      </dgm:t>
    </dgm:pt>
    <dgm:pt modelId="{7D8AFA88-B59D-6F4C-BC1F-C33A8AAC5E83}" type="pres">
      <dgm:prSet presAssocID="{F2B17943-1CDC-A845-9522-0420FC956AD2}" presName="circ1Tx" presStyleLbl="revTx" presStyleIdx="0" presStyleCnt="0">
        <dgm:presLayoutVars>
          <dgm:chMax val="0"/>
          <dgm:chPref val="0"/>
          <dgm:bulletEnabled val="1"/>
        </dgm:presLayoutVars>
      </dgm:prSet>
      <dgm:spPr/>
      <dgm:t>
        <a:bodyPr/>
        <a:lstStyle/>
        <a:p>
          <a:endParaRPr lang="en-US"/>
        </a:p>
      </dgm:t>
    </dgm:pt>
    <dgm:pt modelId="{70DE6B8A-DB78-DD41-9D79-B4C58E5169FA}" type="pres">
      <dgm:prSet presAssocID="{952A2DBB-7309-A14C-80C2-B553BAFADFE5}" presName="circ2" presStyleLbl="vennNode1" presStyleIdx="1" presStyleCnt="2"/>
      <dgm:spPr/>
      <dgm:t>
        <a:bodyPr/>
        <a:lstStyle/>
        <a:p>
          <a:endParaRPr lang="en-US"/>
        </a:p>
      </dgm:t>
    </dgm:pt>
    <dgm:pt modelId="{04AA74B3-B3DA-5642-8246-B9821E3B9884}" type="pres">
      <dgm:prSet presAssocID="{952A2DBB-7309-A14C-80C2-B553BAFADFE5}" presName="circ2Tx" presStyleLbl="revTx" presStyleIdx="0" presStyleCnt="0">
        <dgm:presLayoutVars>
          <dgm:chMax val="0"/>
          <dgm:chPref val="0"/>
          <dgm:bulletEnabled val="1"/>
        </dgm:presLayoutVars>
      </dgm:prSet>
      <dgm:spPr/>
      <dgm:t>
        <a:bodyPr/>
        <a:lstStyle/>
        <a:p>
          <a:endParaRPr lang="en-US"/>
        </a:p>
      </dgm:t>
    </dgm:pt>
  </dgm:ptLst>
  <dgm:cxnLst>
    <dgm:cxn modelId="{B9B96D04-75EF-2741-8EDA-57A8F5928EAB}" srcId="{3E199662-3C4C-A349-8C86-25AB3252DEA9}" destId="{F2B17943-1CDC-A845-9522-0420FC956AD2}" srcOrd="0" destOrd="0" parTransId="{5D956632-A992-294C-94B5-62FBDC125DCF}" sibTransId="{0A072B0C-284E-E847-9FF0-F3F224F8E5C4}"/>
    <dgm:cxn modelId="{DCB18BEC-8480-044B-A339-719DF098E391}" type="presOf" srcId="{F2B17943-1CDC-A845-9522-0420FC956AD2}" destId="{7D8AFA88-B59D-6F4C-BC1F-C33A8AAC5E83}" srcOrd="1" destOrd="0" presId="urn:microsoft.com/office/officeart/2005/8/layout/venn1"/>
    <dgm:cxn modelId="{A67742C6-347C-BB4B-A515-18C6669F1827}" type="presOf" srcId="{952A2DBB-7309-A14C-80C2-B553BAFADFE5}" destId="{70DE6B8A-DB78-DD41-9D79-B4C58E5169FA}" srcOrd="0" destOrd="0" presId="urn:microsoft.com/office/officeart/2005/8/layout/venn1"/>
    <dgm:cxn modelId="{9AC3733B-C0F3-634F-9C22-A3284DBC3C02}" type="presOf" srcId="{3E199662-3C4C-A349-8C86-25AB3252DEA9}" destId="{54DD4486-8332-9142-A4A3-7C393EF64797}" srcOrd="0" destOrd="0" presId="urn:microsoft.com/office/officeart/2005/8/layout/venn1"/>
    <dgm:cxn modelId="{B8D3F55A-23DC-6649-8B4D-2AD487E64AFA}" type="presOf" srcId="{952A2DBB-7309-A14C-80C2-B553BAFADFE5}" destId="{04AA74B3-B3DA-5642-8246-B9821E3B9884}" srcOrd="1" destOrd="0" presId="urn:microsoft.com/office/officeart/2005/8/layout/venn1"/>
    <dgm:cxn modelId="{1FAF7999-066B-CB43-8AAB-02282E1F95A9}" type="presOf" srcId="{F2B17943-1CDC-A845-9522-0420FC956AD2}" destId="{D8B0C202-F04C-B341-9AF2-21BCCE3E5B3A}" srcOrd="0" destOrd="0" presId="urn:microsoft.com/office/officeart/2005/8/layout/venn1"/>
    <dgm:cxn modelId="{D5F76BBC-B1F5-7E4C-9F2F-D85C6A3386C9}" srcId="{3E199662-3C4C-A349-8C86-25AB3252DEA9}" destId="{952A2DBB-7309-A14C-80C2-B553BAFADFE5}" srcOrd="1" destOrd="0" parTransId="{1689C301-B7C9-FA48-B5B9-04C37859A5AE}" sibTransId="{AC27BB0E-1E32-9446-B56A-1D8E2C479269}"/>
    <dgm:cxn modelId="{70C4FC4E-FABA-F847-9153-75386B95F2E8}" type="presParOf" srcId="{54DD4486-8332-9142-A4A3-7C393EF64797}" destId="{D8B0C202-F04C-B341-9AF2-21BCCE3E5B3A}" srcOrd="0" destOrd="0" presId="urn:microsoft.com/office/officeart/2005/8/layout/venn1"/>
    <dgm:cxn modelId="{6FD5CA5A-0303-1948-A438-84D9B1E0FBB0}" type="presParOf" srcId="{54DD4486-8332-9142-A4A3-7C393EF64797}" destId="{7D8AFA88-B59D-6F4C-BC1F-C33A8AAC5E83}" srcOrd="1" destOrd="0" presId="urn:microsoft.com/office/officeart/2005/8/layout/venn1"/>
    <dgm:cxn modelId="{710A1BFF-6E6B-4947-848F-9B5DF2585443}" type="presParOf" srcId="{54DD4486-8332-9142-A4A3-7C393EF64797}" destId="{70DE6B8A-DB78-DD41-9D79-B4C58E5169FA}" srcOrd="2" destOrd="0" presId="urn:microsoft.com/office/officeart/2005/8/layout/venn1"/>
    <dgm:cxn modelId="{30F24E25-19C8-0247-9AA1-23260BEA4B09}" type="presParOf" srcId="{54DD4486-8332-9142-A4A3-7C393EF64797}" destId="{04AA74B3-B3DA-5642-8246-B9821E3B9884}"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2D6167-B046-FA45-A84C-3E6B014FF24D}">
      <dsp:nvSpPr>
        <dsp:cNvPr id="0" name=""/>
        <dsp:cNvSpPr/>
      </dsp:nvSpPr>
      <dsp:spPr>
        <a:xfrm>
          <a:off x="2617722" y="2456763"/>
          <a:ext cx="5735811" cy="1470684"/>
        </a:xfrm>
        <a:prstGeom prst="roundRect">
          <a:avLst/>
        </a:prstGeom>
        <a:gradFill rotWithShape="0">
          <a:gsLst>
            <a:gs pos="100000">
              <a:schemeClr val="accent5">
                <a:lumMod val="40000"/>
                <a:lumOff val="60000"/>
              </a:schemeClr>
            </a:gs>
            <a:gs pos="10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r>
            <a:rPr lang="en-US" sz="2900" kern="1200" dirty="0" smtClean="0"/>
            <a:t>‘All </a:t>
          </a:r>
          <a:r>
            <a:rPr lang="en-US" sz="2900" kern="1200" dirty="0"/>
            <a:t>happy families</a:t>
          </a:r>
          <a:r>
            <a:rPr lang="en-US" sz="2900" kern="1200" baseline="0" dirty="0"/>
            <a:t> resemble each other, each unhappy family is unhappy in its own way</a:t>
          </a:r>
          <a:r>
            <a:rPr lang="en-US" sz="2900" kern="1200" baseline="0" dirty="0" smtClean="0"/>
            <a:t>.’</a:t>
          </a:r>
          <a:endParaRPr lang="en-US" sz="2900" kern="1200" dirty="0"/>
        </a:p>
      </dsp:txBody>
      <dsp:txXfrm>
        <a:off x="2689515" y="2528556"/>
        <a:ext cx="5592225" cy="1327098"/>
      </dsp:txXfrm>
    </dsp:sp>
    <dsp:sp modelId="{D1A8F4A8-CBE0-C643-B597-1AA62A795149}">
      <dsp:nvSpPr>
        <dsp:cNvPr id="0" name=""/>
        <dsp:cNvSpPr/>
      </dsp:nvSpPr>
      <dsp:spPr>
        <a:xfrm rot="16152539">
          <a:off x="4892270" y="1881555"/>
          <a:ext cx="1150525" cy="0"/>
        </a:xfrm>
        <a:custGeom>
          <a:avLst/>
          <a:gdLst/>
          <a:ahLst/>
          <a:cxnLst/>
          <a:rect l="0" t="0" r="0" b="0"/>
          <a:pathLst>
            <a:path>
              <a:moveTo>
                <a:pt x="0" y="0"/>
              </a:moveTo>
              <a:lnTo>
                <a:pt x="1150525" y="0"/>
              </a:lnTo>
            </a:path>
          </a:pathLst>
        </a:custGeom>
        <a:noFill/>
        <a:ln w="635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73D5DC0-A038-CD42-9162-C2BC4F7C82EC}">
      <dsp:nvSpPr>
        <dsp:cNvPr id="0" name=""/>
        <dsp:cNvSpPr/>
      </dsp:nvSpPr>
      <dsp:spPr>
        <a:xfrm>
          <a:off x="4614261" y="230837"/>
          <a:ext cx="1675811" cy="1075509"/>
        </a:xfrm>
        <a:prstGeom prst="roundRect">
          <a:avLst/>
        </a:prstGeom>
        <a:gradFill rotWithShape="0">
          <a:gsLst>
            <a:gs pos="100000">
              <a:srgbClr val="AF7889"/>
            </a:gs>
            <a:gs pos="10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n-US" sz="2800" kern="1200" dirty="0" err="1"/>
            <a:t>Oblonsky</a:t>
          </a:r>
          <a:r>
            <a:rPr lang="en-US" sz="2800" kern="1200" baseline="0" dirty="0"/>
            <a:t> family</a:t>
          </a:r>
          <a:endParaRPr lang="en-US" sz="2800" kern="1200" dirty="0"/>
        </a:p>
      </dsp:txBody>
      <dsp:txXfrm>
        <a:off x="4666763" y="283339"/>
        <a:ext cx="1570807" cy="970505"/>
      </dsp:txXfrm>
    </dsp:sp>
    <dsp:sp modelId="{7F40E099-AA4B-0A4F-9D03-5FE74ED25F46}">
      <dsp:nvSpPr>
        <dsp:cNvPr id="0" name=""/>
        <dsp:cNvSpPr/>
      </dsp:nvSpPr>
      <dsp:spPr>
        <a:xfrm rot="2434894">
          <a:off x="6172919" y="4390508"/>
          <a:ext cx="1423638" cy="0"/>
        </a:xfrm>
        <a:custGeom>
          <a:avLst/>
          <a:gdLst/>
          <a:ahLst/>
          <a:cxnLst/>
          <a:rect l="0" t="0" r="0" b="0"/>
          <a:pathLst>
            <a:path>
              <a:moveTo>
                <a:pt x="0" y="0"/>
              </a:moveTo>
              <a:lnTo>
                <a:pt x="1423638" y="0"/>
              </a:lnTo>
            </a:path>
          </a:pathLst>
        </a:custGeom>
        <a:noFill/>
        <a:ln w="635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5B4ABC2-4D06-4348-B877-AE5D7ED1BE6A}">
      <dsp:nvSpPr>
        <dsp:cNvPr id="0" name=""/>
        <dsp:cNvSpPr/>
      </dsp:nvSpPr>
      <dsp:spPr>
        <a:xfrm>
          <a:off x="7377339" y="4853567"/>
          <a:ext cx="1405432" cy="1121567"/>
        </a:xfrm>
        <a:prstGeom prst="roundRect">
          <a:avLst/>
        </a:prstGeom>
        <a:gradFill rotWithShape="0">
          <a:gsLst>
            <a:gs pos="0">
              <a:srgbClr val="E0BDA9"/>
            </a:gs>
            <a:gs pos="0">
              <a:schemeClr val="accent1">
                <a:hueOff val="0"/>
                <a:satOff val="0"/>
                <a:lumOff val="0"/>
                <a:alphaOff val="0"/>
                <a:shade val="99000"/>
                <a:satMod val="105000"/>
                <a:lumMod val="100000"/>
              </a:schemeClr>
            </a:gs>
            <a:gs pos="1000">
              <a:srgbClr val="AF7889"/>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en-US" sz="2600" kern="1200" dirty="0" err="1"/>
            <a:t>Karenin</a:t>
          </a:r>
          <a:r>
            <a:rPr lang="en-US" sz="2600" kern="1200" baseline="0" dirty="0"/>
            <a:t> family</a:t>
          </a:r>
          <a:endParaRPr lang="en-US" sz="2600" kern="1200" dirty="0"/>
        </a:p>
      </dsp:txBody>
      <dsp:txXfrm>
        <a:off x="7432089" y="4908317"/>
        <a:ext cx="1295932" cy="1012067"/>
      </dsp:txXfrm>
    </dsp:sp>
    <dsp:sp modelId="{0340F761-89C4-6148-AD4F-50E445C81750}">
      <dsp:nvSpPr>
        <dsp:cNvPr id="0" name=""/>
        <dsp:cNvSpPr/>
      </dsp:nvSpPr>
      <dsp:spPr>
        <a:xfrm rot="8452934">
          <a:off x="3329541" y="4372189"/>
          <a:ext cx="1409827" cy="0"/>
        </a:xfrm>
        <a:custGeom>
          <a:avLst/>
          <a:gdLst/>
          <a:ahLst/>
          <a:cxnLst/>
          <a:rect l="0" t="0" r="0" b="0"/>
          <a:pathLst>
            <a:path>
              <a:moveTo>
                <a:pt x="0" y="0"/>
              </a:moveTo>
              <a:lnTo>
                <a:pt x="1409827" y="0"/>
              </a:lnTo>
            </a:path>
          </a:pathLst>
        </a:custGeom>
        <a:noFill/>
        <a:ln w="635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1436FA3-8A8C-E844-BD97-5275953C636C}">
      <dsp:nvSpPr>
        <dsp:cNvPr id="0" name=""/>
        <dsp:cNvSpPr/>
      </dsp:nvSpPr>
      <dsp:spPr>
        <a:xfrm>
          <a:off x="2160990" y="4789410"/>
          <a:ext cx="1326556" cy="1133788"/>
        </a:xfrm>
        <a:prstGeom prst="roundRect">
          <a:avLst/>
        </a:prstGeom>
        <a:gradFill rotWithShape="0">
          <a:gsLst>
            <a:gs pos="0">
              <a:srgbClr val="E0BDA9"/>
            </a:gs>
            <a:gs pos="0">
              <a:schemeClr val="accent6">
                <a:lumMod val="75000"/>
              </a:schemeClr>
            </a:gs>
            <a:gs pos="0">
              <a:srgbClr val="AF7889"/>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r>
            <a:rPr lang="en-US" sz="2900" kern="1200" dirty="0" err="1"/>
            <a:t>Lyovin</a:t>
          </a:r>
          <a:r>
            <a:rPr lang="en-US" sz="2900" kern="1200" baseline="0" dirty="0"/>
            <a:t> family</a:t>
          </a:r>
          <a:endParaRPr lang="en-US" sz="2900" kern="1200" dirty="0"/>
        </a:p>
      </dsp:txBody>
      <dsp:txXfrm>
        <a:off x="2216337" y="4844757"/>
        <a:ext cx="1215862" cy="10230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B0C202-F04C-B341-9AF2-21BCCE3E5B3A}">
      <dsp:nvSpPr>
        <dsp:cNvPr id="0" name=""/>
        <dsp:cNvSpPr/>
      </dsp:nvSpPr>
      <dsp:spPr>
        <a:xfrm>
          <a:off x="990583" y="8684"/>
          <a:ext cx="3175506" cy="3175506"/>
        </a:xfrm>
        <a:prstGeom prst="ellipse">
          <a:avLst/>
        </a:prstGeom>
        <a:gradFill rotWithShape="0">
          <a:gsLst>
            <a:gs pos="0">
              <a:schemeClr val="accent2">
                <a:alpha val="50000"/>
                <a:hueOff val="0"/>
                <a:satOff val="0"/>
                <a:lumOff val="0"/>
                <a:alphaOff val="0"/>
                <a:satMod val="100000"/>
                <a:lumMod val="100000"/>
              </a:schemeClr>
            </a:gs>
            <a:gs pos="50000">
              <a:schemeClr val="accent2">
                <a:alpha val="50000"/>
                <a:hueOff val="0"/>
                <a:satOff val="0"/>
                <a:lumOff val="0"/>
                <a:alphaOff val="0"/>
                <a:shade val="99000"/>
                <a:satMod val="105000"/>
                <a:lumMod val="100000"/>
              </a:schemeClr>
            </a:gs>
            <a:gs pos="100000">
              <a:schemeClr val="accent2">
                <a:alpha val="50000"/>
                <a:hueOff val="0"/>
                <a:satOff val="0"/>
                <a:lumOff val="0"/>
                <a:alphaOff val="0"/>
                <a:shade val="98000"/>
                <a:satMod val="105000"/>
                <a:lumMod val="100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266950">
            <a:lnSpc>
              <a:spcPct val="90000"/>
            </a:lnSpc>
            <a:spcBef>
              <a:spcPct val="0"/>
            </a:spcBef>
            <a:spcAft>
              <a:spcPct val="35000"/>
            </a:spcAft>
          </a:pPr>
          <a:r>
            <a:rPr lang="en-US" sz="5100" kern="1200" dirty="0"/>
            <a:t>Anna</a:t>
          </a:r>
        </a:p>
      </dsp:txBody>
      <dsp:txXfrm>
        <a:off x="1434010" y="383145"/>
        <a:ext cx="1830922" cy="2426585"/>
      </dsp:txXfrm>
    </dsp:sp>
    <dsp:sp modelId="{70DE6B8A-DB78-DD41-9D79-B4C58E5169FA}">
      <dsp:nvSpPr>
        <dsp:cNvPr id="0" name=""/>
        <dsp:cNvSpPr/>
      </dsp:nvSpPr>
      <dsp:spPr>
        <a:xfrm>
          <a:off x="3279237" y="8684"/>
          <a:ext cx="3175506" cy="3175506"/>
        </a:xfrm>
        <a:prstGeom prst="ellipse">
          <a:avLst/>
        </a:prstGeom>
        <a:gradFill rotWithShape="0">
          <a:gsLst>
            <a:gs pos="0">
              <a:schemeClr val="accent3">
                <a:alpha val="50000"/>
                <a:hueOff val="0"/>
                <a:satOff val="0"/>
                <a:lumOff val="0"/>
                <a:alphaOff val="0"/>
                <a:satMod val="100000"/>
                <a:lumMod val="100000"/>
              </a:schemeClr>
            </a:gs>
            <a:gs pos="50000">
              <a:schemeClr val="accent3">
                <a:alpha val="50000"/>
                <a:hueOff val="0"/>
                <a:satOff val="0"/>
                <a:lumOff val="0"/>
                <a:alphaOff val="0"/>
                <a:shade val="99000"/>
                <a:satMod val="105000"/>
                <a:lumMod val="100000"/>
              </a:schemeClr>
            </a:gs>
            <a:gs pos="100000">
              <a:schemeClr val="accent3">
                <a:alpha val="50000"/>
                <a:hueOff val="0"/>
                <a:satOff val="0"/>
                <a:lumOff val="0"/>
                <a:alphaOff val="0"/>
                <a:shade val="98000"/>
                <a:satMod val="105000"/>
                <a:lumMod val="100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266950">
            <a:lnSpc>
              <a:spcPct val="90000"/>
            </a:lnSpc>
            <a:spcBef>
              <a:spcPct val="0"/>
            </a:spcBef>
            <a:spcAft>
              <a:spcPct val="35000"/>
            </a:spcAft>
          </a:pPr>
          <a:r>
            <a:rPr lang="en-US" sz="5100" kern="1200"/>
            <a:t>Lyovin</a:t>
          </a:r>
          <a:endParaRPr lang="en-US" sz="5100" kern="1200" dirty="0"/>
        </a:p>
      </dsp:txBody>
      <dsp:txXfrm>
        <a:off x="4180394" y="383145"/>
        <a:ext cx="1830922" cy="2426585"/>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3B2180-04E7-2047-9BB3-074E31A415A0}" type="datetimeFigureOut">
              <a:rPr lang="en-US" smtClean="0"/>
              <a:t>11/15/2018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EDEDE0-DF48-5740-8327-0395A21F2D98}" type="slidenum">
              <a:rPr lang="en-US" smtClean="0"/>
              <a:t>‹#›</a:t>
            </a:fld>
            <a:endParaRPr lang="en-US"/>
          </a:p>
        </p:txBody>
      </p:sp>
    </p:spTree>
    <p:extLst>
      <p:ext uri="{BB962C8B-B14F-4D97-AF65-F5344CB8AC3E}">
        <p14:creationId xmlns:p14="http://schemas.microsoft.com/office/powerpoint/2010/main" val="1839765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DEDE0-DF48-5740-8327-0395A21F2D98}" type="slidenum">
              <a:rPr lang="en-US" smtClean="0"/>
              <a:t>3</a:t>
            </a:fld>
            <a:endParaRPr lang="en-US"/>
          </a:p>
        </p:txBody>
      </p:sp>
    </p:spTree>
    <p:extLst>
      <p:ext uri="{BB962C8B-B14F-4D97-AF65-F5344CB8AC3E}">
        <p14:creationId xmlns:p14="http://schemas.microsoft.com/office/powerpoint/2010/main" val="24261082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1" name="Rectangle 10"/>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en-GB"/>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DDA51639-B2D6-4652-B8C3-1B4C224A7BAF}" type="datetimeFigureOut">
              <a:rPr lang="en-US" smtClean="0"/>
              <a:t>11/15/2018</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2"/>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60867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D11A6AA8-A04B-4104-9AE2-BD48D340E27F}" type="datetimeFigureOut">
              <a:rPr lang="en-US" smtClean="0"/>
              <a:t>11/15/2018</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1668351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B4E0BF79-FAC6-4A96-8DE1-F7B82E2E1652}" type="datetimeFigureOut">
              <a:rPr lang="en-US" smtClean="0"/>
              <a:t>11/15/2018</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292774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lvl1pPr>
              <a:defRPr sz="1800"/>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82FF5DD9-2C52-442D-92E2-8072C0C3D7CD}" type="datetimeFigureOut">
              <a:rPr lang="en-US" smtClean="0"/>
              <a:t>11/15/2018</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14889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0" y="0"/>
            <a:ext cx="12192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4" name="Rectangle 23"/>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en-GB"/>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C44961B7-6B89-48AB-966F-622E2788EECC}" type="datetimeFigureOut">
              <a:rPr lang="en-US" smtClean="0"/>
              <a:t>11/15/2018</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tx2"/>
                </a:solidFil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71932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lvl1pPr>
              <a:defRPr>
                <a:solidFill>
                  <a:schemeClr val="tx2"/>
                </a:solidFill>
              </a:defRPr>
            </a:lvl1pPr>
          </a:lstStyle>
          <a:p>
            <a:fld id="{DBD3D6FB-79CC-4683-A046-BBE785BA1BED}" type="datetimeFigureOut">
              <a:rPr lang="en-US" smtClean="0"/>
              <a:t>11/15/2018</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1894635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lvl1pPr>
              <a:defRPr>
                <a:solidFill>
                  <a:schemeClr val="tx2"/>
                </a:solidFill>
              </a:defRPr>
            </a:lvl1pPr>
          </a:lstStyle>
          <a:p>
            <a:fld id="{9512B3E8-48F1-4B23-8498-D8A04A81EC9C}" type="datetimeFigureOut">
              <a:rPr lang="en-US" smtClean="0"/>
              <a:t>11/15/2018</a:t>
            </a:fld>
            <a:endParaRPr lang="en-US" dirty="0"/>
          </a:p>
        </p:txBody>
      </p:sp>
      <p:sp>
        <p:nvSpPr>
          <p:cNvPr id="8" name="Footer Placeholder 7"/>
          <p:cNvSpPr>
            <a:spLocks noGrp="1"/>
          </p:cNvSpPr>
          <p:nvPr>
            <p:ph type="ftr" sz="quarter" idx="11"/>
          </p:nvPr>
        </p:nvSpPr>
        <p:spPr/>
        <p:txBody>
          <a:bodyPr/>
          <a:lstStyle>
            <a:lvl1pPr>
              <a:defRPr>
                <a:solidFill>
                  <a:schemeClr val="tx2"/>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256036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tx2"/>
                </a:solidFill>
              </a:defRPr>
            </a:lvl1pPr>
          </a:lstStyle>
          <a:p>
            <a:fld id="{10B90D90-AA62-404D-A741-635B4370F9CB}" type="datetimeFigureOut">
              <a:rPr lang="en-US" smtClean="0"/>
              <a:t>11/15/2018</a:t>
            </a:fld>
            <a:endParaRPr lang="en-US" dirty="0"/>
          </a:p>
        </p:txBody>
      </p:sp>
      <p:sp>
        <p:nvSpPr>
          <p:cNvPr id="4" name="Footer Placeholder 3"/>
          <p:cNvSpPr>
            <a:spLocks noGrp="1"/>
          </p:cNvSpPr>
          <p:nvPr>
            <p:ph type="ftr" sz="quarter" idx="11"/>
          </p:nvPr>
        </p:nvSpPr>
        <p:spPr/>
        <p:txBody>
          <a:bodyPr/>
          <a:lstStyle>
            <a:lvl1pPr>
              <a:defRPr>
                <a:solidFill>
                  <a:schemeClr val="tx2"/>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179981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A57002E4-6836-46D1-9DBB-3C27C0DD3A89}" type="datetimeFigureOut">
              <a:rPr lang="en-US" smtClean="0"/>
              <a:t>11/15/2018</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n-US" dirty="0"/>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2124157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4" name="Rectangle 13"/>
          <p:cNvSpPr/>
          <p:nvPr/>
        </p:nvSpPr>
        <p:spPr>
          <a:xfrm>
            <a:off x="234693" y="237744"/>
            <a:ext cx="8633081"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16" name="Rectangle 15"/>
          <p:cNvSpPr/>
          <p:nvPr/>
        </p:nvSpPr>
        <p:spPr>
          <a:xfrm>
            <a:off x="371856" y="374904"/>
            <a:ext cx="8353044" cy="6108192"/>
          </a:xfrm>
          <a:prstGeom prst="rect">
            <a:avLst/>
          </a:prstGeom>
          <a:solidFill>
            <a:schemeClr val="bg2"/>
          </a:solidFill>
          <a:ln w="6350" cap="sq" cmpd="sng" algn="ctr">
            <a:noFill/>
            <a:prstDash val="solid"/>
            <a:miter lim="800000"/>
          </a:ln>
          <a:effectLst/>
        </p:spPr>
      </p:sp>
      <p:sp>
        <p:nvSpPr>
          <p:cNvPr id="15" name="Rectangle 14"/>
          <p:cNvSpPr/>
          <p:nvPr/>
        </p:nvSpPr>
        <p:spPr>
          <a:xfrm>
            <a:off x="9020386" y="237744"/>
            <a:ext cx="2926080" cy="6382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bg1"/>
                </a:solidFill>
                <a:effectLst/>
                <a:latin typeface="+mj-lt"/>
                <a:ea typeface="+mn-ea"/>
                <a:cs typeface="+mn-cs"/>
              </a:defRPr>
            </a:lvl1pPr>
          </a:lstStyle>
          <a:p>
            <a:r>
              <a:rPr lang="en-GB"/>
              <a:t>Click to edit Master title style</a:t>
            </a:r>
            <a:endParaRPr lang="en-US" dirty="0"/>
          </a:p>
        </p:txBody>
      </p:sp>
      <p:sp>
        <p:nvSpPr>
          <p:cNvPr id="3" name="Content Placeholder 2"/>
          <p:cNvSpPr>
            <a:spLocks noGrp="1"/>
          </p:cNvSpPr>
          <p:nvPr>
            <p:ph idx="1"/>
          </p:nvPr>
        </p:nvSpPr>
        <p:spPr>
          <a:xfrm>
            <a:off x="790575" y="704850"/>
            <a:ext cx="7562850" cy="51435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fld id="{1CF131DD-A141-4471-BCF9-C6073EDD7E20}" type="datetimeFigureOut">
              <a:rPr lang="en-US" smtClean="0"/>
              <a:t>11/15/2018</a:t>
            </a:fld>
            <a:endParaRPr lang="en-US" dirty="0"/>
          </a:p>
        </p:txBody>
      </p:sp>
      <p:sp>
        <p:nvSpPr>
          <p:cNvPr id="6" name="Footer Placeholder 5"/>
          <p:cNvSpPr>
            <a:spLocks noGrp="1"/>
          </p:cNvSpPr>
          <p:nvPr>
            <p:ph type="ftr" sz="quarter" idx="11"/>
          </p:nvPr>
        </p:nvSpPr>
        <p:spPr>
          <a:xfrm>
            <a:off x="3439158" y="6214535"/>
            <a:ext cx="5184648" cy="256032"/>
          </a:xfrm>
        </p:spPr>
        <p:txBody>
          <a:bodyPr/>
          <a:lstStyle>
            <a:lvl1pPr algn="r">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2"/>
                </a:solidFill>
              </a:defRPr>
            </a:lvl1pPr>
          </a:lstStyle>
          <a:p>
            <a:fld id="{4FAB73BC-B049-4115-A692-8D63A059BFB8}" type="slidenum">
              <a:rPr lang="en-US" smtClean="0"/>
              <a:pPr/>
              <a:t>‹#›</a:t>
            </a:fld>
            <a:endParaRPr lang="en-US" dirty="0"/>
          </a:p>
        </p:txBody>
      </p:sp>
      <p:sp>
        <p:nvSpPr>
          <p:cNvPr id="11" name="Rectangle 10"/>
          <p:cNvSpPr/>
          <p:nvPr/>
        </p:nvSpPr>
        <p:spPr>
          <a:xfrm>
            <a:off x="9157546" y="374904"/>
            <a:ext cx="2651760"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5324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tx1"/>
          </a:solidFill>
          <a:ln w="6350" cap="sq">
            <a:solidFill>
              <a:schemeClr val="tx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157546" y="374904"/>
            <a:ext cx="2651760" cy="6108192"/>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228599" y="237744"/>
            <a:ext cx="8601076" cy="6382512"/>
          </a:xfrm>
          <a:solidFill>
            <a:srgbClr val="808080"/>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AB334A90-EB03-42F3-8859-2C2B2724C058}" type="datetimeFigureOut">
              <a:rPr lang="en-US" smtClean="0"/>
              <a:t>11/15/2018</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86589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8" name="Rectangle 7"/>
          <p:cNvSpPr/>
          <p:nvPr/>
        </p:nvSpPr>
        <p:spPr>
          <a:xfrm>
            <a:off x="371856" y="374904"/>
            <a:ext cx="11448288" cy="6108192"/>
          </a:xfrm>
          <a:prstGeom prst="rect">
            <a:avLst/>
          </a:prstGeom>
          <a:solidFill>
            <a:schemeClr val="bg2"/>
          </a:solidFill>
          <a:ln w="6350" cap="sq" cmpd="sng" algn="ctr">
            <a:no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bg2"/>
                </a:solidFill>
              </a:defRPr>
            </a:lvl1pPr>
          </a:lstStyle>
          <a:p>
            <a:fld id="{CBC48EC7-AF6A-48D3-8284-14BACBEBDD84}" type="datetimeFigureOut">
              <a:rPr lang="en-US" smtClean="0"/>
              <a:t>11/15/2018</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bg2"/>
                </a:solidFill>
              </a:defRPr>
            </a:lvl1pPr>
          </a:lstStyle>
          <a:p>
            <a:endParaRPr lang="en-US" dirty="0"/>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bg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38626945"/>
      </p:ext>
    </p:extLst>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diagramLayout" Target="../diagrams/layout2.xml"/><Relationship Id="rId7" Type="http://schemas.openxmlformats.org/officeDocument/2006/relationships/image" Target="../media/image9.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4131" y="3393219"/>
            <a:ext cx="9430822" cy="1227662"/>
          </a:xfrm>
        </p:spPr>
        <p:txBody>
          <a:bodyPr/>
          <a:lstStyle/>
          <a:p>
            <a:r>
              <a:rPr lang="en-US" sz="5000" dirty="0">
                <a:latin typeface="Garamond" charset="0"/>
                <a:ea typeface="Garamond" charset="0"/>
                <a:cs typeface="Garamond" charset="0"/>
              </a:rPr>
              <a:t/>
            </a:r>
            <a:br>
              <a:rPr lang="en-US" sz="5000" dirty="0">
                <a:latin typeface="Garamond" charset="0"/>
                <a:ea typeface="Garamond" charset="0"/>
                <a:cs typeface="Garamond" charset="0"/>
              </a:rPr>
            </a:br>
            <a:r>
              <a:rPr lang="en-US" sz="5000" cap="none" dirty="0">
                <a:latin typeface="Garamond" charset="0"/>
                <a:ea typeface="Garamond" charset="0"/>
                <a:cs typeface="Garamond" charset="0"/>
              </a:rPr>
              <a:t>Lev N. Tolstoy, </a:t>
            </a:r>
            <a:r>
              <a:rPr lang="en-US" sz="5000" i="1" cap="none" dirty="0">
                <a:latin typeface="Garamond" charset="0"/>
                <a:ea typeface="Garamond" charset="0"/>
                <a:cs typeface="Garamond" charset="0"/>
              </a:rPr>
              <a:t>Anna Karenina</a:t>
            </a:r>
            <a:r>
              <a:rPr lang="en-US" sz="5000" cap="none" dirty="0">
                <a:latin typeface="Garamond" charset="0"/>
                <a:ea typeface="Garamond" charset="0"/>
                <a:cs typeface="Garamond" charset="0"/>
              </a:rPr>
              <a:t> </a:t>
            </a:r>
            <a:r>
              <a:rPr lang="en-US" sz="5000" dirty="0">
                <a:solidFill>
                  <a:srgbClr val="FFFFFF"/>
                </a:solidFill>
                <a:latin typeface="Garamond" charset="0"/>
                <a:ea typeface="Garamond" charset="0"/>
                <a:cs typeface="Garamond" charset="0"/>
              </a:rPr>
              <a:t>(1873-7)</a:t>
            </a:r>
            <a:r>
              <a:rPr lang="en-US" sz="5000" dirty="0"/>
              <a:t/>
            </a:r>
            <a:br>
              <a:rPr lang="en-US" sz="5000" dirty="0"/>
            </a:br>
            <a:r>
              <a:rPr lang="en-US" sz="5000" dirty="0">
                <a:latin typeface="Garamond" charset="0"/>
                <a:ea typeface="Garamond" charset="0"/>
                <a:cs typeface="Garamond" charset="0"/>
              </a:rPr>
              <a:t/>
            </a:r>
            <a:br>
              <a:rPr lang="en-US" sz="5000" dirty="0">
                <a:latin typeface="Garamond" charset="0"/>
                <a:ea typeface="Garamond" charset="0"/>
                <a:cs typeface="Garamond" charset="0"/>
              </a:rPr>
            </a:br>
            <a:endParaRPr lang="en-US" sz="5000" dirty="0">
              <a:latin typeface="Garamond" charset="0"/>
              <a:ea typeface="Garamond" charset="0"/>
              <a:cs typeface="Garamond" charset="0"/>
            </a:endParaRPr>
          </a:p>
        </p:txBody>
      </p:sp>
      <p:sp>
        <p:nvSpPr>
          <p:cNvPr id="3" name="Subtitle 2"/>
          <p:cNvSpPr>
            <a:spLocks noGrp="1"/>
          </p:cNvSpPr>
          <p:nvPr>
            <p:ph type="subTitle" idx="1"/>
          </p:nvPr>
        </p:nvSpPr>
        <p:spPr>
          <a:xfrm>
            <a:off x="1561708" y="4446689"/>
            <a:ext cx="9070848" cy="906976"/>
          </a:xfrm>
        </p:spPr>
        <p:txBody>
          <a:bodyPr>
            <a:normAutofit/>
          </a:bodyPr>
          <a:lstStyle/>
          <a:p>
            <a:r>
              <a:rPr lang="en-US" sz="2800" dirty="0" err="1">
                <a:latin typeface="Garamond" charset="0"/>
                <a:ea typeface="Garamond" charset="0"/>
                <a:cs typeface="Garamond" charset="0"/>
              </a:rPr>
              <a:t>Dr</a:t>
            </a:r>
            <a:r>
              <a:rPr lang="en-US" sz="2800" dirty="0">
                <a:latin typeface="Garamond" charset="0"/>
                <a:ea typeface="Garamond" charset="0"/>
                <a:cs typeface="Garamond" charset="0"/>
              </a:rPr>
              <a:t> Birgit Breidenbach (</a:t>
            </a:r>
            <a:r>
              <a:rPr lang="en-US" sz="2800" dirty="0" err="1">
                <a:latin typeface="Garamond" charset="0"/>
                <a:ea typeface="Garamond" charset="0"/>
                <a:cs typeface="Garamond" charset="0"/>
              </a:rPr>
              <a:t>b.breidenbach@uea.ac.uk</a:t>
            </a:r>
            <a:r>
              <a:rPr lang="en-US" sz="2800" dirty="0">
                <a:latin typeface="Garamond" charset="0"/>
                <a:ea typeface="Garamond" charset="0"/>
                <a:cs typeface="Garamond" charset="0"/>
              </a:rPr>
              <a:t>)</a:t>
            </a:r>
          </a:p>
        </p:txBody>
      </p:sp>
      <p:sp>
        <p:nvSpPr>
          <p:cNvPr id="4" name="TextBox 3"/>
          <p:cNvSpPr txBox="1"/>
          <p:nvPr/>
        </p:nvSpPr>
        <p:spPr>
          <a:xfrm>
            <a:off x="4455886" y="2151429"/>
            <a:ext cx="3367313" cy="707886"/>
          </a:xfrm>
          <a:prstGeom prst="rect">
            <a:avLst/>
          </a:prstGeom>
          <a:noFill/>
        </p:spPr>
        <p:txBody>
          <a:bodyPr wrap="square" rtlCol="0">
            <a:spAutoFit/>
          </a:bodyPr>
          <a:lstStyle/>
          <a:p>
            <a:r>
              <a:rPr lang="en-US" sz="4000" dirty="0">
                <a:latin typeface="Garamond" charset="0"/>
                <a:ea typeface="Garamond" charset="0"/>
                <a:cs typeface="Garamond" charset="0"/>
              </a:rPr>
              <a:t>EN201 Week 8:</a:t>
            </a:r>
          </a:p>
        </p:txBody>
      </p:sp>
    </p:spTree>
    <p:extLst>
      <p:ext uri="{BB962C8B-B14F-4D97-AF65-F5344CB8AC3E}">
        <p14:creationId xmlns:p14="http://schemas.microsoft.com/office/powerpoint/2010/main" val="14830372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Tolstoy </a:t>
            </a:r>
            <a:r>
              <a:rPr lang="en-US" dirty="0" smtClean="0"/>
              <a:t>on the Concept of </a:t>
            </a:r>
            <a:r>
              <a:rPr lang="en-US" dirty="0" smtClean="0"/>
              <a:t>Family</a:t>
            </a:r>
            <a:endParaRPr lang="en-US" dirty="0"/>
          </a:p>
        </p:txBody>
      </p:sp>
      <p:sp>
        <p:nvSpPr>
          <p:cNvPr id="3" name="Content Placeholder 2"/>
          <p:cNvSpPr>
            <a:spLocks noGrp="1"/>
          </p:cNvSpPr>
          <p:nvPr>
            <p:ph idx="1"/>
          </p:nvPr>
        </p:nvSpPr>
        <p:spPr>
          <a:xfrm>
            <a:off x="1066800" y="2540830"/>
            <a:ext cx="10058400" cy="1426143"/>
          </a:xfrm>
        </p:spPr>
        <p:txBody>
          <a:bodyPr>
            <a:normAutofit/>
          </a:bodyPr>
          <a:lstStyle/>
          <a:p>
            <a:pPr marL="0" indent="0">
              <a:buNone/>
            </a:pPr>
            <a:r>
              <a:rPr lang="en-US" sz="3200" dirty="0" smtClean="0">
                <a:latin typeface="Garamond" charset="0"/>
                <a:ea typeface="Garamond" charset="0"/>
                <a:cs typeface="Garamond" charset="0"/>
              </a:rPr>
              <a:t>‘</a:t>
            </a:r>
            <a:r>
              <a:rPr lang="en-US" sz="3200" dirty="0" smtClean="0">
                <a:latin typeface="Garamond" charset="0"/>
                <a:ea typeface="Garamond" charset="0"/>
                <a:cs typeface="Garamond" charset="0"/>
              </a:rPr>
              <a:t>In </a:t>
            </a:r>
            <a:r>
              <a:rPr lang="en-US" sz="3200" dirty="0">
                <a:latin typeface="Garamond" charset="0"/>
                <a:ea typeface="Garamond" charset="0"/>
                <a:cs typeface="Garamond" charset="0"/>
              </a:rPr>
              <a:t>order for a work to be good, one must love its main basic idea, as in </a:t>
            </a:r>
            <a:r>
              <a:rPr lang="en-US" sz="3200" i="1" dirty="0">
                <a:latin typeface="Garamond" charset="0"/>
                <a:ea typeface="Garamond" charset="0"/>
                <a:cs typeface="Garamond" charset="0"/>
              </a:rPr>
              <a:t>Anna Karenina </a:t>
            </a:r>
            <a:r>
              <a:rPr lang="en-US" sz="3200" dirty="0">
                <a:latin typeface="Garamond" charset="0"/>
                <a:ea typeface="Garamond" charset="0"/>
                <a:cs typeface="Garamond" charset="0"/>
              </a:rPr>
              <a:t>I love the idea of family</a:t>
            </a:r>
            <a:r>
              <a:rPr lang="en-US" sz="3200" dirty="0" smtClean="0">
                <a:latin typeface="Garamond" charset="0"/>
                <a:ea typeface="Garamond" charset="0"/>
                <a:cs typeface="Garamond" charset="0"/>
              </a:rPr>
              <a:t>.’</a:t>
            </a:r>
            <a:endParaRPr lang="en-US" sz="3200" dirty="0">
              <a:latin typeface="Garamond" charset="0"/>
              <a:ea typeface="Garamond" charset="0"/>
              <a:cs typeface="Garamond" charset="0"/>
            </a:endParaRPr>
          </a:p>
          <a:p>
            <a:pPr marL="0" indent="0">
              <a:buNone/>
            </a:pPr>
            <a:endParaRPr lang="en-US" sz="2400" dirty="0">
              <a:latin typeface="Garamond" charset="0"/>
              <a:ea typeface="Garamond" charset="0"/>
              <a:cs typeface="Garamond" charset="0"/>
            </a:endParaRPr>
          </a:p>
          <a:p>
            <a:pPr marL="0" indent="0">
              <a:buNone/>
            </a:pPr>
            <a:endParaRPr lang="en-US" sz="2400" dirty="0">
              <a:latin typeface="Garamond" charset="0"/>
              <a:ea typeface="Garamond" charset="0"/>
              <a:cs typeface="Garamond" charset="0"/>
            </a:endParaRPr>
          </a:p>
          <a:p>
            <a:pPr marL="0" indent="0">
              <a:buNone/>
            </a:pPr>
            <a:endParaRPr lang="en-US" sz="2400" dirty="0">
              <a:latin typeface="Garamond" charset="0"/>
              <a:ea typeface="Garamond" charset="0"/>
              <a:cs typeface="Garamond" charset="0"/>
            </a:endParaRPr>
          </a:p>
          <a:p>
            <a:pPr marL="0" indent="0">
              <a:buNone/>
            </a:pPr>
            <a:endParaRPr lang="en-US" sz="2400" dirty="0">
              <a:latin typeface="Garamond" charset="0"/>
              <a:ea typeface="Garamond" charset="0"/>
              <a:cs typeface="Garamond" charset="0"/>
            </a:endParaRPr>
          </a:p>
        </p:txBody>
      </p:sp>
      <p:sp>
        <p:nvSpPr>
          <p:cNvPr id="4" name="TextBox 3"/>
          <p:cNvSpPr txBox="1"/>
          <p:nvPr/>
        </p:nvSpPr>
        <p:spPr>
          <a:xfrm>
            <a:off x="2112885" y="4797992"/>
            <a:ext cx="9428085" cy="1477328"/>
          </a:xfrm>
          <a:prstGeom prst="rect">
            <a:avLst/>
          </a:prstGeom>
          <a:noFill/>
        </p:spPr>
        <p:txBody>
          <a:bodyPr wrap="square" rtlCol="0">
            <a:spAutoFit/>
          </a:bodyPr>
          <a:lstStyle/>
          <a:p>
            <a:pPr lvl="0" algn="r" defTabSz="914400">
              <a:spcBef>
                <a:spcPts val="900"/>
              </a:spcBef>
              <a:buClr>
                <a:srgbClr val="AEABA4">
                  <a:lumMod val="60000"/>
                  <a:lumOff val="40000"/>
                </a:srgbClr>
              </a:buClr>
            </a:pPr>
            <a:r>
              <a:rPr lang="en-US" sz="2400" dirty="0">
                <a:solidFill>
                  <a:srgbClr val="FFFFFF"/>
                </a:solidFill>
                <a:latin typeface="Garamond" charset="0"/>
                <a:ea typeface="Garamond" charset="0"/>
                <a:cs typeface="Garamond" charset="0"/>
              </a:rPr>
              <a:t>Diary of </a:t>
            </a:r>
            <a:r>
              <a:rPr lang="en-US" sz="2400" dirty="0" err="1">
                <a:solidFill>
                  <a:srgbClr val="FFFFFF"/>
                </a:solidFill>
                <a:latin typeface="Garamond" charset="0"/>
                <a:ea typeface="Garamond" charset="0"/>
                <a:cs typeface="Garamond" charset="0"/>
              </a:rPr>
              <a:t>Sofya</a:t>
            </a:r>
            <a:r>
              <a:rPr lang="en-US" sz="2400" dirty="0">
                <a:solidFill>
                  <a:srgbClr val="FFFFFF"/>
                </a:solidFill>
                <a:latin typeface="Garamond" charset="0"/>
                <a:ea typeface="Garamond" charset="0"/>
                <a:cs typeface="Garamond" charset="0"/>
              </a:rPr>
              <a:t> </a:t>
            </a:r>
            <a:r>
              <a:rPr lang="en-US" sz="2400" dirty="0" err="1">
                <a:solidFill>
                  <a:srgbClr val="FFFFFF"/>
                </a:solidFill>
                <a:latin typeface="Garamond" charset="0"/>
                <a:ea typeface="Garamond" charset="0"/>
                <a:cs typeface="Garamond" charset="0"/>
              </a:rPr>
              <a:t>Tolstaya</a:t>
            </a:r>
            <a:r>
              <a:rPr lang="en-US" sz="2400" dirty="0">
                <a:solidFill>
                  <a:srgbClr val="FFFFFF"/>
                </a:solidFill>
                <a:latin typeface="Garamond" charset="0"/>
                <a:ea typeface="Garamond" charset="0"/>
                <a:cs typeface="Garamond" charset="0"/>
              </a:rPr>
              <a:t>, </a:t>
            </a:r>
            <a:r>
              <a:rPr lang="fi-FI" sz="2400" dirty="0">
                <a:solidFill>
                  <a:srgbClr val="FFFFFF"/>
                </a:solidFill>
                <a:latin typeface="Garamond" charset="0"/>
                <a:ea typeface="Garamond" charset="0"/>
                <a:cs typeface="Garamond" charset="0"/>
              </a:rPr>
              <a:t>3 </a:t>
            </a:r>
            <a:r>
              <a:rPr lang="fi-FI" sz="2400" dirty="0" err="1">
                <a:solidFill>
                  <a:srgbClr val="FFFFFF"/>
                </a:solidFill>
                <a:latin typeface="Garamond" charset="0"/>
                <a:ea typeface="Garamond" charset="0"/>
                <a:cs typeface="Garamond" charset="0"/>
              </a:rPr>
              <a:t>March</a:t>
            </a:r>
            <a:r>
              <a:rPr lang="fi-FI" sz="2400" dirty="0">
                <a:solidFill>
                  <a:srgbClr val="FFFFFF"/>
                </a:solidFill>
                <a:latin typeface="Garamond" charset="0"/>
                <a:ea typeface="Garamond" charset="0"/>
                <a:cs typeface="Garamond" charset="0"/>
              </a:rPr>
              <a:t>, 1877, </a:t>
            </a:r>
            <a:r>
              <a:rPr lang="fi-FI" sz="2400" dirty="0" err="1">
                <a:solidFill>
                  <a:srgbClr val="FFFFFF"/>
                </a:solidFill>
                <a:latin typeface="Garamond" charset="0"/>
                <a:ea typeface="Garamond" charset="0"/>
                <a:cs typeface="Garamond" charset="0"/>
              </a:rPr>
              <a:t>qtd</a:t>
            </a:r>
            <a:r>
              <a:rPr lang="fi-FI" sz="2400" dirty="0">
                <a:solidFill>
                  <a:srgbClr val="FFFFFF"/>
                </a:solidFill>
                <a:latin typeface="Garamond" charset="0"/>
                <a:ea typeface="Garamond" charset="0"/>
                <a:cs typeface="Garamond" charset="0"/>
              </a:rPr>
              <a:t>. in </a:t>
            </a:r>
            <a:r>
              <a:rPr lang="en-GB" sz="2400" dirty="0">
                <a:solidFill>
                  <a:srgbClr val="FFFFFF"/>
                </a:solidFill>
                <a:latin typeface="Garamond" charset="0"/>
                <a:ea typeface="Garamond" charset="0"/>
                <a:cs typeface="Garamond" charset="0"/>
              </a:rPr>
              <a:t>Barbara </a:t>
            </a:r>
            <a:r>
              <a:rPr lang="en-GB" sz="2400" dirty="0" err="1" smtClean="0">
                <a:solidFill>
                  <a:srgbClr val="FFFFFF"/>
                </a:solidFill>
                <a:latin typeface="Garamond" charset="0"/>
                <a:ea typeface="Garamond" charset="0"/>
                <a:cs typeface="Garamond" charset="0"/>
              </a:rPr>
              <a:t>Lönnqvist</a:t>
            </a:r>
            <a:r>
              <a:rPr lang="en-GB" sz="2400" dirty="0">
                <a:solidFill>
                  <a:srgbClr val="FFFFFF"/>
                </a:solidFill>
                <a:latin typeface="Garamond" charset="0"/>
                <a:ea typeface="Garamond" charset="0"/>
                <a:cs typeface="Garamond" charset="0"/>
              </a:rPr>
              <a:t>,</a:t>
            </a:r>
            <a:r>
              <a:rPr lang="en-GB" sz="2400" dirty="0" smtClean="0">
                <a:solidFill>
                  <a:srgbClr val="FFFFFF"/>
                </a:solidFill>
                <a:latin typeface="Garamond" charset="0"/>
                <a:ea typeface="Garamond" charset="0"/>
                <a:cs typeface="Garamond" charset="0"/>
              </a:rPr>
              <a:t> </a:t>
            </a:r>
            <a:r>
              <a:rPr lang="en-GB" sz="2400" dirty="0" smtClean="0">
                <a:solidFill>
                  <a:srgbClr val="FFFFFF"/>
                </a:solidFill>
                <a:latin typeface="Garamond" charset="0"/>
                <a:ea typeface="Garamond" charset="0"/>
                <a:cs typeface="Garamond" charset="0"/>
              </a:rPr>
              <a:t>‘</a:t>
            </a:r>
            <a:r>
              <a:rPr lang="en-GB" sz="2400" dirty="0" smtClean="0">
                <a:solidFill>
                  <a:srgbClr val="FFFFFF"/>
                </a:solidFill>
                <a:latin typeface="Garamond" charset="0"/>
                <a:ea typeface="Garamond" charset="0"/>
                <a:cs typeface="Garamond" charset="0"/>
              </a:rPr>
              <a:t>Anna Karenina</a:t>
            </a:r>
            <a:r>
              <a:rPr lang="en-GB" sz="2400" dirty="0" smtClean="0">
                <a:solidFill>
                  <a:srgbClr val="FFFFFF"/>
                </a:solidFill>
                <a:latin typeface="Garamond" charset="0"/>
                <a:ea typeface="Garamond" charset="0"/>
                <a:cs typeface="Garamond" charset="0"/>
              </a:rPr>
              <a:t>’,</a:t>
            </a:r>
            <a:r>
              <a:rPr lang="en-GB" sz="2400" dirty="0" smtClean="0">
                <a:solidFill>
                  <a:srgbClr val="FFFFFF"/>
                </a:solidFill>
                <a:latin typeface="Garamond" charset="0"/>
                <a:ea typeface="Garamond" charset="0"/>
                <a:cs typeface="Garamond" charset="0"/>
              </a:rPr>
              <a:t> </a:t>
            </a:r>
            <a:r>
              <a:rPr lang="en-GB" sz="2400" i="1" dirty="0">
                <a:solidFill>
                  <a:srgbClr val="FFFFFF"/>
                </a:solidFill>
                <a:latin typeface="Garamond" charset="0"/>
                <a:ea typeface="Garamond" charset="0"/>
                <a:cs typeface="Garamond" charset="0"/>
              </a:rPr>
              <a:t>The Cambridge Companion to </a:t>
            </a:r>
            <a:r>
              <a:rPr lang="en-GB" sz="2400" i="1" dirty="0" smtClean="0">
                <a:solidFill>
                  <a:srgbClr val="FFFFFF"/>
                </a:solidFill>
                <a:latin typeface="Garamond" charset="0"/>
                <a:ea typeface="Garamond" charset="0"/>
                <a:cs typeface="Garamond" charset="0"/>
              </a:rPr>
              <a:t>Tolstoy</a:t>
            </a:r>
            <a:r>
              <a:rPr lang="en-GB" sz="2400" dirty="0" smtClean="0">
                <a:solidFill>
                  <a:srgbClr val="FFFFFF"/>
                </a:solidFill>
                <a:latin typeface="Garamond" charset="0"/>
                <a:ea typeface="Garamond" charset="0"/>
                <a:cs typeface="Garamond" charset="0"/>
              </a:rPr>
              <a:t>, e</a:t>
            </a:r>
            <a:r>
              <a:rPr lang="en-GB" sz="2400" dirty="0" smtClean="0">
                <a:solidFill>
                  <a:srgbClr val="FFFFFF"/>
                </a:solidFill>
                <a:latin typeface="Garamond" charset="0"/>
                <a:ea typeface="Garamond" charset="0"/>
                <a:cs typeface="Garamond" charset="0"/>
              </a:rPr>
              <a:t>d. by </a:t>
            </a:r>
            <a:r>
              <a:rPr lang="en-US" sz="2400" dirty="0">
                <a:solidFill>
                  <a:srgbClr val="FFFFFF"/>
                </a:solidFill>
                <a:latin typeface="Garamond" charset="0"/>
                <a:ea typeface="Garamond" charset="0"/>
                <a:cs typeface="Garamond" charset="0"/>
              </a:rPr>
              <a:t>Donna </a:t>
            </a:r>
            <a:r>
              <a:rPr lang="en-US" sz="2400" dirty="0" err="1">
                <a:solidFill>
                  <a:srgbClr val="FFFFFF"/>
                </a:solidFill>
                <a:latin typeface="Garamond" charset="0"/>
                <a:ea typeface="Garamond" charset="0"/>
                <a:cs typeface="Garamond" charset="0"/>
              </a:rPr>
              <a:t>Tussing</a:t>
            </a:r>
            <a:r>
              <a:rPr lang="en-US" sz="2400" dirty="0">
                <a:solidFill>
                  <a:srgbClr val="FFFFFF"/>
                </a:solidFill>
                <a:latin typeface="Garamond" charset="0"/>
                <a:ea typeface="Garamond" charset="0"/>
                <a:cs typeface="Garamond" charset="0"/>
              </a:rPr>
              <a:t> </a:t>
            </a:r>
            <a:r>
              <a:rPr lang="en-US" sz="2400" dirty="0" err="1" smtClean="0">
                <a:solidFill>
                  <a:srgbClr val="FFFFFF"/>
                </a:solidFill>
                <a:latin typeface="Garamond" charset="0"/>
                <a:ea typeface="Garamond" charset="0"/>
                <a:cs typeface="Garamond" charset="0"/>
              </a:rPr>
              <a:t>Orwin</a:t>
            </a:r>
            <a:r>
              <a:rPr lang="en-US" sz="2400" dirty="0">
                <a:solidFill>
                  <a:srgbClr val="FFFFFF"/>
                </a:solidFill>
                <a:latin typeface="Garamond" charset="0"/>
                <a:ea typeface="Garamond" charset="0"/>
                <a:cs typeface="Garamond" charset="0"/>
              </a:rPr>
              <a:t> </a:t>
            </a:r>
            <a:r>
              <a:rPr lang="en-US" sz="2400" dirty="0" smtClean="0">
                <a:solidFill>
                  <a:srgbClr val="FFFFFF"/>
                </a:solidFill>
                <a:latin typeface="Garamond" charset="0"/>
                <a:ea typeface="Garamond" charset="0"/>
                <a:cs typeface="Garamond" charset="0"/>
              </a:rPr>
              <a:t>(</a:t>
            </a:r>
            <a:r>
              <a:rPr lang="en-US" sz="2400" dirty="0" smtClean="0">
                <a:solidFill>
                  <a:srgbClr val="FFFFFF"/>
                </a:solidFill>
                <a:latin typeface="Garamond" charset="0"/>
                <a:ea typeface="Garamond" charset="0"/>
                <a:cs typeface="Garamond" charset="0"/>
              </a:rPr>
              <a:t>Cambridge</a:t>
            </a:r>
            <a:r>
              <a:rPr lang="en-US" sz="2400" dirty="0">
                <a:solidFill>
                  <a:srgbClr val="FFFFFF"/>
                </a:solidFill>
                <a:latin typeface="Garamond" charset="0"/>
                <a:ea typeface="Garamond" charset="0"/>
                <a:cs typeface="Garamond" charset="0"/>
              </a:rPr>
              <a:t>: </a:t>
            </a:r>
            <a:r>
              <a:rPr lang="en-US" sz="2400" dirty="0" smtClean="0">
                <a:solidFill>
                  <a:srgbClr val="FFFFFF"/>
                </a:solidFill>
                <a:latin typeface="Garamond" charset="0"/>
                <a:ea typeface="Garamond" charset="0"/>
                <a:cs typeface="Garamond" charset="0"/>
              </a:rPr>
              <a:t>CUP, 2002), pp. 80-95 (80</a:t>
            </a:r>
            <a:r>
              <a:rPr lang="en-US" sz="2400" dirty="0" smtClean="0">
                <a:solidFill>
                  <a:srgbClr val="FFFFFF"/>
                </a:solidFill>
                <a:latin typeface="Garamond" charset="0"/>
                <a:ea typeface="Garamond" charset="0"/>
                <a:cs typeface="Garamond" charset="0"/>
              </a:rPr>
              <a:t>).</a:t>
            </a:r>
            <a:endParaRPr lang="fi-FI" sz="2400" dirty="0">
              <a:solidFill>
                <a:srgbClr val="FFFFFF"/>
              </a:solidFill>
              <a:latin typeface="Garamond" charset="0"/>
              <a:ea typeface="Garamond" charset="0"/>
              <a:cs typeface="Garamond" charset="0"/>
            </a:endParaRPr>
          </a:p>
          <a:p>
            <a:pPr algn="r"/>
            <a:endParaRPr lang="en-US" dirty="0"/>
          </a:p>
        </p:txBody>
      </p:sp>
    </p:spTree>
    <p:extLst>
      <p:ext uri="{BB962C8B-B14F-4D97-AF65-F5344CB8AC3E}">
        <p14:creationId xmlns:p14="http://schemas.microsoft.com/office/powerpoint/2010/main" val="492776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647" y="288758"/>
            <a:ext cx="8665009" cy="6244223"/>
          </a:xfrm>
        </p:spPr>
      </p:pic>
      <p:sp>
        <p:nvSpPr>
          <p:cNvPr id="5" name="TextBox 4"/>
          <p:cNvSpPr txBox="1"/>
          <p:nvPr/>
        </p:nvSpPr>
        <p:spPr>
          <a:xfrm>
            <a:off x="9102876" y="3881386"/>
            <a:ext cx="2479523" cy="2523768"/>
          </a:xfrm>
          <a:prstGeom prst="rect">
            <a:avLst/>
          </a:prstGeom>
          <a:noFill/>
        </p:spPr>
        <p:txBody>
          <a:bodyPr wrap="square" rtlCol="0">
            <a:spAutoFit/>
          </a:bodyPr>
          <a:lstStyle/>
          <a:p>
            <a:r>
              <a:rPr lang="en-US" sz="2200" dirty="0"/>
              <a:t>Family of Alexander II, 1871</a:t>
            </a:r>
          </a:p>
          <a:p>
            <a:endParaRPr lang="en-US" dirty="0"/>
          </a:p>
          <a:p>
            <a:r>
              <a:rPr lang="en-US" sz="1600" dirty="0"/>
              <a:t>Source: http://</a:t>
            </a:r>
            <a:r>
              <a:rPr lang="en-US" sz="1600" dirty="0" err="1"/>
              <a:t>crownstiarasandcoronets.blogspot.co.uk</a:t>
            </a:r>
            <a:r>
              <a:rPr lang="en-US" sz="1600" dirty="0"/>
              <a:t>/2016/07/</a:t>
            </a:r>
            <a:r>
              <a:rPr lang="en-US" sz="1600" dirty="0" err="1"/>
              <a:t>maria</a:t>
            </a:r>
            <a:r>
              <a:rPr lang="en-US" sz="1600" dirty="0"/>
              <a:t>-</a:t>
            </a:r>
            <a:r>
              <a:rPr lang="en-US" sz="1600" dirty="0" err="1"/>
              <a:t>alexandrovna</a:t>
            </a:r>
            <a:r>
              <a:rPr lang="en-US" sz="1600" dirty="0"/>
              <a:t>-empress-of-</a:t>
            </a:r>
            <a:r>
              <a:rPr lang="en-US" sz="1600" dirty="0" err="1"/>
              <a:t>russia.html</a:t>
            </a:r>
            <a:endParaRPr lang="en-US" sz="1600" dirty="0"/>
          </a:p>
        </p:txBody>
      </p:sp>
    </p:spTree>
    <p:extLst>
      <p:ext uri="{BB962C8B-B14F-4D97-AF65-F5344CB8AC3E}">
        <p14:creationId xmlns:p14="http://schemas.microsoft.com/office/powerpoint/2010/main" val="19973727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C5CD9-41C9-A34F-9DB2-313D999372B2}"/>
              </a:ext>
            </a:extLst>
          </p:cNvPr>
          <p:cNvSpPr>
            <a:spLocks noGrp="1"/>
          </p:cNvSpPr>
          <p:nvPr>
            <p:ph type="title"/>
          </p:nvPr>
        </p:nvSpPr>
        <p:spPr/>
        <p:txBody>
          <a:bodyPr/>
          <a:lstStyle/>
          <a:p>
            <a:r>
              <a:rPr lang="en-GB" dirty="0"/>
              <a:t>2. The famous first sentence</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GB" sz="3800" dirty="0" smtClean="0">
                <a:latin typeface="Garamond" charset="0"/>
                <a:ea typeface="Garamond" charset="0"/>
                <a:cs typeface="Garamond" charset="0"/>
              </a:rPr>
              <a:t>‘</a:t>
            </a:r>
            <a:r>
              <a:rPr lang="en-GB" sz="3800" dirty="0" smtClean="0">
                <a:latin typeface="Garamond" charset="0"/>
                <a:ea typeface="Garamond" charset="0"/>
                <a:cs typeface="Garamond" charset="0"/>
              </a:rPr>
              <a:t>All </a:t>
            </a:r>
            <a:r>
              <a:rPr lang="en-GB" sz="3800" dirty="0">
                <a:latin typeface="Garamond" charset="0"/>
                <a:ea typeface="Garamond" charset="0"/>
                <a:cs typeface="Garamond" charset="0"/>
              </a:rPr>
              <a:t>happy families resemble one another, each unhappy family is unhappy in its own way.</a:t>
            </a:r>
          </a:p>
          <a:p>
            <a:pPr marL="0" indent="0">
              <a:buNone/>
            </a:pPr>
            <a:r>
              <a:rPr lang="en-GB" sz="3800" dirty="0">
                <a:latin typeface="Garamond" charset="0"/>
                <a:ea typeface="Garamond" charset="0"/>
                <a:cs typeface="Garamond" charset="0"/>
              </a:rPr>
              <a:t>Everything was upset in the </a:t>
            </a:r>
            <a:r>
              <a:rPr lang="en-GB" sz="3800" dirty="0" err="1">
                <a:latin typeface="Garamond" charset="0"/>
                <a:ea typeface="Garamond" charset="0"/>
                <a:cs typeface="Garamond" charset="0"/>
              </a:rPr>
              <a:t>Oblonsky’s</a:t>
            </a:r>
            <a:r>
              <a:rPr lang="en-GB" sz="3800" dirty="0">
                <a:latin typeface="Garamond" charset="0"/>
                <a:ea typeface="Garamond" charset="0"/>
                <a:cs typeface="Garamond" charset="0"/>
              </a:rPr>
              <a:t> house. The wife had discovered an intrigue between her husband and their former French governess, and declared that she would not continue to live under the same roof with him</a:t>
            </a:r>
            <a:r>
              <a:rPr lang="en-GB" sz="3800" dirty="0" smtClean="0">
                <a:latin typeface="Garamond" charset="0"/>
                <a:ea typeface="Garamond" charset="0"/>
                <a:cs typeface="Garamond" charset="0"/>
              </a:rPr>
              <a:t>.’ </a:t>
            </a:r>
            <a:endParaRPr lang="en-GB" sz="3800" dirty="0">
              <a:latin typeface="Garamond" charset="0"/>
              <a:ea typeface="Garamond" charset="0"/>
              <a:cs typeface="Garamond" charset="0"/>
            </a:endParaRPr>
          </a:p>
          <a:p>
            <a:pPr marL="0" indent="0">
              <a:buNone/>
            </a:pPr>
            <a:endParaRPr lang="en-GB" sz="200" dirty="0">
              <a:latin typeface="Garamond" charset="0"/>
              <a:ea typeface="Garamond" charset="0"/>
              <a:cs typeface="Garamond" charset="0"/>
            </a:endParaRPr>
          </a:p>
          <a:p>
            <a:pPr marL="0" indent="0">
              <a:buNone/>
            </a:pPr>
            <a:r>
              <a:rPr lang="en-GB" sz="2300" i="1" dirty="0" smtClean="0">
                <a:latin typeface="Garamond" charset="0"/>
                <a:ea typeface="Garamond" charset="0"/>
                <a:cs typeface="Garamond" charset="0"/>
              </a:rPr>
              <a:t>Anna Karenina</a:t>
            </a:r>
            <a:r>
              <a:rPr lang="en-GB" sz="2300" dirty="0" smtClean="0">
                <a:latin typeface="Garamond" charset="0"/>
                <a:ea typeface="Garamond" charset="0"/>
                <a:cs typeface="Garamond" charset="0"/>
              </a:rPr>
              <a:t>, p. </a:t>
            </a:r>
            <a:r>
              <a:rPr lang="en-GB" sz="2300" dirty="0">
                <a:latin typeface="Garamond" charset="0"/>
                <a:ea typeface="Garamond" charset="0"/>
                <a:cs typeface="Garamond" charset="0"/>
              </a:rPr>
              <a:t>1.</a:t>
            </a:r>
          </a:p>
        </p:txBody>
      </p:sp>
    </p:spTree>
    <p:extLst>
      <p:ext uri="{BB962C8B-B14F-4D97-AF65-F5344CB8AC3E}">
        <p14:creationId xmlns:p14="http://schemas.microsoft.com/office/powerpoint/2010/main" val="1276075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28380408"/>
              </p:ext>
            </p:extLst>
          </p:nvPr>
        </p:nvGraphicFramePr>
        <p:xfrm>
          <a:off x="624113" y="362858"/>
          <a:ext cx="10943773" cy="61105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3920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2. The </a:t>
            </a:r>
            <a:r>
              <a:rPr lang="en-US" dirty="0" smtClean="0"/>
              <a:t>19th-Century </a:t>
            </a:r>
            <a:r>
              <a:rPr lang="en-US" dirty="0"/>
              <a:t>Novel of Adultery</a:t>
            </a:r>
          </a:p>
        </p:txBody>
      </p:sp>
      <p:sp>
        <p:nvSpPr>
          <p:cNvPr id="3" name="Content Placeholder 2"/>
          <p:cNvSpPr>
            <a:spLocks noGrp="1"/>
          </p:cNvSpPr>
          <p:nvPr>
            <p:ph idx="1"/>
          </p:nvPr>
        </p:nvSpPr>
        <p:spPr/>
        <p:txBody>
          <a:bodyPr>
            <a:normAutofit/>
          </a:bodyPr>
          <a:lstStyle/>
          <a:p>
            <a:pPr marL="0" indent="0">
              <a:buNone/>
            </a:pPr>
            <a:r>
              <a:rPr lang="en-US" sz="2800" dirty="0" smtClean="0">
                <a:latin typeface="Garamond" charset="0"/>
                <a:ea typeface="Garamond" charset="0"/>
                <a:cs typeface="Garamond" charset="0"/>
              </a:rPr>
              <a:t>‘</a:t>
            </a:r>
            <a:r>
              <a:rPr lang="en-US" sz="2800" dirty="0" smtClean="0">
                <a:latin typeface="Garamond" charset="0"/>
                <a:ea typeface="Garamond" charset="0"/>
                <a:cs typeface="Garamond" charset="0"/>
              </a:rPr>
              <a:t>Women</a:t>
            </a:r>
            <a:r>
              <a:rPr lang="en-US" sz="2800" dirty="0">
                <a:latin typeface="Garamond" charset="0"/>
                <a:ea typeface="Garamond" charset="0"/>
                <a:cs typeface="Garamond" charset="0"/>
              </a:rPr>
              <a:t>, not yet fully absorbed into capitalism, and the vehicles of unpaid labor, are more likely narrative occasions for revolt and resistance than men. The latter, unless they are young and dissatisfied […], are more likely to be absorbed into the dynamics of business, and by way of success to open up the paradigms of the mass-cultural bestseller […]. But women cannot be successful in this sense (unless domestic contentment and satisfaction is considered to be something positive, at which point the woman character falls to the second rank of minor character and of Dickensian foil or Mediterranean matriarch)</a:t>
            </a:r>
            <a:r>
              <a:rPr lang="is-IS" sz="2800" dirty="0">
                <a:latin typeface="Garamond" charset="0"/>
                <a:ea typeface="Garamond" charset="0"/>
                <a:cs typeface="Garamond" charset="0"/>
              </a:rPr>
              <a:t>…</a:t>
            </a:r>
            <a:endParaRPr lang="en-US" sz="2800" dirty="0">
              <a:latin typeface="Garamond" charset="0"/>
              <a:ea typeface="Garamond" charset="0"/>
              <a:cs typeface="Garamond" charset="0"/>
            </a:endParaRPr>
          </a:p>
        </p:txBody>
      </p:sp>
    </p:spTree>
    <p:extLst>
      <p:ext uri="{BB962C8B-B14F-4D97-AF65-F5344CB8AC3E}">
        <p14:creationId xmlns:p14="http://schemas.microsoft.com/office/powerpoint/2010/main" val="252244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0758" y="611204"/>
            <a:ext cx="10058400" cy="6030228"/>
          </a:xfrm>
        </p:spPr>
        <p:txBody>
          <a:bodyPr>
            <a:normAutofit/>
          </a:bodyPr>
          <a:lstStyle/>
          <a:p>
            <a:pPr marL="0" indent="0">
              <a:buNone/>
            </a:pPr>
            <a:r>
              <a:rPr lang="en-US" sz="2800" dirty="0" smtClean="0">
                <a:latin typeface="Garamond" charset="0"/>
                <a:ea typeface="Garamond" charset="0"/>
                <a:cs typeface="Garamond" charset="0"/>
              </a:rPr>
              <a:t>The </a:t>
            </a:r>
            <a:r>
              <a:rPr lang="en-US" sz="2800" dirty="0">
                <a:latin typeface="Garamond" charset="0"/>
                <a:ea typeface="Garamond" charset="0"/>
                <a:cs typeface="Garamond" charset="0"/>
              </a:rPr>
              <a:t>novel of adultery (taken in the largest sense) is thus </a:t>
            </a:r>
            <a:r>
              <a:rPr lang="en-US" sz="2800" b="1" dirty="0">
                <a:latin typeface="Garamond" charset="0"/>
                <a:ea typeface="Garamond" charset="0"/>
                <a:cs typeface="Garamond" charset="0"/>
              </a:rPr>
              <a:t>a unique space in which the negation of the social order can be </a:t>
            </a:r>
            <a:r>
              <a:rPr lang="en-US" sz="2800" b="1" dirty="0" err="1">
                <a:latin typeface="Garamond" charset="0"/>
                <a:ea typeface="Garamond" charset="0"/>
                <a:cs typeface="Garamond" charset="0"/>
              </a:rPr>
              <a:t>narrativized</a:t>
            </a:r>
            <a:r>
              <a:rPr lang="en-US" sz="2800" b="1" dirty="0">
                <a:latin typeface="Garamond" charset="0"/>
                <a:ea typeface="Garamond" charset="0"/>
                <a:cs typeface="Garamond" charset="0"/>
              </a:rPr>
              <a:t> in the person of this other half of ‘mankind’</a:t>
            </a:r>
            <a:r>
              <a:rPr lang="en-US" sz="2800" dirty="0">
                <a:latin typeface="Garamond" charset="0"/>
                <a:ea typeface="Garamond" charset="0"/>
                <a:cs typeface="Garamond" charset="0"/>
              </a:rPr>
              <a:t>: it is paradoxical and even a contradiction that women </a:t>
            </a:r>
            <a:r>
              <a:rPr lang="en-US" sz="2800" dirty="0" smtClean="0">
                <a:latin typeface="Garamond" charset="0"/>
                <a:ea typeface="Garamond" charset="0"/>
                <a:cs typeface="Garamond" charset="0"/>
              </a:rPr>
              <a:t>figures […] </a:t>
            </a:r>
            <a:r>
              <a:rPr lang="en-US" sz="2800" dirty="0">
                <a:latin typeface="Garamond" charset="0"/>
                <a:ea typeface="Garamond" charset="0"/>
                <a:cs typeface="Garamond" charset="0"/>
              </a:rPr>
              <a:t>become the great stars of the nineteenth-century novel – only compare Madame Bovary to the ineffectual </a:t>
            </a:r>
            <a:r>
              <a:rPr lang="en-US" sz="2800" dirty="0" err="1">
                <a:latin typeface="Garamond" charset="0"/>
                <a:ea typeface="Garamond" charset="0"/>
                <a:cs typeface="Garamond" charset="0"/>
              </a:rPr>
              <a:t>Frédéric</a:t>
            </a:r>
            <a:r>
              <a:rPr lang="en-US" sz="2800" dirty="0">
                <a:latin typeface="Garamond" charset="0"/>
                <a:ea typeface="Garamond" charset="0"/>
                <a:cs typeface="Garamond" charset="0"/>
              </a:rPr>
              <a:t>, or Anna Karenina to the vacillating Pierre! – a situation in which the role of the adulteress is the negative or privative one of showing that there is </a:t>
            </a:r>
            <a:r>
              <a:rPr lang="en-US" sz="2800" b="1" dirty="0">
                <a:latin typeface="Garamond" charset="0"/>
                <a:ea typeface="Garamond" charset="0"/>
                <a:cs typeface="Garamond" charset="0"/>
              </a:rPr>
              <a:t>no place for them in bourgeois society and its most faithful expression, the bourgeois novel, in the first place</a:t>
            </a:r>
            <a:r>
              <a:rPr lang="en-US" sz="2800" b="1" dirty="0" smtClean="0">
                <a:latin typeface="Garamond" charset="0"/>
                <a:ea typeface="Garamond" charset="0"/>
                <a:cs typeface="Garamond" charset="0"/>
              </a:rPr>
              <a:t>!’</a:t>
            </a:r>
            <a:endParaRPr lang="en-US" sz="2800" b="1" dirty="0">
              <a:latin typeface="Garamond" charset="0"/>
              <a:ea typeface="Garamond" charset="0"/>
              <a:cs typeface="Garamond" charset="0"/>
            </a:endParaRPr>
          </a:p>
          <a:p>
            <a:pPr marL="0" indent="0">
              <a:buNone/>
            </a:pPr>
            <a:endParaRPr lang="en-US" sz="2800" dirty="0">
              <a:latin typeface="Garamond" charset="0"/>
              <a:ea typeface="Garamond" charset="0"/>
              <a:cs typeface="Garamond" charset="0"/>
            </a:endParaRPr>
          </a:p>
          <a:p>
            <a:pPr marL="0" indent="0">
              <a:buNone/>
            </a:pPr>
            <a:r>
              <a:rPr lang="en-US" sz="2200" dirty="0">
                <a:latin typeface="Garamond" charset="0"/>
                <a:ea typeface="Garamond" charset="0"/>
                <a:cs typeface="Garamond" charset="0"/>
              </a:rPr>
              <a:t>Fredric </a:t>
            </a:r>
            <a:r>
              <a:rPr lang="en-US" sz="2200" dirty="0" smtClean="0">
                <a:latin typeface="Garamond" charset="0"/>
                <a:ea typeface="Garamond" charset="0"/>
                <a:cs typeface="Garamond" charset="0"/>
              </a:rPr>
              <a:t>Jameson, ‘A </a:t>
            </a:r>
            <a:r>
              <a:rPr lang="en-US" sz="2200" dirty="0">
                <a:latin typeface="Garamond" charset="0"/>
                <a:ea typeface="Garamond" charset="0"/>
                <a:cs typeface="Garamond" charset="0"/>
              </a:rPr>
              <a:t>Note on Literary Realism in </a:t>
            </a:r>
            <a:r>
              <a:rPr lang="en-US" sz="2200" dirty="0" smtClean="0">
                <a:latin typeface="Garamond" charset="0"/>
                <a:ea typeface="Garamond" charset="0"/>
                <a:cs typeface="Garamond" charset="0"/>
              </a:rPr>
              <a:t>Conclusion</a:t>
            </a:r>
            <a:r>
              <a:rPr lang="en-US" sz="2200" dirty="0" smtClean="0">
                <a:latin typeface="Garamond" charset="0"/>
                <a:ea typeface="Garamond" charset="0"/>
                <a:cs typeface="Garamond" charset="0"/>
              </a:rPr>
              <a:t>’,</a:t>
            </a:r>
            <a:r>
              <a:rPr lang="en-US" sz="2200" dirty="0" smtClean="0">
                <a:latin typeface="Garamond" charset="0"/>
                <a:ea typeface="Garamond" charset="0"/>
                <a:cs typeface="Garamond" charset="0"/>
              </a:rPr>
              <a:t> </a:t>
            </a:r>
            <a:r>
              <a:rPr lang="en-US" sz="2200" i="1" dirty="0">
                <a:latin typeface="Garamond" charset="0"/>
                <a:ea typeface="Garamond" charset="0"/>
                <a:cs typeface="Garamond" charset="0"/>
              </a:rPr>
              <a:t>Adventures in </a:t>
            </a:r>
            <a:r>
              <a:rPr lang="en-US" sz="2200" i="1" dirty="0" smtClean="0">
                <a:latin typeface="Garamond" charset="0"/>
                <a:ea typeface="Garamond" charset="0"/>
                <a:cs typeface="Garamond" charset="0"/>
              </a:rPr>
              <a:t>Realism, </a:t>
            </a:r>
            <a:r>
              <a:rPr lang="en-US" sz="2200" dirty="0">
                <a:latin typeface="Garamond" charset="0"/>
                <a:ea typeface="Garamond" charset="0"/>
                <a:cs typeface="Garamond" charset="0"/>
              </a:rPr>
              <a:t>e</a:t>
            </a:r>
            <a:r>
              <a:rPr lang="en-US" sz="2200" dirty="0" smtClean="0">
                <a:latin typeface="Garamond" charset="0"/>
                <a:ea typeface="Garamond" charset="0"/>
                <a:cs typeface="Garamond" charset="0"/>
              </a:rPr>
              <a:t>d</a:t>
            </a:r>
            <a:r>
              <a:rPr lang="en-US" sz="2200" dirty="0">
                <a:latin typeface="Garamond" charset="0"/>
                <a:ea typeface="Garamond" charset="0"/>
                <a:cs typeface="Garamond" charset="0"/>
              </a:rPr>
              <a:t>. Matthew </a:t>
            </a:r>
            <a:r>
              <a:rPr lang="en-US" sz="2200" dirty="0" smtClean="0">
                <a:latin typeface="Garamond" charset="0"/>
                <a:ea typeface="Garamond" charset="0"/>
                <a:cs typeface="Garamond" charset="0"/>
              </a:rPr>
              <a:t>Beaumont (Malden</a:t>
            </a:r>
            <a:r>
              <a:rPr lang="en-US" sz="2200" dirty="0">
                <a:latin typeface="Garamond" charset="0"/>
                <a:ea typeface="Garamond" charset="0"/>
                <a:cs typeface="Garamond" charset="0"/>
              </a:rPr>
              <a:t>, MA, et al.: Blackwell </a:t>
            </a:r>
            <a:r>
              <a:rPr lang="en-US" sz="2200" dirty="0" smtClean="0">
                <a:latin typeface="Garamond" charset="0"/>
                <a:ea typeface="Garamond" charset="0"/>
                <a:cs typeface="Garamond" charset="0"/>
              </a:rPr>
              <a:t>Publishing, 2008), pp. 261-71</a:t>
            </a:r>
            <a:r>
              <a:rPr lang="en-US" sz="2200" dirty="0" smtClean="0">
                <a:latin typeface="Garamond" charset="0"/>
                <a:ea typeface="Garamond" charset="0"/>
                <a:cs typeface="Garamond" charset="0"/>
              </a:rPr>
              <a:t> (</a:t>
            </a:r>
            <a:r>
              <a:rPr lang="en-US" sz="2200" dirty="0" smtClean="0">
                <a:latin typeface="Garamond" charset="0"/>
                <a:ea typeface="Garamond" charset="0"/>
                <a:cs typeface="Garamond" charset="0"/>
              </a:rPr>
              <a:t>264f.). </a:t>
            </a:r>
            <a:endParaRPr lang="en-US" sz="2200" dirty="0"/>
          </a:p>
          <a:p>
            <a:pPr marL="0" indent="0">
              <a:buNone/>
            </a:pPr>
            <a:endParaRPr lang="en-US" dirty="0"/>
          </a:p>
        </p:txBody>
      </p:sp>
    </p:spTree>
    <p:extLst>
      <p:ext uri="{BB962C8B-B14F-4D97-AF65-F5344CB8AC3E}">
        <p14:creationId xmlns:p14="http://schemas.microsoft.com/office/powerpoint/2010/main" val="13677166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The </a:t>
            </a:r>
            <a:r>
              <a:rPr lang="en-US" dirty="0" smtClean="0"/>
              <a:t>19</a:t>
            </a:r>
            <a:r>
              <a:rPr lang="en-US" baseline="30000" dirty="0" smtClean="0"/>
              <a:t>th</a:t>
            </a:r>
            <a:r>
              <a:rPr lang="en-US" dirty="0"/>
              <a:t>-</a:t>
            </a:r>
            <a:r>
              <a:rPr lang="en-US" dirty="0" smtClean="0"/>
              <a:t>Century </a:t>
            </a:r>
            <a:r>
              <a:rPr lang="en-US" dirty="0"/>
              <a:t>Novel of Adultery</a:t>
            </a:r>
          </a:p>
        </p:txBody>
      </p:sp>
      <p:sp>
        <p:nvSpPr>
          <p:cNvPr id="3" name="Content Placeholder 2"/>
          <p:cNvSpPr>
            <a:spLocks noGrp="1"/>
          </p:cNvSpPr>
          <p:nvPr>
            <p:ph idx="1"/>
          </p:nvPr>
        </p:nvSpPr>
        <p:spPr/>
        <p:txBody>
          <a:bodyPr>
            <a:normAutofit/>
          </a:bodyPr>
          <a:lstStyle/>
          <a:p>
            <a:r>
              <a:rPr lang="en-US" sz="2600" dirty="0"/>
              <a:t>Nathaniel Hawthorne, </a:t>
            </a:r>
            <a:r>
              <a:rPr lang="en-US" sz="2600" i="1" dirty="0"/>
              <a:t>The Scarlet Letter </a:t>
            </a:r>
            <a:r>
              <a:rPr lang="en-US" sz="2600" dirty="0"/>
              <a:t>(1850)</a:t>
            </a:r>
          </a:p>
          <a:p>
            <a:r>
              <a:rPr lang="en-US" sz="2600" dirty="0"/>
              <a:t>Gustave Flaubert, </a:t>
            </a:r>
            <a:r>
              <a:rPr lang="en-US" sz="2600" i="1" dirty="0"/>
              <a:t>Madame Bovary</a:t>
            </a:r>
            <a:r>
              <a:rPr lang="en-US" sz="2600" dirty="0"/>
              <a:t> (1856/7)</a:t>
            </a:r>
          </a:p>
          <a:p>
            <a:r>
              <a:rPr lang="en-US" sz="2600" dirty="0" err="1"/>
              <a:t>Émile</a:t>
            </a:r>
            <a:r>
              <a:rPr lang="en-US" sz="2600" dirty="0"/>
              <a:t> Zola, </a:t>
            </a:r>
            <a:r>
              <a:rPr lang="en-US" sz="2600" i="1" dirty="0" err="1"/>
              <a:t>Thérèse</a:t>
            </a:r>
            <a:r>
              <a:rPr lang="en-US" sz="2600" i="1" dirty="0"/>
              <a:t> </a:t>
            </a:r>
            <a:r>
              <a:rPr lang="en-US" sz="2600" i="1" dirty="0" err="1"/>
              <a:t>Raquin</a:t>
            </a:r>
            <a:r>
              <a:rPr lang="en-US" sz="2600" i="1" dirty="0"/>
              <a:t> </a:t>
            </a:r>
            <a:r>
              <a:rPr lang="en-US" sz="2600" dirty="0"/>
              <a:t>(1867)</a:t>
            </a:r>
          </a:p>
          <a:p>
            <a:r>
              <a:rPr lang="en-US" sz="2600" i="1" dirty="0">
                <a:solidFill>
                  <a:srgbClr val="FFC000"/>
                </a:solidFill>
              </a:rPr>
              <a:t>Anna Karenina</a:t>
            </a:r>
            <a:r>
              <a:rPr lang="en-US" sz="2600" dirty="0">
                <a:solidFill>
                  <a:srgbClr val="FFC000"/>
                </a:solidFill>
              </a:rPr>
              <a:t>, (1873-1877)</a:t>
            </a:r>
            <a:endParaRPr lang="en-US" sz="2600" i="1" dirty="0">
              <a:solidFill>
                <a:srgbClr val="FFC000"/>
              </a:solidFill>
            </a:endParaRPr>
          </a:p>
          <a:p>
            <a:r>
              <a:rPr lang="en-US" sz="2600" dirty="0"/>
              <a:t>Theodor </a:t>
            </a:r>
            <a:r>
              <a:rPr lang="en-US" sz="2600" dirty="0" err="1"/>
              <a:t>Fontane</a:t>
            </a:r>
            <a:r>
              <a:rPr lang="en-US" sz="2600" dirty="0"/>
              <a:t>, </a:t>
            </a:r>
            <a:r>
              <a:rPr lang="en-US" sz="2600" i="1" dirty="0" err="1"/>
              <a:t>Effi</a:t>
            </a:r>
            <a:r>
              <a:rPr lang="en-US" sz="2600" i="1" dirty="0"/>
              <a:t> </a:t>
            </a:r>
            <a:r>
              <a:rPr lang="en-US" sz="2600" i="1" dirty="0" err="1"/>
              <a:t>Briest</a:t>
            </a:r>
            <a:r>
              <a:rPr lang="en-US" sz="2600" i="1" dirty="0"/>
              <a:t> </a:t>
            </a:r>
            <a:r>
              <a:rPr lang="en-US" sz="2600" dirty="0"/>
              <a:t>(1896)</a:t>
            </a:r>
          </a:p>
        </p:txBody>
      </p:sp>
    </p:spTree>
    <p:extLst>
      <p:ext uri="{BB962C8B-B14F-4D97-AF65-F5344CB8AC3E}">
        <p14:creationId xmlns:p14="http://schemas.microsoft.com/office/powerpoint/2010/main" val="10591757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5886" y="740228"/>
            <a:ext cx="10881178" cy="5440589"/>
          </a:xfrm>
        </p:spPr>
      </p:pic>
    </p:spTree>
    <p:extLst>
      <p:ext uri="{BB962C8B-B14F-4D97-AF65-F5344CB8AC3E}">
        <p14:creationId xmlns:p14="http://schemas.microsoft.com/office/powerpoint/2010/main" val="11132972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Transgression</a:t>
            </a:r>
          </a:p>
        </p:txBody>
      </p:sp>
      <p:sp>
        <p:nvSpPr>
          <p:cNvPr id="3" name="Content Placeholder 2"/>
          <p:cNvSpPr>
            <a:spLocks noGrp="1"/>
          </p:cNvSpPr>
          <p:nvPr>
            <p:ph idx="1"/>
          </p:nvPr>
        </p:nvSpPr>
        <p:spPr>
          <a:xfrm>
            <a:off x="1066800" y="1898080"/>
            <a:ext cx="10058400" cy="3931920"/>
          </a:xfrm>
        </p:spPr>
        <p:txBody>
          <a:bodyPr>
            <a:noAutofit/>
          </a:bodyPr>
          <a:lstStyle/>
          <a:p>
            <a:pPr marL="0" indent="0">
              <a:buNone/>
            </a:pPr>
            <a:r>
              <a:rPr lang="en-US" sz="2700" dirty="0" smtClean="0">
                <a:latin typeface="Garamond" charset="0"/>
                <a:ea typeface="Garamond" charset="0"/>
                <a:cs typeface="Garamond" charset="0"/>
              </a:rPr>
              <a:t>‘</a:t>
            </a:r>
            <a:r>
              <a:rPr lang="en-US" sz="2700" dirty="0" smtClean="0">
                <a:latin typeface="Garamond" charset="0"/>
                <a:ea typeface="Garamond" charset="0"/>
                <a:cs typeface="Garamond" charset="0"/>
              </a:rPr>
              <a:t>Moral </a:t>
            </a:r>
            <a:r>
              <a:rPr lang="en-US" sz="2700" dirty="0">
                <a:latin typeface="Garamond" charset="0"/>
                <a:ea typeface="Garamond" charset="0"/>
                <a:cs typeface="Garamond" charset="0"/>
              </a:rPr>
              <a:t>probity was bounded and even defined by acts of transgression. The most radical were sexual, homicidal or suicidal challenges to both social stability and contemporary moral sensibilities (the Russian word for crime, </a:t>
            </a:r>
            <a:r>
              <a:rPr lang="en-US" sz="2700" i="1" dirty="0" err="1">
                <a:latin typeface="Garamond" charset="0"/>
                <a:ea typeface="Garamond" charset="0"/>
                <a:cs typeface="Garamond" charset="0"/>
              </a:rPr>
              <a:t>prestuplenie</a:t>
            </a:r>
            <a:r>
              <a:rPr lang="en-US" sz="2700" dirty="0">
                <a:latin typeface="Garamond" charset="0"/>
                <a:ea typeface="Garamond" charset="0"/>
                <a:cs typeface="Garamond" charset="0"/>
              </a:rPr>
              <a:t>, comes from the verb, </a:t>
            </a:r>
            <a:r>
              <a:rPr lang="en-US" sz="2700" i="1" dirty="0" err="1">
                <a:latin typeface="Garamond" charset="0"/>
                <a:ea typeface="Garamond" charset="0"/>
                <a:cs typeface="Garamond" charset="0"/>
              </a:rPr>
              <a:t>prestupit</a:t>
            </a:r>
            <a:r>
              <a:rPr lang="en-US" sz="2700" i="1" dirty="0">
                <a:latin typeface="Garamond" charset="0"/>
                <a:ea typeface="Garamond" charset="0"/>
                <a:cs typeface="Garamond" charset="0"/>
              </a:rPr>
              <a:t>’</a:t>
            </a:r>
            <a:r>
              <a:rPr lang="en-US" sz="2700" dirty="0">
                <a:latin typeface="Garamond" charset="0"/>
                <a:ea typeface="Garamond" charset="0"/>
                <a:cs typeface="Garamond" charset="0"/>
              </a:rPr>
              <a:t>, ‘to transgress’). The authors of transgression were moral entrepreneurs who, wittingly or unwittingly, stepped outside the shifting bounds of the permissible in late Imperial and early Soviet society and challenged the sanctity of the status </a:t>
            </a:r>
            <a:r>
              <a:rPr lang="en-US" sz="2700" dirty="0" smtClean="0">
                <a:latin typeface="Garamond" charset="0"/>
                <a:ea typeface="Garamond" charset="0"/>
                <a:cs typeface="Garamond" charset="0"/>
              </a:rPr>
              <a:t>quo</a:t>
            </a:r>
            <a:r>
              <a:rPr lang="en-US" sz="2700" dirty="0" smtClean="0">
                <a:latin typeface="Garamond" charset="0"/>
                <a:ea typeface="Garamond" charset="0"/>
                <a:cs typeface="Garamond" charset="0"/>
              </a:rPr>
              <a:t>.’</a:t>
            </a:r>
            <a:endParaRPr lang="en-US" sz="2700" dirty="0">
              <a:latin typeface="Garamond" charset="0"/>
              <a:ea typeface="Garamond" charset="0"/>
              <a:cs typeface="Garamond" charset="0"/>
            </a:endParaRPr>
          </a:p>
          <a:p>
            <a:pPr marL="0" indent="0">
              <a:buNone/>
            </a:pPr>
            <a:endParaRPr lang="en-US" sz="200" dirty="0">
              <a:latin typeface="Garamond" charset="0"/>
              <a:ea typeface="Garamond" charset="0"/>
              <a:cs typeface="Garamond" charset="0"/>
            </a:endParaRPr>
          </a:p>
          <a:p>
            <a:pPr marL="0" indent="0">
              <a:buNone/>
            </a:pPr>
            <a:r>
              <a:rPr lang="en-US" sz="2200" dirty="0">
                <a:latin typeface="Garamond" charset="0"/>
                <a:ea typeface="Garamond" charset="0"/>
                <a:cs typeface="Garamond" charset="0"/>
              </a:rPr>
              <a:t>Daniel </a:t>
            </a:r>
            <a:r>
              <a:rPr lang="en-US" sz="2200" dirty="0" smtClean="0">
                <a:latin typeface="Garamond" charset="0"/>
                <a:ea typeface="Garamond" charset="0"/>
                <a:cs typeface="Garamond" charset="0"/>
              </a:rPr>
              <a:t>Beer, ‘Morality </a:t>
            </a:r>
            <a:r>
              <a:rPr lang="en-US" sz="2200" dirty="0">
                <a:latin typeface="Garamond" charset="0"/>
                <a:ea typeface="Garamond" charset="0"/>
                <a:cs typeface="Garamond" charset="0"/>
              </a:rPr>
              <a:t>and Subjectivity, </a:t>
            </a:r>
            <a:r>
              <a:rPr lang="en-US" sz="2200" dirty="0" smtClean="0">
                <a:latin typeface="Garamond" charset="0"/>
                <a:ea typeface="Garamond" charset="0"/>
                <a:cs typeface="Garamond" charset="0"/>
              </a:rPr>
              <a:t>1860s–1920s</a:t>
            </a:r>
            <a:r>
              <a:rPr lang="en-US" sz="2200" dirty="0" smtClean="0">
                <a:latin typeface="Garamond" charset="0"/>
                <a:ea typeface="Garamond" charset="0"/>
                <a:cs typeface="Garamond" charset="0"/>
              </a:rPr>
              <a:t>’,</a:t>
            </a:r>
            <a:r>
              <a:rPr lang="en-US" sz="2200" dirty="0" smtClean="0">
                <a:latin typeface="Garamond" charset="0"/>
                <a:ea typeface="Garamond" charset="0"/>
                <a:cs typeface="Garamond" charset="0"/>
              </a:rPr>
              <a:t> </a:t>
            </a:r>
            <a:r>
              <a:rPr lang="en-US" sz="2200" i="1" dirty="0">
                <a:latin typeface="Garamond" charset="0"/>
                <a:ea typeface="Garamond" charset="0"/>
                <a:cs typeface="Garamond" charset="0"/>
              </a:rPr>
              <a:t>The Oxford Handbook of Modern Russian </a:t>
            </a:r>
            <a:r>
              <a:rPr lang="en-US" sz="2200" i="1" dirty="0" smtClean="0">
                <a:latin typeface="Garamond" charset="0"/>
                <a:ea typeface="Garamond" charset="0"/>
                <a:cs typeface="Garamond" charset="0"/>
              </a:rPr>
              <a:t>History</a:t>
            </a:r>
            <a:r>
              <a:rPr lang="en-US" sz="2200" dirty="0">
                <a:latin typeface="Garamond" charset="0"/>
                <a:ea typeface="Garamond" charset="0"/>
                <a:cs typeface="Garamond" charset="0"/>
              </a:rPr>
              <a:t>,</a:t>
            </a:r>
            <a:r>
              <a:rPr lang="en-US" sz="2200" dirty="0" smtClean="0">
                <a:latin typeface="Garamond" charset="0"/>
                <a:ea typeface="Garamond" charset="0"/>
                <a:cs typeface="Garamond" charset="0"/>
              </a:rPr>
              <a:t> ed</a:t>
            </a:r>
            <a:r>
              <a:rPr lang="en-US" sz="2200" dirty="0">
                <a:latin typeface="Garamond" charset="0"/>
                <a:ea typeface="Garamond" charset="0"/>
                <a:cs typeface="Garamond" charset="0"/>
              </a:rPr>
              <a:t>. </a:t>
            </a:r>
            <a:r>
              <a:rPr lang="en-US" sz="2200" dirty="0" smtClean="0">
                <a:latin typeface="Garamond" charset="0"/>
                <a:ea typeface="Garamond" charset="0"/>
                <a:cs typeface="Garamond" charset="0"/>
              </a:rPr>
              <a:t>by </a:t>
            </a:r>
            <a:r>
              <a:rPr lang="en-US" sz="2200" dirty="0" smtClean="0">
                <a:latin typeface="Garamond" charset="0"/>
                <a:ea typeface="Garamond" charset="0"/>
                <a:cs typeface="Garamond" charset="0"/>
              </a:rPr>
              <a:t>Simon Dixon (OUP: Oxford </a:t>
            </a:r>
            <a:r>
              <a:rPr lang="en-US" sz="2200" dirty="0">
                <a:latin typeface="Garamond" charset="0"/>
                <a:ea typeface="Garamond" charset="0"/>
                <a:cs typeface="Garamond" charset="0"/>
              </a:rPr>
              <a:t>Handbooks </a:t>
            </a:r>
            <a:r>
              <a:rPr lang="en-US" sz="2200" dirty="0" smtClean="0">
                <a:latin typeface="Garamond" charset="0"/>
                <a:ea typeface="Garamond" charset="0"/>
                <a:cs typeface="Garamond" charset="0"/>
              </a:rPr>
              <a:t>Online, 2013).</a:t>
            </a:r>
            <a:endParaRPr lang="en-US" sz="2200" dirty="0">
              <a:latin typeface="Garamond" charset="0"/>
              <a:ea typeface="Garamond" charset="0"/>
              <a:cs typeface="Garamond" charset="0"/>
            </a:endParaRPr>
          </a:p>
        </p:txBody>
      </p:sp>
    </p:spTree>
    <p:extLst>
      <p:ext uri="{BB962C8B-B14F-4D97-AF65-F5344CB8AC3E}">
        <p14:creationId xmlns:p14="http://schemas.microsoft.com/office/powerpoint/2010/main" val="1357105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692385975"/>
              </p:ext>
            </p:extLst>
          </p:nvPr>
        </p:nvGraphicFramePr>
        <p:xfrm>
          <a:off x="2360824" y="1896675"/>
          <a:ext cx="7445328" cy="3192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87399" y="628685"/>
            <a:ext cx="10735817" cy="1107996"/>
          </a:xfrm>
          <a:prstGeom prst="rect">
            <a:avLst/>
          </a:prstGeom>
          <a:noFill/>
        </p:spPr>
        <p:txBody>
          <a:bodyPr wrap="square" rtlCol="0">
            <a:spAutoFit/>
          </a:bodyPr>
          <a:lstStyle/>
          <a:p>
            <a:pPr algn="ctr"/>
            <a:r>
              <a:rPr lang="en-US" sz="2200" dirty="0" smtClean="0"/>
              <a:t>‘</a:t>
            </a:r>
            <a:r>
              <a:rPr lang="en-US" sz="2200" dirty="0" smtClean="0"/>
              <a:t>Again </a:t>
            </a:r>
            <a:r>
              <a:rPr lang="en-US" sz="2200" dirty="0"/>
              <a:t>she glanced at [</a:t>
            </a:r>
            <a:r>
              <a:rPr lang="en-US" sz="2200" dirty="0" err="1"/>
              <a:t>Lyovin</a:t>
            </a:r>
            <a:r>
              <a:rPr lang="en-US" sz="2200" dirty="0"/>
              <a:t>]. And her smile and glance told him that she was speaking for him alone, valuing his opinion and knowing in advance that they would understand one another</a:t>
            </a:r>
            <a:r>
              <a:rPr lang="en-US" sz="2200" dirty="0" smtClean="0"/>
              <a:t>.’ (</a:t>
            </a:r>
            <a:r>
              <a:rPr lang="en-US" sz="2200" i="1" dirty="0" smtClean="0"/>
              <a:t>Anna Karenina, </a:t>
            </a:r>
            <a:r>
              <a:rPr lang="en-US" sz="2200" dirty="0" smtClean="0"/>
              <a:t>p. 693</a:t>
            </a:r>
            <a:r>
              <a:rPr lang="en-US" sz="2200" dirty="0"/>
              <a:t>)</a:t>
            </a:r>
          </a:p>
        </p:txBody>
      </p:sp>
      <p:sp>
        <p:nvSpPr>
          <p:cNvPr id="8" name="TextBox 7"/>
          <p:cNvSpPr txBox="1"/>
          <p:nvPr/>
        </p:nvSpPr>
        <p:spPr>
          <a:xfrm>
            <a:off x="787399" y="5175530"/>
            <a:ext cx="10921999" cy="1107996"/>
          </a:xfrm>
          <a:prstGeom prst="rect">
            <a:avLst/>
          </a:prstGeom>
          <a:noFill/>
        </p:spPr>
        <p:txBody>
          <a:bodyPr wrap="square" rtlCol="0">
            <a:spAutoFit/>
          </a:bodyPr>
          <a:lstStyle/>
          <a:p>
            <a:pPr algn="ctr"/>
            <a:r>
              <a:rPr lang="en-US" sz="2200" dirty="0" smtClean="0"/>
              <a:t>‘</a:t>
            </a:r>
            <a:r>
              <a:rPr lang="en-US" sz="2200" dirty="0" smtClean="0"/>
              <a:t>And </a:t>
            </a:r>
            <a:r>
              <a:rPr lang="en-US" sz="2200" dirty="0"/>
              <a:t>he, who had formerly judged her so severely, now by some strange process of reasoning justified her and at the same time pitied her and feared that </a:t>
            </a:r>
            <a:r>
              <a:rPr lang="en-US" sz="2200" dirty="0" err="1"/>
              <a:t>Vronksy</a:t>
            </a:r>
            <a:r>
              <a:rPr lang="en-US" sz="2200" dirty="0"/>
              <a:t> did not fully understand her</a:t>
            </a:r>
            <a:r>
              <a:rPr lang="en-US" sz="2200" dirty="0" smtClean="0"/>
              <a:t>.’ (</a:t>
            </a:r>
            <a:r>
              <a:rPr lang="en-US" sz="2200" i="1" dirty="0"/>
              <a:t>Anna Karenina, </a:t>
            </a:r>
            <a:r>
              <a:rPr lang="en-US" sz="2200" dirty="0" smtClean="0"/>
              <a:t>p. 695</a:t>
            </a:r>
            <a:r>
              <a:rPr lang="en-US" sz="2200" dirty="0"/>
              <a:t>)</a:t>
            </a:r>
          </a:p>
        </p:txBody>
      </p:sp>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537026" y="2536653"/>
            <a:ext cx="2830085" cy="1887772"/>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24405" y="2536652"/>
            <a:ext cx="2511002" cy="1914488"/>
          </a:xfrm>
          <a:prstGeom prst="rect">
            <a:avLst/>
          </a:prstGeom>
        </p:spPr>
      </p:pic>
    </p:spTree>
    <p:extLst>
      <p:ext uri="{BB962C8B-B14F-4D97-AF65-F5344CB8AC3E}">
        <p14:creationId xmlns:p14="http://schemas.microsoft.com/office/powerpoint/2010/main" val="166500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200" dirty="0">
                <a:latin typeface="Garamond" charset="0"/>
                <a:ea typeface="Garamond" charset="0"/>
                <a:cs typeface="Garamond" charset="0"/>
              </a:rPr>
              <a:t>Structure</a:t>
            </a:r>
          </a:p>
        </p:txBody>
      </p:sp>
      <p:sp>
        <p:nvSpPr>
          <p:cNvPr id="3" name="Content Placeholder 2"/>
          <p:cNvSpPr>
            <a:spLocks noGrp="1"/>
          </p:cNvSpPr>
          <p:nvPr>
            <p:ph idx="1"/>
          </p:nvPr>
        </p:nvSpPr>
        <p:spPr>
          <a:xfrm>
            <a:off x="471714" y="1910660"/>
            <a:ext cx="6686324" cy="4082461"/>
          </a:xfrm>
        </p:spPr>
        <p:txBody>
          <a:bodyPr>
            <a:normAutofit/>
          </a:bodyPr>
          <a:lstStyle/>
          <a:p>
            <a:pPr marL="1062990" lvl="2" indent="-514350">
              <a:lnSpc>
                <a:spcPct val="150000"/>
              </a:lnSpc>
              <a:buAutoNum type="arabicPeriod"/>
            </a:pPr>
            <a:r>
              <a:rPr lang="en-US" sz="4000" dirty="0">
                <a:latin typeface="Garamond" charset="0"/>
                <a:ea typeface="Garamond" charset="0"/>
                <a:cs typeface="Garamond" charset="0"/>
              </a:rPr>
              <a:t>Historical background</a:t>
            </a:r>
          </a:p>
          <a:p>
            <a:pPr marL="1062990" lvl="2" indent="-514350">
              <a:lnSpc>
                <a:spcPct val="150000"/>
              </a:lnSpc>
              <a:buAutoNum type="arabicPeriod"/>
            </a:pPr>
            <a:r>
              <a:rPr lang="en-US" sz="4000" dirty="0">
                <a:latin typeface="Garamond" charset="0"/>
                <a:ea typeface="Garamond" charset="0"/>
                <a:cs typeface="Garamond" charset="0"/>
              </a:rPr>
              <a:t>Central themes</a:t>
            </a:r>
          </a:p>
          <a:p>
            <a:pPr marL="1062990" lvl="2" indent="-514350">
              <a:lnSpc>
                <a:spcPct val="150000"/>
              </a:lnSpc>
              <a:buAutoNum type="arabicPeriod"/>
            </a:pPr>
            <a:r>
              <a:rPr lang="en-US" sz="4000" dirty="0">
                <a:latin typeface="Garamond" charset="0"/>
                <a:ea typeface="Garamond" charset="0"/>
                <a:cs typeface="Garamond" charset="0"/>
              </a:rPr>
              <a:t>The question of </a:t>
            </a:r>
            <a:r>
              <a:rPr lang="en-US" sz="4000" dirty="0" smtClean="0">
                <a:latin typeface="Garamond" charset="0"/>
                <a:ea typeface="Garamond" charset="0"/>
                <a:cs typeface="Garamond" charset="0"/>
              </a:rPr>
              <a:t>realism</a:t>
            </a:r>
          </a:p>
          <a:p>
            <a:pPr marL="1062990" lvl="2" indent="-514350">
              <a:lnSpc>
                <a:spcPct val="150000"/>
              </a:lnSpc>
              <a:buAutoNum type="arabicPeriod"/>
            </a:pPr>
            <a:r>
              <a:rPr lang="pt-BR" sz="4000" i="1" dirty="0" smtClean="0">
                <a:latin typeface="Garamond" charset="0"/>
                <a:ea typeface="Garamond" charset="0"/>
                <a:cs typeface="Garamond" charset="0"/>
              </a:rPr>
              <a:t>Anna </a:t>
            </a:r>
            <a:r>
              <a:rPr lang="pt-BR" sz="4000" i="1" dirty="0">
                <a:latin typeface="Garamond" charset="0"/>
                <a:ea typeface="Garamond" charset="0"/>
                <a:cs typeface="Garamond" charset="0"/>
              </a:rPr>
              <a:t>Karenina </a:t>
            </a:r>
            <a:r>
              <a:rPr lang="pt-BR" sz="4000" dirty="0">
                <a:latin typeface="Garamond" charset="0"/>
                <a:ea typeface="Garamond" charset="0"/>
                <a:cs typeface="Garamond" charset="0"/>
              </a:rPr>
              <a:t>as </a:t>
            </a:r>
            <a:r>
              <a:rPr lang="pt-BR" sz="4000" dirty="0" smtClean="0">
                <a:latin typeface="Garamond" charset="0"/>
                <a:ea typeface="Garamond" charset="0"/>
                <a:cs typeface="Garamond" charset="0"/>
              </a:rPr>
              <a:t>artifice</a:t>
            </a:r>
            <a:endParaRPr lang="en-US" sz="4000" dirty="0">
              <a:latin typeface="Garamond" charset="0"/>
              <a:ea typeface="Garamond" charset="0"/>
              <a:cs typeface="Garamond" charset="0"/>
            </a:endParaRPr>
          </a:p>
          <a:p>
            <a:pPr marL="0" indent="0">
              <a:buNone/>
            </a:pPr>
            <a:endParaRPr lang="en-US" sz="2600" dirty="0">
              <a:latin typeface="Garamond" charset="0"/>
              <a:ea typeface="Garamond" charset="0"/>
              <a:cs typeface="Garamond" charset="0"/>
            </a:endParaRP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9326" y="761780"/>
            <a:ext cx="3494388" cy="5331317"/>
          </a:xfrm>
          <a:prstGeom prst="rect">
            <a:avLst/>
          </a:prstGeom>
        </p:spPr>
      </p:pic>
    </p:spTree>
    <p:extLst>
      <p:ext uri="{BB962C8B-B14F-4D97-AF65-F5344CB8AC3E}">
        <p14:creationId xmlns:p14="http://schemas.microsoft.com/office/powerpoint/2010/main" val="8018213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3</a:t>
            </a:r>
            <a:r>
              <a:rPr lang="en-US" dirty="0" smtClean="0"/>
              <a:t>. </a:t>
            </a:r>
            <a:r>
              <a:rPr lang="en-US" dirty="0">
                <a:latin typeface="Garamond" charset="0"/>
                <a:ea typeface="Garamond" charset="0"/>
                <a:cs typeface="Garamond" charset="0"/>
              </a:rPr>
              <a:t>What does realism in literature mean</a:t>
            </a:r>
            <a:r>
              <a:rPr lang="en-US" dirty="0" smtClean="0">
                <a:latin typeface="Garamond" charset="0"/>
                <a:ea typeface="Garamond" charset="0"/>
                <a:cs typeface="Garamond" charset="0"/>
              </a:rPr>
              <a:t>?</a:t>
            </a:r>
            <a:endParaRPr lang="en-US" dirty="0"/>
          </a:p>
        </p:txBody>
      </p:sp>
      <p:sp>
        <p:nvSpPr>
          <p:cNvPr id="6" name="Content Placeholder 5"/>
          <p:cNvSpPr>
            <a:spLocks noGrp="1"/>
          </p:cNvSpPr>
          <p:nvPr>
            <p:ph idx="1"/>
          </p:nvPr>
        </p:nvSpPr>
        <p:spPr>
          <a:xfrm>
            <a:off x="1066800" y="2014194"/>
            <a:ext cx="10058400" cy="3931920"/>
          </a:xfrm>
        </p:spPr>
        <p:txBody>
          <a:bodyPr>
            <a:noAutofit/>
          </a:bodyPr>
          <a:lstStyle/>
          <a:p>
            <a:pPr marL="0" indent="0">
              <a:buNone/>
            </a:pPr>
            <a:r>
              <a:rPr lang="en-US" sz="3300" dirty="0" smtClean="0">
                <a:latin typeface="Garamond" charset="0"/>
                <a:ea typeface="Garamond" charset="0"/>
                <a:cs typeface="Garamond" charset="0"/>
              </a:rPr>
              <a:t>1)</a:t>
            </a:r>
            <a:r>
              <a:rPr lang="en-US" sz="3300" dirty="0" smtClean="0">
                <a:latin typeface="Garamond" charset="0"/>
                <a:ea typeface="Garamond" charset="0"/>
                <a:cs typeface="Garamond" charset="0"/>
              </a:rPr>
              <a:t> Ontological </a:t>
            </a:r>
            <a:r>
              <a:rPr lang="en-US" sz="3300" dirty="0">
                <a:latin typeface="Garamond" charset="0"/>
                <a:ea typeface="Garamond" charset="0"/>
                <a:cs typeface="Garamond" charset="0"/>
              </a:rPr>
              <a:t>realism</a:t>
            </a:r>
          </a:p>
          <a:p>
            <a:pPr marL="0" indent="0">
              <a:buNone/>
            </a:pPr>
            <a:r>
              <a:rPr lang="en-US" sz="3300" dirty="0">
                <a:latin typeface="Garamond" charset="0"/>
                <a:ea typeface="Garamond" charset="0"/>
                <a:cs typeface="Garamond" charset="0"/>
              </a:rPr>
              <a:t>	</a:t>
            </a:r>
            <a:r>
              <a:rPr lang="en-US" sz="3300" dirty="0" smtClean="0">
                <a:latin typeface="Garamond" charset="0"/>
                <a:ea typeface="Garamond" charset="0"/>
                <a:cs typeface="Garamond" charset="0"/>
              </a:rPr>
              <a:t>- </a:t>
            </a:r>
            <a:r>
              <a:rPr lang="en-US" sz="3300" dirty="0" smtClean="0">
                <a:latin typeface="Garamond" charset="0"/>
                <a:ea typeface="Garamond" charset="0"/>
                <a:cs typeface="Garamond" charset="0"/>
              </a:rPr>
              <a:t>R</a:t>
            </a:r>
            <a:r>
              <a:rPr lang="en-US" sz="3300" dirty="0" smtClean="0">
                <a:latin typeface="Garamond" charset="0"/>
                <a:ea typeface="Garamond" charset="0"/>
                <a:cs typeface="Garamond" charset="0"/>
              </a:rPr>
              <a:t>elatable/likely </a:t>
            </a:r>
            <a:r>
              <a:rPr lang="en-US" sz="3300" dirty="0">
                <a:latin typeface="Garamond" charset="0"/>
                <a:ea typeface="Garamond" charset="0"/>
                <a:cs typeface="Garamond" charset="0"/>
              </a:rPr>
              <a:t>characters </a:t>
            </a:r>
            <a:r>
              <a:rPr lang="en-US" sz="3300" dirty="0" smtClean="0">
                <a:latin typeface="Garamond" charset="0"/>
                <a:ea typeface="Garamond" charset="0"/>
                <a:cs typeface="Garamond" charset="0"/>
              </a:rPr>
              <a:t>and </a:t>
            </a:r>
            <a:r>
              <a:rPr lang="en-US" sz="3300" dirty="0">
                <a:latin typeface="Garamond" charset="0"/>
                <a:ea typeface="Garamond" charset="0"/>
                <a:cs typeface="Garamond" charset="0"/>
              </a:rPr>
              <a:t>events</a:t>
            </a:r>
          </a:p>
          <a:p>
            <a:pPr marL="0" indent="0">
              <a:buNone/>
            </a:pPr>
            <a:r>
              <a:rPr lang="en-US" sz="3300" dirty="0">
                <a:latin typeface="Garamond" charset="0"/>
                <a:ea typeface="Garamond" charset="0"/>
                <a:cs typeface="Garamond" charset="0"/>
              </a:rPr>
              <a:t>	</a:t>
            </a:r>
            <a:r>
              <a:rPr lang="en-US" sz="3300" dirty="0" smtClean="0">
                <a:latin typeface="Garamond" charset="0"/>
                <a:ea typeface="Garamond" charset="0"/>
                <a:cs typeface="Garamond" charset="0"/>
              </a:rPr>
              <a:t>- </a:t>
            </a:r>
            <a:r>
              <a:rPr lang="en-US" sz="3300" dirty="0">
                <a:latin typeface="Garamond" charset="0"/>
                <a:ea typeface="Garamond" charset="0"/>
                <a:cs typeface="Garamond" charset="0"/>
              </a:rPr>
              <a:t>L</a:t>
            </a:r>
            <a:r>
              <a:rPr lang="en-US" sz="3300" dirty="0" smtClean="0">
                <a:latin typeface="Garamond" charset="0"/>
                <a:ea typeface="Garamond" charset="0"/>
                <a:cs typeface="Garamond" charset="0"/>
              </a:rPr>
              <a:t>iterature </a:t>
            </a:r>
            <a:r>
              <a:rPr lang="en-US" sz="3300" dirty="0">
                <a:latin typeface="Garamond" charset="0"/>
                <a:ea typeface="Garamond" charset="0"/>
                <a:cs typeface="Garamond" charset="0"/>
              </a:rPr>
              <a:t>as representational/mimetic</a:t>
            </a:r>
          </a:p>
          <a:p>
            <a:pPr marL="0" indent="0">
              <a:buNone/>
            </a:pPr>
            <a:r>
              <a:rPr lang="en-US" sz="3300" dirty="0" smtClean="0">
                <a:latin typeface="Garamond" charset="0"/>
                <a:ea typeface="Garamond" charset="0"/>
                <a:cs typeface="Garamond" charset="0"/>
              </a:rPr>
              <a:t>2)</a:t>
            </a:r>
            <a:r>
              <a:rPr lang="en-US" sz="3300" dirty="0" smtClean="0">
                <a:latin typeface="Garamond" charset="0"/>
                <a:ea typeface="Garamond" charset="0"/>
                <a:cs typeface="Garamond" charset="0"/>
              </a:rPr>
              <a:t> </a:t>
            </a:r>
            <a:r>
              <a:rPr lang="en-US" sz="3300" dirty="0" smtClean="0">
                <a:latin typeface="Garamond" charset="0"/>
                <a:ea typeface="Garamond" charset="0"/>
                <a:cs typeface="Garamond" charset="0"/>
              </a:rPr>
              <a:t>R</a:t>
            </a:r>
            <a:r>
              <a:rPr lang="en-US" sz="3300" dirty="0" smtClean="0">
                <a:latin typeface="Garamond" charset="0"/>
                <a:ea typeface="Garamond" charset="0"/>
                <a:cs typeface="Garamond" charset="0"/>
              </a:rPr>
              <a:t>ealistic modes of </a:t>
            </a:r>
            <a:r>
              <a:rPr lang="en-US" sz="3300" dirty="0">
                <a:latin typeface="Garamond" charset="0"/>
                <a:ea typeface="Garamond" charset="0"/>
                <a:cs typeface="Garamond" charset="0"/>
              </a:rPr>
              <a:t>depiction</a:t>
            </a:r>
          </a:p>
          <a:p>
            <a:pPr marL="0" indent="0">
              <a:buNone/>
            </a:pPr>
            <a:r>
              <a:rPr lang="en-US" sz="3300" dirty="0">
                <a:latin typeface="Garamond" charset="0"/>
                <a:ea typeface="Garamond" charset="0"/>
                <a:cs typeface="Garamond" charset="0"/>
              </a:rPr>
              <a:t>	</a:t>
            </a:r>
            <a:r>
              <a:rPr lang="en-US" sz="3300" dirty="0" smtClean="0">
                <a:latin typeface="Garamond" charset="0"/>
                <a:ea typeface="Garamond" charset="0"/>
                <a:cs typeface="Garamond" charset="0"/>
              </a:rPr>
              <a:t>- </a:t>
            </a:r>
            <a:r>
              <a:rPr lang="en-US" sz="3300" dirty="0">
                <a:latin typeface="Garamond" charset="0"/>
                <a:ea typeface="Garamond" charset="0"/>
                <a:cs typeface="Garamond" charset="0"/>
              </a:rPr>
              <a:t>R</a:t>
            </a:r>
            <a:r>
              <a:rPr lang="en-US" sz="3300" dirty="0" smtClean="0">
                <a:latin typeface="Garamond" charset="0"/>
                <a:ea typeface="Garamond" charset="0"/>
                <a:cs typeface="Garamond" charset="0"/>
              </a:rPr>
              <a:t>eliable </a:t>
            </a:r>
            <a:r>
              <a:rPr lang="en-US" sz="3300" dirty="0">
                <a:latin typeface="Garamond" charset="0"/>
                <a:ea typeface="Garamond" charset="0"/>
                <a:cs typeface="Garamond" charset="0"/>
              </a:rPr>
              <a:t>narration</a:t>
            </a:r>
          </a:p>
          <a:p>
            <a:pPr marL="0" indent="0">
              <a:buNone/>
            </a:pPr>
            <a:r>
              <a:rPr lang="en-US" sz="3300" dirty="0">
                <a:latin typeface="Garamond" charset="0"/>
                <a:ea typeface="Garamond" charset="0"/>
                <a:cs typeface="Garamond" charset="0"/>
              </a:rPr>
              <a:t>	</a:t>
            </a:r>
            <a:r>
              <a:rPr lang="en-US" sz="3300" dirty="0" smtClean="0">
                <a:latin typeface="Garamond" charset="0"/>
                <a:ea typeface="Garamond" charset="0"/>
                <a:cs typeface="Garamond" charset="0"/>
              </a:rPr>
              <a:t>- ‘Unfiltered</a:t>
            </a:r>
            <a:r>
              <a:rPr lang="en-US" sz="3300" dirty="0">
                <a:latin typeface="Garamond" charset="0"/>
                <a:ea typeface="Garamond" charset="0"/>
                <a:cs typeface="Garamond" charset="0"/>
              </a:rPr>
              <a:t>’ and ‘untainted’ representation</a:t>
            </a:r>
          </a:p>
        </p:txBody>
      </p:sp>
    </p:spTree>
    <p:extLst>
      <p:ext uri="{BB962C8B-B14F-4D97-AF65-F5344CB8AC3E}">
        <p14:creationId xmlns:p14="http://schemas.microsoft.com/office/powerpoint/2010/main" val="9157877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38326" y="642594"/>
            <a:ext cx="10058400" cy="1371600"/>
          </a:xfrm>
        </p:spPr>
        <p:txBody>
          <a:bodyPr/>
          <a:lstStyle/>
          <a:p>
            <a:r>
              <a:rPr lang="en-US" dirty="0"/>
              <a:t>3</a:t>
            </a:r>
            <a:r>
              <a:rPr lang="en-US" dirty="0" smtClean="0"/>
              <a:t>. </a:t>
            </a:r>
            <a:r>
              <a:rPr lang="en-US" dirty="0"/>
              <a:t>The Question of Realism</a:t>
            </a:r>
          </a:p>
        </p:txBody>
      </p:sp>
      <p:sp>
        <p:nvSpPr>
          <p:cNvPr id="6" name="Content Placeholder 5"/>
          <p:cNvSpPr>
            <a:spLocks noGrp="1"/>
          </p:cNvSpPr>
          <p:nvPr>
            <p:ph idx="1"/>
          </p:nvPr>
        </p:nvSpPr>
        <p:spPr>
          <a:xfrm>
            <a:off x="653143" y="2014194"/>
            <a:ext cx="11103428" cy="4403323"/>
          </a:xfrm>
        </p:spPr>
        <p:txBody>
          <a:bodyPr>
            <a:noAutofit/>
          </a:bodyPr>
          <a:lstStyle/>
          <a:p>
            <a:pPr marL="0" indent="0">
              <a:buNone/>
            </a:pPr>
            <a:r>
              <a:rPr lang="en-GB" sz="2500" dirty="0" smtClean="0">
                <a:latin typeface="Garamond" charset="0"/>
                <a:ea typeface="Garamond" charset="0"/>
                <a:cs typeface="Garamond" charset="0"/>
              </a:rPr>
              <a:t>‘</a:t>
            </a:r>
            <a:r>
              <a:rPr lang="en-US" sz="2500" dirty="0" smtClean="0">
                <a:latin typeface="Garamond" charset="0"/>
                <a:ea typeface="Garamond" charset="0"/>
                <a:cs typeface="Garamond" charset="0"/>
              </a:rPr>
              <a:t>[</a:t>
            </a:r>
            <a:r>
              <a:rPr lang="en-US" sz="2500" dirty="0">
                <a:latin typeface="Garamond" charset="0"/>
                <a:ea typeface="Garamond" charset="0"/>
                <a:cs typeface="Garamond" charset="0"/>
              </a:rPr>
              <a:t>W]e are not to take </a:t>
            </a:r>
            <a:r>
              <a:rPr lang="en-US" sz="2500" i="1" dirty="0">
                <a:latin typeface="Garamond" charset="0"/>
                <a:ea typeface="Garamond" charset="0"/>
                <a:cs typeface="Garamond" charset="0"/>
              </a:rPr>
              <a:t>Anna </a:t>
            </a:r>
            <a:r>
              <a:rPr lang="en-US" sz="2500" i="1" dirty="0" err="1">
                <a:latin typeface="Garamond" charset="0"/>
                <a:ea typeface="Garamond" charset="0"/>
                <a:cs typeface="Garamond" charset="0"/>
              </a:rPr>
              <a:t>Karenin</a:t>
            </a:r>
            <a:r>
              <a:rPr lang="en-US" sz="2500" i="1" dirty="0">
                <a:latin typeface="Garamond" charset="0"/>
                <a:ea typeface="Garamond" charset="0"/>
                <a:cs typeface="Garamond" charset="0"/>
              </a:rPr>
              <a:t> </a:t>
            </a:r>
            <a:r>
              <a:rPr lang="en-US" sz="2500" dirty="0">
                <a:latin typeface="Garamond" charset="0"/>
                <a:ea typeface="Garamond" charset="0"/>
                <a:cs typeface="Garamond" charset="0"/>
              </a:rPr>
              <a:t>as a work of art; we are to take it as a piece of life. A piece of life it is. The author has not invented and combined it, he has seen it; it has all happened before his inward eye, and it was in this wise that it happened. Levin’s shirts were packed up, and he was late for his wedding in consequence; </a:t>
            </a:r>
            <a:r>
              <a:rPr lang="en-US" sz="2500" dirty="0" err="1">
                <a:latin typeface="Garamond" charset="0"/>
                <a:ea typeface="Garamond" charset="0"/>
                <a:cs typeface="Garamond" charset="0"/>
              </a:rPr>
              <a:t>Varenka</a:t>
            </a:r>
            <a:r>
              <a:rPr lang="en-US" sz="2500" dirty="0">
                <a:latin typeface="Garamond" charset="0"/>
                <a:ea typeface="Garamond" charset="0"/>
                <a:cs typeface="Garamond" charset="0"/>
              </a:rPr>
              <a:t> and Serge </a:t>
            </a:r>
            <a:r>
              <a:rPr lang="en-US" sz="2500" dirty="0" err="1">
                <a:latin typeface="Garamond" charset="0"/>
                <a:ea typeface="Garamond" charset="0"/>
                <a:cs typeface="Garamond" charset="0"/>
              </a:rPr>
              <a:t>Ivanovitch</a:t>
            </a:r>
            <a:r>
              <a:rPr lang="en-US" sz="2500" dirty="0">
                <a:latin typeface="Garamond" charset="0"/>
                <a:ea typeface="Garamond" charset="0"/>
                <a:cs typeface="Garamond" charset="0"/>
              </a:rPr>
              <a:t> met at Levin’s country-house and went out walking together; Serge was very near proposing, but did not. The author saw it all happening so—saw it, and therefore relates it; and what his novel in this way loses in art it gains in </a:t>
            </a:r>
            <a:r>
              <a:rPr lang="en-US" sz="2500" dirty="0" smtClean="0">
                <a:latin typeface="Garamond" charset="0"/>
                <a:ea typeface="Garamond" charset="0"/>
                <a:cs typeface="Garamond" charset="0"/>
              </a:rPr>
              <a:t>reality…’</a:t>
            </a:r>
            <a:endParaRPr lang="is-IS" sz="2500" dirty="0">
              <a:latin typeface="Garamond" charset="0"/>
              <a:ea typeface="Garamond" charset="0"/>
              <a:cs typeface="Garamond" charset="0"/>
            </a:endParaRPr>
          </a:p>
          <a:p>
            <a:pPr marL="0" indent="0">
              <a:buNone/>
            </a:pPr>
            <a:endParaRPr lang="is-IS" sz="2500" dirty="0">
              <a:latin typeface="Garamond" charset="0"/>
              <a:ea typeface="Garamond" charset="0"/>
              <a:cs typeface="Garamond" charset="0"/>
            </a:endParaRPr>
          </a:p>
          <a:p>
            <a:pPr marL="0" indent="0">
              <a:buNone/>
            </a:pPr>
            <a:r>
              <a:rPr lang="is-IS" sz="2200" dirty="0">
                <a:latin typeface="Garamond" charset="0"/>
                <a:ea typeface="Garamond" charset="0"/>
                <a:cs typeface="Garamond" charset="0"/>
              </a:rPr>
              <a:t>Matthew </a:t>
            </a:r>
            <a:r>
              <a:rPr lang="is-IS" sz="2200" dirty="0" smtClean="0">
                <a:latin typeface="Garamond" charset="0"/>
                <a:ea typeface="Garamond" charset="0"/>
                <a:cs typeface="Garamond" charset="0"/>
              </a:rPr>
              <a:t>Arnold, </a:t>
            </a:r>
            <a:r>
              <a:rPr lang="en-GB" sz="2400" dirty="0" smtClean="0">
                <a:latin typeface="Garamond" charset="0"/>
                <a:ea typeface="Garamond" charset="0"/>
                <a:cs typeface="Garamond" charset="0"/>
              </a:rPr>
              <a:t>‘</a:t>
            </a:r>
            <a:r>
              <a:rPr lang="en-US" sz="2200" dirty="0" smtClean="0">
                <a:latin typeface="Garamond" charset="0"/>
                <a:ea typeface="Garamond" charset="0"/>
                <a:cs typeface="Garamond" charset="0"/>
              </a:rPr>
              <a:t>Essays </a:t>
            </a:r>
            <a:r>
              <a:rPr lang="en-US" sz="2200" dirty="0">
                <a:latin typeface="Garamond" charset="0"/>
                <a:ea typeface="Garamond" charset="0"/>
                <a:cs typeface="Garamond" charset="0"/>
              </a:rPr>
              <a:t>in </a:t>
            </a:r>
            <a:r>
              <a:rPr lang="en-US" sz="2200" dirty="0" smtClean="0">
                <a:latin typeface="Garamond" charset="0"/>
                <a:ea typeface="Garamond" charset="0"/>
                <a:cs typeface="Garamond" charset="0"/>
              </a:rPr>
              <a:t>Criticism’ (1888), Second Series, &lt;http</a:t>
            </a:r>
            <a:r>
              <a:rPr lang="en-US" sz="2200" dirty="0">
                <a:latin typeface="Garamond" charset="0"/>
                <a:ea typeface="Garamond" charset="0"/>
                <a:cs typeface="Garamond" charset="0"/>
              </a:rPr>
              <a:t>://www.bartleby.com/ </a:t>
            </a:r>
            <a:r>
              <a:rPr lang="en-US" sz="2200" dirty="0" smtClean="0">
                <a:latin typeface="Garamond" charset="0"/>
                <a:ea typeface="Garamond" charset="0"/>
                <a:cs typeface="Garamond" charset="0"/>
              </a:rPr>
              <a:t>316/1003.html&gt; </a:t>
            </a:r>
            <a:endParaRPr lang="is-IS" sz="2200" dirty="0">
              <a:latin typeface="Garamond" charset="0"/>
              <a:ea typeface="Garamond" charset="0"/>
              <a:cs typeface="Garamond" charset="0"/>
            </a:endParaRPr>
          </a:p>
          <a:p>
            <a:pPr marL="0" indent="0">
              <a:buNone/>
            </a:pPr>
            <a:endParaRPr lang="en-US" sz="2800" dirty="0">
              <a:latin typeface="Garamond" charset="0"/>
              <a:ea typeface="Garamond" charset="0"/>
              <a:cs typeface="Garamond" charset="0"/>
            </a:endParaRPr>
          </a:p>
          <a:p>
            <a:pPr marL="0" indent="0">
              <a:buNone/>
            </a:pPr>
            <a:endParaRPr lang="en-US" sz="2800" dirty="0">
              <a:latin typeface="Garamond" charset="0"/>
              <a:ea typeface="Garamond" charset="0"/>
              <a:cs typeface="Garamond" charset="0"/>
            </a:endParaRPr>
          </a:p>
        </p:txBody>
      </p:sp>
    </p:spTree>
    <p:extLst>
      <p:ext uri="{BB962C8B-B14F-4D97-AF65-F5344CB8AC3E}">
        <p14:creationId xmlns:p14="http://schemas.microsoft.com/office/powerpoint/2010/main" val="14420466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255" y="1109892"/>
            <a:ext cx="10914993" cy="5196314"/>
          </a:xfrm>
        </p:spPr>
        <p:txBody>
          <a:bodyPr>
            <a:normAutofit/>
          </a:bodyPr>
          <a:lstStyle/>
          <a:p>
            <a:pPr marL="0" indent="0">
              <a:buNone/>
            </a:pPr>
            <a:r>
              <a:rPr lang="is-IS" sz="2800" dirty="0">
                <a:latin typeface="Garamond" charset="0"/>
                <a:ea typeface="Garamond" charset="0"/>
                <a:cs typeface="Garamond" charset="0"/>
              </a:rPr>
              <a:t>… </a:t>
            </a:r>
            <a:r>
              <a:rPr lang="en-US" sz="2800" dirty="0">
                <a:latin typeface="Garamond" charset="0"/>
                <a:ea typeface="Garamond" charset="0"/>
                <a:cs typeface="Garamond" charset="0"/>
              </a:rPr>
              <a:t>For this is the result which, by his extraordinary fineness of perception, and by his sincere fidelity to it, the author achieves; he works in us a sense of the absolute reality of his personages and their doings. Anna’s shoulders, and masses of hair, and half-shut eyes; Alexis </a:t>
            </a:r>
            <a:r>
              <a:rPr lang="en-US" sz="2800" dirty="0" err="1">
                <a:latin typeface="Garamond" charset="0"/>
                <a:ea typeface="Garamond" charset="0"/>
                <a:cs typeface="Garamond" charset="0"/>
              </a:rPr>
              <a:t>Karenin’s</a:t>
            </a:r>
            <a:r>
              <a:rPr lang="en-US" sz="2800" dirty="0">
                <a:latin typeface="Garamond" charset="0"/>
                <a:ea typeface="Garamond" charset="0"/>
                <a:cs typeface="Garamond" charset="0"/>
              </a:rPr>
              <a:t> </a:t>
            </a:r>
            <a:r>
              <a:rPr lang="en-US" sz="2800" dirty="0" err="1">
                <a:latin typeface="Garamond" charset="0"/>
                <a:ea typeface="Garamond" charset="0"/>
                <a:cs typeface="Garamond" charset="0"/>
              </a:rPr>
              <a:t>updrawn</a:t>
            </a:r>
            <a:r>
              <a:rPr lang="en-US" sz="2800" dirty="0">
                <a:latin typeface="Garamond" charset="0"/>
                <a:ea typeface="Garamond" charset="0"/>
                <a:cs typeface="Garamond" charset="0"/>
              </a:rPr>
              <a:t> eyebrows, and tired smile, and cracking finger-joints; </a:t>
            </a:r>
            <a:r>
              <a:rPr lang="en-US" sz="2800" dirty="0" err="1">
                <a:latin typeface="Garamond" charset="0"/>
                <a:ea typeface="Garamond" charset="0"/>
                <a:cs typeface="Garamond" charset="0"/>
              </a:rPr>
              <a:t>Stiva’s</a:t>
            </a:r>
            <a:r>
              <a:rPr lang="en-US" sz="2800" dirty="0">
                <a:latin typeface="Garamond" charset="0"/>
                <a:ea typeface="Garamond" charset="0"/>
                <a:cs typeface="Garamond" charset="0"/>
              </a:rPr>
              <a:t> eyes suffused with facile moisture—these are as real to us as any of those outward peculiarities which in our own circle of acquaintance we are noticing daily, while the inner man of our circle of acquaintance, happily or unhappily, lies a great deal less clearly revealed to us than that of Count Tolstoy’s creations</a:t>
            </a:r>
            <a:r>
              <a:rPr lang="en-US" sz="2800" dirty="0" smtClean="0">
                <a:latin typeface="Garamond" charset="0"/>
                <a:ea typeface="Garamond" charset="0"/>
                <a:cs typeface="Garamond" charset="0"/>
              </a:rPr>
              <a:t>.’</a:t>
            </a:r>
            <a:r>
              <a:rPr lang="en-US" dirty="0"/>
              <a:t>	</a:t>
            </a:r>
          </a:p>
          <a:p>
            <a:pPr marL="0" indent="0">
              <a:buNone/>
            </a:pPr>
            <a:endParaRPr lang="en-US" dirty="0"/>
          </a:p>
          <a:p>
            <a:pPr marL="0" indent="0">
              <a:buNone/>
            </a:pPr>
            <a:r>
              <a:rPr lang="is-IS" sz="2000" dirty="0">
                <a:latin typeface="Garamond" charset="0"/>
                <a:ea typeface="Garamond" charset="0"/>
                <a:cs typeface="Garamond" charset="0"/>
              </a:rPr>
              <a:t>Matthew Arnold, </a:t>
            </a:r>
            <a:r>
              <a:rPr lang="en-GB" sz="2000" dirty="0">
                <a:latin typeface="Garamond" charset="0"/>
                <a:ea typeface="Garamond" charset="0"/>
                <a:cs typeface="Garamond" charset="0"/>
              </a:rPr>
              <a:t>‘</a:t>
            </a:r>
            <a:r>
              <a:rPr lang="en-US" sz="2000" dirty="0">
                <a:latin typeface="Garamond" charset="0"/>
                <a:ea typeface="Garamond" charset="0"/>
                <a:cs typeface="Garamond" charset="0"/>
              </a:rPr>
              <a:t>Essays in Criticism’ (1888), Second Series, &lt;http://www.bartleby.com/ 316/1003.html&gt; </a:t>
            </a:r>
            <a:endParaRPr lang="is-IS" sz="2000" dirty="0">
              <a:latin typeface="Garamond" charset="0"/>
              <a:ea typeface="Garamond" charset="0"/>
              <a:cs typeface="Garamond" charset="0"/>
            </a:endParaRPr>
          </a:p>
        </p:txBody>
      </p:sp>
    </p:spTree>
    <p:extLst>
      <p:ext uri="{BB962C8B-B14F-4D97-AF65-F5344CB8AC3E}">
        <p14:creationId xmlns:p14="http://schemas.microsoft.com/office/powerpoint/2010/main" val="21384734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2519" y="551794"/>
            <a:ext cx="8509601" cy="5673068"/>
          </a:xfrm>
        </p:spPr>
      </p:pic>
    </p:spTree>
    <p:extLst>
      <p:ext uri="{BB962C8B-B14F-4D97-AF65-F5344CB8AC3E}">
        <p14:creationId xmlns:p14="http://schemas.microsoft.com/office/powerpoint/2010/main" val="3097761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a:t>
            </a:r>
            <a:r>
              <a:rPr lang="en-US" dirty="0" smtClean="0"/>
              <a:t>. </a:t>
            </a:r>
            <a:r>
              <a:rPr lang="en-US" dirty="0"/>
              <a:t>Tolstoy on </a:t>
            </a:r>
            <a:r>
              <a:rPr lang="en-US" dirty="0" smtClean="0"/>
              <a:t>Realism</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latin typeface="Garamond" charset="0"/>
                <a:ea typeface="Garamond" charset="0"/>
                <a:cs typeface="Garamond" charset="0"/>
              </a:rPr>
              <a:t>‘</a:t>
            </a:r>
            <a:r>
              <a:rPr lang="en-US" sz="2800" dirty="0" smtClean="0">
                <a:latin typeface="Garamond" charset="0"/>
                <a:ea typeface="Garamond" charset="0"/>
                <a:cs typeface="Garamond" charset="0"/>
              </a:rPr>
              <a:t>The </a:t>
            </a:r>
            <a:r>
              <a:rPr lang="en-US" sz="2800" dirty="0">
                <a:latin typeface="Garamond" charset="0"/>
                <a:ea typeface="Garamond" charset="0"/>
                <a:cs typeface="Garamond" charset="0"/>
              </a:rPr>
              <a:t>highest limit of the artist’s relation to his subject will be such as evokes in all men an impression of reality—the reality not so much of what exists, as what goes on in the soul of the artist. This impression of reality is produced by truth only, and therefore the highest relation of an author to his subject is </a:t>
            </a:r>
            <a:r>
              <a:rPr lang="en-US" sz="2800" i="1" dirty="0">
                <a:latin typeface="Garamond" charset="0"/>
                <a:ea typeface="Garamond" charset="0"/>
                <a:cs typeface="Garamond" charset="0"/>
              </a:rPr>
              <a:t>sincerity</a:t>
            </a:r>
            <a:r>
              <a:rPr lang="en-US" sz="2800" i="1" dirty="0" smtClean="0">
                <a:latin typeface="Garamond" charset="0"/>
                <a:ea typeface="Garamond" charset="0"/>
                <a:cs typeface="Garamond" charset="0"/>
              </a:rPr>
              <a:t>.</a:t>
            </a:r>
            <a:r>
              <a:rPr lang="en-US" sz="2800" dirty="0" smtClean="0">
                <a:latin typeface="Garamond" charset="0"/>
                <a:ea typeface="Garamond" charset="0"/>
                <a:cs typeface="Garamond" charset="0"/>
              </a:rPr>
              <a:t>’</a:t>
            </a:r>
            <a:r>
              <a:rPr lang="en-US" sz="2800" dirty="0" smtClean="0">
                <a:latin typeface="Garamond" charset="0"/>
                <a:ea typeface="Garamond" charset="0"/>
                <a:cs typeface="Garamond" charset="0"/>
              </a:rPr>
              <a:t> </a:t>
            </a:r>
            <a:endParaRPr lang="en-US" sz="2800" dirty="0">
              <a:latin typeface="Garamond" charset="0"/>
              <a:ea typeface="Garamond" charset="0"/>
              <a:cs typeface="Garamond" charset="0"/>
            </a:endParaRPr>
          </a:p>
          <a:p>
            <a:pPr marL="0" indent="0">
              <a:buNone/>
            </a:pPr>
            <a:endParaRPr lang="en-US" sz="2600" dirty="0">
              <a:latin typeface="Garamond" charset="0"/>
              <a:ea typeface="Garamond" charset="0"/>
              <a:cs typeface="Garamond" charset="0"/>
            </a:endParaRPr>
          </a:p>
          <a:p>
            <a:pPr marL="0" indent="0">
              <a:buNone/>
            </a:pPr>
            <a:r>
              <a:rPr lang="en-US" sz="2400" dirty="0">
                <a:latin typeface="Garamond" charset="0"/>
                <a:ea typeface="Garamond" charset="0"/>
                <a:cs typeface="Garamond" charset="0"/>
              </a:rPr>
              <a:t>L. Tolstoy, </a:t>
            </a:r>
            <a:r>
              <a:rPr lang="en-US" sz="2400" i="1" dirty="0">
                <a:latin typeface="Garamond" charset="0"/>
                <a:ea typeface="Garamond" charset="0"/>
                <a:cs typeface="Garamond" charset="0"/>
              </a:rPr>
              <a:t>What is Art? And Essays on </a:t>
            </a:r>
            <a:r>
              <a:rPr lang="en-US" sz="2400" i="1" dirty="0" smtClean="0">
                <a:latin typeface="Garamond" charset="0"/>
                <a:ea typeface="Garamond" charset="0"/>
                <a:cs typeface="Garamond" charset="0"/>
              </a:rPr>
              <a:t>Art, </a:t>
            </a:r>
            <a:r>
              <a:rPr lang="en-US" sz="2400" dirty="0">
                <a:latin typeface="Garamond" charset="0"/>
                <a:ea typeface="Garamond" charset="0"/>
                <a:cs typeface="Garamond" charset="0"/>
              </a:rPr>
              <a:t>t</a:t>
            </a:r>
            <a:r>
              <a:rPr lang="en-US" sz="2400" dirty="0" smtClean="0">
                <a:latin typeface="Garamond" charset="0"/>
                <a:ea typeface="Garamond" charset="0"/>
                <a:cs typeface="Garamond" charset="0"/>
              </a:rPr>
              <a:t>rans</a:t>
            </a:r>
            <a:r>
              <a:rPr lang="en-US" sz="2400" dirty="0">
                <a:latin typeface="Garamond" charset="0"/>
                <a:ea typeface="Garamond" charset="0"/>
                <a:cs typeface="Garamond" charset="0"/>
              </a:rPr>
              <a:t>. Aylmer </a:t>
            </a:r>
            <a:r>
              <a:rPr lang="en-US" sz="2400" dirty="0" smtClean="0">
                <a:latin typeface="Garamond" charset="0"/>
                <a:ea typeface="Garamond" charset="0"/>
                <a:cs typeface="Garamond" charset="0"/>
              </a:rPr>
              <a:t>Maude (London</a:t>
            </a:r>
            <a:r>
              <a:rPr lang="en-US" sz="2400" dirty="0">
                <a:latin typeface="Garamond" charset="0"/>
                <a:ea typeface="Garamond" charset="0"/>
                <a:cs typeface="Garamond" charset="0"/>
              </a:rPr>
              <a:t>: OUP, </a:t>
            </a:r>
            <a:r>
              <a:rPr lang="en-US" sz="2400" dirty="0" smtClean="0">
                <a:latin typeface="Garamond" charset="0"/>
                <a:ea typeface="Garamond" charset="0"/>
                <a:cs typeface="Garamond" charset="0"/>
              </a:rPr>
              <a:t>1930), p. </a:t>
            </a:r>
            <a:r>
              <a:rPr lang="en-US" sz="2400" dirty="0">
                <a:latin typeface="Garamond" charset="0"/>
                <a:ea typeface="Garamond" charset="0"/>
                <a:cs typeface="Garamond" charset="0"/>
              </a:rPr>
              <a:t>56.</a:t>
            </a:r>
          </a:p>
        </p:txBody>
      </p:sp>
    </p:spTree>
    <p:extLst>
      <p:ext uri="{BB962C8B-B14F-4D97-AF65-F5344CB8AC3E}">
        <p14:creationId xmlns:p14="http://schemas.microsoft.com/office/powerpoint/2010/main" val="13934069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963313" y="746898"/>
            <a:ext cx="3921666" cy="5381860"/>
          </a:xfrm>
        </p:spPr>
      </p:pic>
      <p:sp>
        <p:nvSpPr>
          <p:cNvPr id="8" name="Content Placeholder 7"/>
          <p:cNvSpPr>
            <a:spLocks noGrp="1"/>
          </p:cNvSpPr>
          <p:nvPr>
            <p:ph sz="half" idx="2"/>
          </p:nvPr>
        </p:nvSpPr>
        <p:spPr>
          <a:xfrm>
            <a:off x="745723" y="884496"/>
            <a:ext cx="4888025" cy="5815847"/>
          </a:xfrm>
        </p:spPr>
        <p:txBody>
          <a:bodyPr>
            <a:normAutofit/>
          </a:bodyPr>
          <a:lstStyle/>
          <a:p>
            <a:pPr marL="0" indent="0">
              <a:buNone/>
            </a:pPr>
            <a:r>
              <a:rPr lang="en-US" sz="2800" dirty="0" smtClean="0">
                <a:latin typeface="Garamond" charset="0"/>
                <a:ea typeface="Garamond" charset="0"/>
                <a:cs typeface="Garamond" charset="0"/>
              </a:rPr>
              <a:t>‘</a:t>
            </a:r>
            <a:r>
              <a:rPr lang="en-US" sz="2800" dirty="0" smtClean="0">
                <a:latin typeface="Garamond" charset="0"/>
                <a:ea typeface="Garamond" charset="0"/>
                <a:cs typeface="Garamond" charset="0"/>
              </a:rPr>
              <a:t>He </a:t>
            </a:r>
            <a:r>
              <a:rPr lang="en-US" sz="2800" dirty="0">
                <a:latin typeface="Garamond" charset="0"/>
                <a:ea typeface="Garamond" charset="0"/>
                <a:cs typeface="Garamond" charset="0"/>
              </a:rPr>
              <a:t>copied that new pose, and, suddenly remembering the energetic pose and prominent chin of a </a:t>
            </a:r>
            <a:r>
              <a:rPr lang="en-US" sz="2800" dirty="0" err="1">
                <a:latin typeface="Garamond" charset="0"/>
                <a:ea typeface="Garamond" charset="0"/>
                <a:cs typeface="Garamond" charset="0"/>
              </a:rPr>
              <a:t>shopman</a:t>
            </a:r>
            <a:r>
              <a:rPr lang="en-US" sz="2800" dirty="0">
                <a:latin typeface="Garamond" charset="0"/>
                <a:ea typeface="Garamond" charset="0"/>
                <a:cs typeface="Garamond" charset="0"/>
              </a:rPr>
              <a:t> from whom he had bought cigars, he gave the figure that man’s face and chin. He laughed with joy, for the inanimate, unnatural figure had become alive, and was just the thing. The figure was alive, clear, and well-defined. It was just the thing</a:t>
            </a:r>
            <a:r>
              <a:rPr lang="en-US" sz="2800" dirty="0" smtClean="0">
                <a:latin typeface="Garamond" charset="0"/>
                <a:ea typeface="Garamond" charset="0"/>
                <a:cs typeface="Garamond" charset="0"/>
              </a:rPr>
              <a:t>.’ (</a:t>
            </a:r>
            <a:r>
              <a:rPr lang="en-US" sz="2800" i="1" dirty="0" smtClean="0">
                <a:latin typeface="Garamond" charset="0"/>
                <a:ea typeface="Garamond" charset="0"/>
                <a:cs typeface="Garamond" charset="0"/>
              </a:rPr>
              <a:t>Anna Karenina, </a:t>
            </a:r>
            <a:r>
              <a:rPr lang="en-US" sz="2800" dirty="0" smtClean="0">
                <a:latin typeface="Garamond" charset="0"/>
                <a:ea typeface="Garamond" charset="0"/>
                <a:cs typeface="Garamond" charset="0"/>
              </a:rPr>
              <a:t>p. 467</a:t>
            </a:r>
            <a:r>
              <a:rPr lang="en-US" sz="2800" dirty="0">
                <a:latin typeface="Garamond" charset="0"/>
                <a:ea typeface="Garamond" charset="0"/>
                <a:cs typeface="Garamond" charset="0"/>
              </a:rPr>
              <a:t>)</a:t>
            </a:r>
          </a:p>
          <a:p>
            <a:pPr marL="0" indent="0">
              <a:buNone/>
            </a:pPr>
            <a:endParaRPr lang="en-US" dirty="0"/>
          </a:p>
        </p:txBody>
      </p:sp>
      <p:sp>
        <p:nvSpPr>
          <p:cNvPr id="5" name="TextBox 4"/>
          <p:cNvSpPr txBox="1"/>
          <p:nvPr/>
        </p:nvSpPr>
        <p:spPr>
          <a:xfrm>
            <a:off x="10099133" y="3437828"/>
            <a:ext cx="1466193" cy="2585323"/>
          </a:xfrm>
          <a:prstGeom prst="rect">
            <a:avLst/>
          </a:prstGeom>
          <a:noFill/>
        </p:spPr>
        <p:txBody>
          <a:bodyPr wrap="square" rtlCol="0">
            <a:spAutoFit/>
          </a:bodyPr>
          <a:lstStyle/>
          <a:p>
            <a:r>
              <a:rPr lang="en-US" i="1" dirty="0"/>
              <a:t>Portrait of a young lady (so-called Anna Karenina)</a:t>
            </a:r>
            <a:r>
              <a:rPr lang="en-US" dirty="0"/>
              <a:t> by </a:t>
            </a:r>
            <a:r>
              <a:rPr lang="en-US" dirty="0" err="1"/>
              <a:t>Aleksei</a:t>
            </a:r>
            <a:r>
              <a:rPr lang="en-US" dirty="0"/>
              <a:t> Mikhailovich </a:t>
            </a:r>
            <a:r>
              <a:rPr lang="en-US" dirty="0" err="1"/>
              <a:t>Kolesov</a:t>
            </a:r>
            <a:r>
              <a:rPr lang="en-US" dirty="0"/>
              <a:t>, 1885</a:t>
            </a:r>
          </a:p>
        </p:txBody>
      </p:sp>
    </p:spTree>
    <p:extLst>
      <p:ext uri="{BB962C8B-B14F-4D97-AF65-F5344CB8AC3E}">
        <p14:creationId xmlns:p14="http://schemas.microsoft.com/office/powerpoint/2010/main" val="18353933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192" y="2735317"/>
            <a:ext cx="3252952" cy="1371600"/>
          </a:xfrm>
        </p:spPr>
        <p:txBody>
          <a:bodyPr>
            <a:noAutofit/>
          </a:bodyPr>
          <a:lstStyle/>
          <a:p>
            <a:r>
              <a:rPr lang="en-US" sz="4400" dirty="0"/>
              <a:t>4</a:t>
            </a:r>
            <a:r>
              <a:rPr lang="en-US" sz="4000" dirty="0"/>
              <a:t>. </a:t>
            </a:r>
            <a:r>
              <a:rPr lang="en-US" sz="4000" i="1" dirty="0"/>
              <a:t>Anna Karenina </a:t>
            </a:r>
            <a:r>
              <a:rPr lang="en-US" sz="4000" dirty="0"/>
              <a:t>as Artifice: Tom Stoppard and Joe Wright’s 2012 Adaptation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20661" y="382313"/>
            <a:ext cx="8103476" cy="6077608"/>
          </a:xfrm>
        </p:spPr>
      </p:pic>
    </p:spTree>
    <p:extLst>
      <p:ext uri="{BB962C8B-B14F-4D97-AF65-F5344CB8AC3E}">
        <p14:creationId xmlns:p14="http://schemas.microsoft.com/office/powerpoint/2010/main" val="329800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European Novel in Russia</a:t>
            </a:r>
          </a:p>
        </p:txBody>
      </p:sp>
      <p:sp>
        <p:nvSpPr>
          <p:cNvPr id="3" name="Content Placeholder 2"/>
          <p:cNvSpPr>
            <a:spLocks noGrp="1"/>
          </p:cNvSpPr>
          <p:nvPr>
            <p:ph idx="1"/>
          </p:nvPr>
        </p:nvSpPr>
        <p:spPr/>
        <p:txBody>
          <a:bodyPr>
            <a:normAutofit/>
          </a:bodyPr>
          <a:lstStyle/>
          <a:p>
            <a:pPr marL="0" indent="0">
              <a:buNone/>
            </a:pPr>
            <a:r>
              <a:rPr lang="en-US" sz="3000" dirty="0" smtClean="0">
                <a:latin typeface="Garamond" charset="0"/>
                <a:ea typeface="Garamond" charset="0"/>
                <a:cs typeface="Garamond" charset="0"/>
              </a:rPr>
              <a:t>‘</a:t>
            </a:r>
            <a:r>
              <a:rPr lang="en-GB" sz="3000" dirty="0" smtClean="0">
                <a:latin typeface="Garamond" charset="0"/>
                <a:ea typeface="Garamond" charset="0"/>
                <a:cs typeface="Garamond" charset="0"/>
              </a:rPr>
              <a:t>The </a:t>
            </a:r>
            <a:r>
              <a:rPr lang="en-GB" sz="3000" dirty="0">
                <a:latin typeface="Garamond" charset="0"/>
                <a:ea typeface="Garamond" charset="0"/>
                <a:cs typeface="Garamond" charset="0"/>
              </a:rPr>
              <a:t>Russian achievement was realized in sharp differentiation from the prevailing European mode, even in opposition to it. The Russian masters […] did violence to the conventions of the genre as it had been conceived from the time of Defoe to that of Flaubert</a:t>
            </a:r>
            <a:r>
              <a:rPr lang="en-GB" sz="3000" dirty="0" smtClean="0">
                <a:latin typeface="Garamond" charset="0"/>
                <a:ea typeface="Garamond" charset="0"/>
                <a:cs typeface="Garamond" charset="0"/>
              </a:rPr>
              <a:t>.’ </a:t>
            </a:r>
            <a:endParaRPr lang="en-GB" sz="3000" dirty="0">
              <a:latin typeface="Garamond" charset="0"/>
              <a:ea typeface="Garamond" charset="0"/>
              <a:cs typeface="Garamond" charset="0"/>
            </a:endParaRPr>
          </a:p>
          <a:p>
            <a:pPr marL="0" indent="0">
              <a:buNone/>
            </a:pPr>
            <a:endParaRPr lang="en-GB" sz="2800" dirty="0">
              <a:latin typeface="Garamond" charset="0"/>
              <a:ea typeface="Garamond" charset="0"/>
              <a:cs typeface="Garamond" charset="0"/>
            </a:endParaRPr>
          </a:p>
          <a:p>
            <a:pPr marL="0" indent="0">
              <a:buNone/>
            </a:pPr>
            <a:r>
              <a:rPr lang="en-GB" sz="2600" dirty="0" smtClean="0">
                <a:latin typeface="Garamond" charset="0"/>
                <a:ea typeface="Garamond" charset="0"/>
                <a:cs typeface="Garamond" charset="0"/>
              </a:rPr>
              <a:t>George Steiner, </a:t>
            </a:r>
            <a:r>
              <a:rPr lang="en-GB" sz="2600" i="1" dirty="0">
                <a:latin typeface="Garamond" charset="0"/>
                <a:ea typeface="Garamond" charset="0"/>
                <a:cs typeface="Garamond" charset="0"/>
              </a:rPr>
              <a:t>Tolstoy or Dostoevsky: An Essay in Contrast. </a:t>
            </a:r>
            <a:r>
              <a:rPr lang="en-GB" sz="2600" dirty="0">
                <a:latin typeface="Garamond" charset="0"/>
                <a:ea typeface="Garamond" charset="0"/>
                <a:cs typeface="Garamond" charset="0"/>
              </a:rPr>
              <a:t>London: Faber &amp; </a:t>
            </a:r>
            <a:r>
              <a:rPr lang="en-GB" sz="2600" dirty="0" smtClean="0">
                <a:latin typeface="Garamond" charset="0"/>
                <a:ea typeface="Garamond" charset="0"/>
                <a:cs typeface="Garamond" charset="0"/>
              </a:rPr>
              <a:t>Faber, 1980), p. </a:t>
            </a:r>
            <a:r>
              <a:rPr lang="en-GB" sz="2600" dirty="0">
                <a:latin typeface="Garamond" charset="0"/>
                <a:ea typeface="Garamond" charset="0"/>
                <a:cs typeface="Garamond" charset="0"/>
              </a:rPr>
              <a:t>18.</a:t>
            </a:r>
            <a:endParaRPr lang="en-US" sz="2600" dirty="0">
              <a:latin typeface="Garamond" charset="0"/>
              <a:ea typeface="Garamond" charset="0"/>
              <a:cs typeface="Garamond" charset="0"/>
            </a:endParaRPr>
          </a:p>
        </p:txBody>
      </p:sp>
    </p:spTree>
    <p:extLst>
      <p:ext uri="{BB962C8B-B14F-4D97-AF65-F5344CB8AC3E}">
        <p14:creationId xmlns:p14="http://schemas.microsoft.com/office/powerpoint/2010/main" val="11160587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75051" y="584757"/>
            <a:ext cx="4059805" cy="5678652"/>
          </a:xfrm>
        </p:spPr>
      </p:pic>
      <p:sp>
        <p:nvSpPr>
          <p:cNvPr id="6" name="Content Placeholder 5"/>
          <p:cNvSpPr>
            <a:spLocks noGrp="1"/>
          </p:cNvSpPr>
          <p:nvPr>
            <p:ph sz="half" idx="2"/>
          </p:nvPr>
        </p:nvSpPr>
        <p:spPr>
          <a:xfrm>
            <a:off x="5295763" y="584757"/>
            <a:ext cx="5821680" cy="2662940"/>
          </a:xfrm>
        </p:spPr>
        <p:txBody>
          <a:bodyPr>
            <a:normAutofit/>
          </a:bodyPr>
          <a:lstStyle/>
          <a:p>
            <a:pPr marL="0" indent="0">
              <a:buNone/>
            </a:pPr>
            <a:r>
              <a:rPr lang="en-US" sz="3600" dirty="0">
                <a:latin typeface="Garamond" charset="0"/>
                <a:ea typeface="Garamond" charset="0"/>
                <a:cs typeface="Garamond" charset="0"/>
              </a:rPr>
              <a:t>1. Lev Nikolayevich Tolstoy </a:t>
            </a:r>
          </a:p>
          <a:p>
            <a:pPr marL="0" indent="0">
              <a:buNone/>
            </a:pPr>
            <a:r>
              <a:rPr lang="en-US" sz="3600" dirty="0">
                <a:latin typeface="Garamond" charset="0"/>
                <a:ea typeface="Garamond" charset="0"/>
                <a:cs typeface="Garamond" charset="0"/>
              </a:rPr>
              <a:t>(</a:t>
            </a:r>
            <a:r>
              <a:rPr lang="ru-RU" sz="3600" dirty="0">
                <a:latin typeface="Garamond" charset="0"/>
                <a:ea typeface="Garamond" charset="0"/>
                <a:cs typeface="Garamond" charset="0"/>
              </a:rPr>
              <a:t>Лев Николаевич</a:t>
            </a:r>
            <a:r>
              <a:rPr lang="en-GB" sz="3600" dirty="0">
                <a:latin typeface="Garamond" charset="0"/>
                <a:ea typeface="Garamond" charset="0"/>
                <a:cs typeface="Garamond" charset="0"/>
              </a:rPr>
              <a:t> </a:t>
            </a:r>
            <a:r>
              <a:rPr lang="bg-BG" sz="3600" dirty="0">
                <a:latin typeface="Garamond" charset="0"/>
                <a:ea typeface="Garamond" charset="0"/>
                <a:cs typeface="Garamond" charset="0"/>
              </a:rPr>
              <a:t>Толстой</a:t>
            </a:r>
            <a:r>
              <a:rPr lang="en-GB" sz="3600" dirty="0">
                <a:latin typeface="Garamond" charset="0"/>
                <a:ea typeface="Garamond" charset="0"/>
                <a:cs typeface="Garamond" charset="0"/>
              </a:rPr>
              <a:t>)</a:t>
            </a:r>
            <a:endParaRPr lang="en-US" sz="3600" dirty="0">
              <a:latin typeface="Garamond" charset="0"/>
              <a:ea typeface="Garamond" charset="0"/>
              <a:cs typeface="Garamond" charset="0"/>
            </a:endParaRPr>
          </a:p>
          <a:p>
            <a:pPr marL="0" indent="0">
              <a:buNone/>
            </a:pPr>
            <a:endParaRPr lang="en-US" sz="1000" dirty="0">
              <a:latin typeface="Garamond" charset="0"/>
              <a:ea typeface="Garamond" charset="0"/>
              <a:cs typeface="Garamond" charset="0"/>
            </a:endParaRPr>
          </a:p>
          <a:p>
            <a:pPr marL="0" indent="0">
              <a:buNone/>
            </a:pPr>
            <a:r>
              <a:rPr lang="en-US" sz="3000" dirty="0">
                <a:latin typeface="Garamond" charset="0"/>
                <a:ea typeface="Garamond" charset="0"/>
                <a:cs typeface="Garamond" charset="0"/>
              </a:rPr>
              <a:t>1828-1910</a:t>
            </a:r>
          </a:p>
        </p:txBody>
      </p:sp>
      <p:sp>
        <p:nvSpPr>
          <p:cNvPr id="2" name="TextBox 1"/>
          <p:cNvSpPr txBox="1"/>
          <p:nvPr/>
        </p:nvSpPr>
        <p:spPr>
          <a:xfrm>
            <a:off x="4934856" y="3708864"/>
            <a:ext cx="6718615" cy="2554545"/>
          </a:xfrm>
          <a:prstGeom prst="rect">
            <a:avLst/>
          </a:prstGeom>
          <a:noFill/>
        </p:spPr>
        <p:txBody>
          <a:bodyPr wrap="square" rtlCol="0">
            <a:spAutoFit/>
          </a:bodyPr>
          <a:lstStyle/>
          <a:p>
            <a:pPr algn="r"/>
            <a:r>
              <a:rPr lang="en-GB" sz="3000" dirty="0">
                <a:latin typeface="Garamond" charset="0"/>
                <a:ea typeface="Garamond" charset="0"/>
                <a:cs typeface="Garamond" charset="0"/>
              </a:rPr>
              <a:t>‘Tolstoy is the greatest Russian writer </a:t>
            </a:r>
          </a:p>
          <a:p>
            <a:pPr algn="r"/>
            <a:r>
              <a:rPr lang="en-GB" sz="3000" dirty="0">
                <a:latin typeface="Garamond" charset="0"/>
                <a:ea typeface="Garamond" charset="0"/>
                <a:cs typeface="Garamond" charset="0"/>
              </a:rPr>
              <a:t>of prose fiction.’</a:t>
            </a:r>
          </a:p>
          <a:p>
            <a:pPr algn="r"/>
            <a:r>
              <a:rPr lang="en-GB" sz="3000" dirty="0">
                <a:latin typeface="Garamond" charset="0"/>
                <a:ea typeface="Garamond" charset="0"/>
                <a:cs typeface="Garamond" charset="0"/>
              </a:rPr>
              <a:t> </a:t>
            </a:r>
          </a:p>
          <a:p>
            <a:pPr algn="r"/>
            <a:r>
              <a:rPr lang="en-GB" sz="2400" dirty="0">
                <a:latin typeface="Garamond" charset="0"/>
                <a:ea typeface="Garamond" charset="0"/>
                <a:cs typeface="Garamond" charset="0"/>
              </a:rPr>
              <a:t>Vladimir Nabokov, </a:t>
            </a:r>
            <a:r>
              <a:rPr lang="en-GB" sz="2400" i="1" dirty="0">
                <a:latin typeface="Garamond" charset="0"/>
                <a:ea typeface="Garamond" charset="0"/>
                <a:cs typeface="Garamond" charset="0"/>
              </a:rPr>
              <a:t>Lectures on Russian Literature</a:t>
            </a:r>
            <a:r>
              <a:rPr lang="en-GB" sz="2400" dirty="0">
                <a:latin typeface="Garamond" charset="0"/>
                <a:ea typeface="Garamond" charset="0"/>
                <a:cs typeface="Garamond" charset="0"/>
              </a:rPr>
              <a:t>, (London: </a:t>
            </a:r>
            <a:r>
              <a:rPr lang="en-GB" sz="2400" dirty="0" err="1">
                <a:latin typeface="Garamond" charset="0"/>
                <a:ea typeface="Garamond" charset="0"/>
                <a:cs typeface="Garamond" charset="0"/>
              </a:rPr>
              <a:t>Weidenfield</a:t>
            </a:r>
            <a:r>
              <a:rPr lang="en-GB" sz="2400" dirty="0">
                <a:latin typeface="Garamond" charset="0"/>
                <a:ea typeface="Garamond" charset="0"/>
                <a:cs typeface="Garamond" charset="0"/>
              </a:rPr>
              <a:t> &amp; Nicolson, 1981)</a:t>
            </a:r>
            <a:r>
              <a:rPr lang="en-GB" sz="2400" i="1" dirty="0">
                <a:latin typeface="Garamond" charset="0"/>
                <a:ea typeface="Garamond" charset="0"/>
                <a:cs typeface="Garamond" charset="0"/>
              </a:rPr>
              <a:t>, </a:t>
            </a:r>
            <a:r>
              <a:rPr lang="en-GB" sz="2400" dirty="0">
                <a:latin typeface="Garamond" charset="0"/>
                <a:ea typeface="Garamond" charset="0"/>
                <a:cs typeface="Garamond" charset="0"/>
              </a:rPr>
              <a:t>p. 137</a:t>
            </a:r>
            <a:r>
              <a:rPr lang="en-GB" sz="2800" dirty="0">
                <a:latin typeface="Garamond" charset="0"/>
                <a:ea typeface="Garamond" charset="0"/>
                <a:cs typeface="Garamond" charset="0"/>
              </a:rPr>
              <a:t>.</a:t>
            </a:r>
          </a:p>
          <a:p>
            <a:endParaRPr lang="en-US" dirty="0">
              <a:latin typeface="Garamond" charset="0"/>
              <a:ea typeface="Garamond" charset="0"/>
              <a:cs typeface="Garamond" charset="0"/>
            </a:endParaRPr>
          </a:p>
        </p:txBody>
      </p:sp>
    </p:spTree>
    <p:extLst>
      <p:ext uri="{BB962C8B-B14F-4D97-AF65-F5344CB8AC3E}">
        <p14:creationId xmlns:p14="http://schemas.microsoft.com/office/powerpoint/2010/main" val="37248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Historical Background</a:t>
            </a:r>
          </a:p>
        </p:txBody>
      </p:sp>
      <p:sp>
        <p:nvSpPr>
          <p:cNvPr id="3" name="Content Placeholder 2"/>
          <p:cNvSpPr>
            <a:spLocks noGrp="1"/>
          </p:cNvSpPr>
          <p:nvPr>
            <p:ph idx="1"/>
          </p:nvPr>
        </p:nvSpPr>
        <p:spPr>
          <a:xfrm>
            <a:off x="1066800" y="1926454"/>
            <a:ext cx="10058400" cy="4188485"/>
          </a:xfrm>
        </p:spPr>
        <p:txBody>
          <a:bodyPr>
            <a:normAutofit lnSpcReduction="10000"/>
          </a:bodyPr>
          <a:lstStyle/>
          <a:p>
            <a:r>
              <a:rPr lang="en-US" sz="3200" dirty="0">
                <a:latin typeface="Garamond" charset="0"/>
                <a:ea typeface="Garamond" charset="0"/>
                <a:cs typeface="Garamond" charset="0"/>
              </a:rPr>
              <a:t>1855: Alexander II becomes Tsar → reforms to </a:t>
            </a:r>
            <a:r>
              <a:rPr lang="en-US" sz="3200" dirty="0" err="1">
                <a:latin typeface="Garamond" charset="0"/>
                <a:ea typeface="Garamond" charset="0"/>
                <a:cs typeface="Garamond" charset="0"/>
              </a:rPr>
              <a:t>modernise</a:t>
            </a:r>
            <a:r>
              <a:rPr lang="en-US" sz="3200" dirty="0">
                <a:latin typeface="Garamond" charset="0"/>
                <a:ea typeface="Garamond" charset="0"/>
                <a:cs typeface="Garamond" charset="0"/>
              </a:rPr>
              <a:t> Russia</a:t>
            </a:r>
          </a:p>
          <a:p>
            <a:r>
              <a:rPr lang="en-US" sz="3200" dirty="0">
                <a:latin typeface="Garamond" charset="0"/>
                <a:ea typeface="Garamond" charset="0"/>
                <a:cs typeface="Garamond" charset="0"/>
              </a:rPr>
              <a:t>1861: Emancipation of the Serfs</a:t>
            </a:r>
          </a:p>
          <a:p>
            <a:pPr lvl="0"/>
            <a:r>
              <a:rPr lang="en-GB" sz="3200" dirty="0">
                <a:latin typeface="Garamond" charset="0"/>
                <a:ea typeface="Garamond" charset="0"/>
                <a:cs typeface="Garamond" charset="0"/>
              </a:rPr>
              <a:t>1864/1870: Establishment of local government: Zemstvo system </a:t>
            </a:r>
            <a:r>
              <a:rPr lang="en-US" sz="3200" dirty="0">
                <a:latin typeface="Garamond" charset="0"/>
                <a:ea typeface="Garamond" charset="0"/>
                <a:cs typeface="Garamond" charset="0"/>
              </a:rPr>
              <a:t>→</a:t>
            </a:r>
            <a:r>
              <a:rPr lang="en-GB" sz="3200" dirty="0">
                <a:latin typeface="Garamond" charset="0"/>
                <a:ea typeface="Garamond" charset="0"/>
                <a:cs typeface="Garamond" charset="0"/>
              </a:rPr>
              <a:t> Rise of mass politics</a:t>
            </a:r>
          </a:p>
          <a:p>
            <a:pPr lvl="0"/>
            <a:r>
              <a:rPr lang="en-GB" sz="3200" dirty="0">
                <a:latin typeface="Garamond" charset="0"/>
                <a:ea typeface="Garamond" charset="0"/>
                <a:cs typeface="Garamond" charset="0"/>
              </a:rPr>
              <a:t>Mid-19</a:t>
            </a:r>
            <a:r>
              <a:rPr lang="en-GB" sz="3200" baseline="30000" dirty="0">
                <a:latin typeface="Garamond" charset="0"/>
                <a:ea typeface="Garamond" charset="0"/>
                <a:cs typeface="Garamond" charset="0"/>
              </a:rPr>
              <a:t>th</a:t>
            </a:r>
            <a:r>
              <a:rPr lang="en-GB" sz="3200" dirty="0">
                <a:latin typeface="Garamond" charset="0"/>
                <a:ea typeface="Garamond" charset="0"/>
                <a:cs typeface="Garamond" charset="0"/>
              </a:rPr>
              <a:t> century: Different forms of Russian nationalism emerge, amongst others the </a:t>
            </a:r>
            <a:r>
              <a:rPr lang="en-GB" sz="3200" dirty="0" err="1">
                <a:latin typeface="Garamond" charset="0"/>
                <a:ea typeface="Garamond" charset="0"/>
                <a:cs typeface="Garamond" charset="0"/>
              </a:rPr>
              <a:t>Slavophile</a:t>
            </a:r>
            <a:r>
              <a:rPr lang="en-GB" sz="3200" dirty="0">
                <a:latin typeface="Garamond" charset="0"/>
                <a:ea typeface="Garamond" charset="0"/>
                <a:cs typeface="Garamond" charset="0"/>
              </a:rPr>
              <a:t> movement and the </a:t>
            </a:r>
            <a:r>
              <a:rPr lang="en-GB" sz="3200" dirty="0" err="1" smtClean="0">
                <a:latin typeface="Garamond" charset="0"/>
                <a:ea typeface="Garamond" charset="0"/>
                <a:cs typeface="Garamond" charset="0"/>
              </a:rPr>
              <a:t>Narodniks</a:t>
            </a:r>
            <a:r>
              <a:rPr lang="en-GB" sz="3200" dirty="0" smtClean="0">
                <a:latin typeface="Garamond" charset="0"/>
                <a:ea typeface="Garamond" charset="0"/>
                <a:cs typeface="Garamond" charset="0"/>
              </a:rPr>
              <a:t> (‘</a:t>
            </a:r>
            <a:r>
              <a:rPr lang="en-GB" sz="3200" dirty="0" err="1" smtClean="0">
                <a:latin typeface="Garamond" charset="0"/>
                <a:ea typeface="Garamond" charset="0"/>
                <a:cs typeface="Garamond" charset="0"/>
              </a:rPr>
              <a:t>narod</a:t>
            </a:r>
            <a:r>
              <a:rPr lang="en-GB" sz="3200" dirty="0" smtClean="0">
                <a:latin typeface="Garamond" charset="0"/>
                <a:ea typeface="Garamond" charset="0"/>
                <a:cs typeface="Garamond" charset="0"/>
              </a:rPr>
              <a:t>’: the people)</a:t>
            </a:r>
            <a:endParaRPr lang="en-GB" sz="3200" dirty="0">
              <a:latin typeface="Garamond" charset="0"/>
              <a:ea typeface="Garamond" charset="0"/>
              <a:cs typeface="Garamond" charset="0"/>
            </a:endParaRPr>
          </a:p>
          <a:p>
            <a:pPr marL="0" lvl="0" indent="0">
              <a:buNone/>
            </a:pPr>
            <a:endParaRPr lang="en-GB" dirty="0"/>
          </a:p>
          <a:p>
            <a:pPr marL="0" indent="0">
              <a:buNone/>
            </a:pPr>
            <a:endParaRPr lang="en-US" dirty="0"/>
          </a:p>
          <a:p>
            <a:endParaRPr lang="en-US" dirty="0"/>
          </a:p>
        </p:txBody>
      </p:sp>
    </p:spTree>
    <p:extLst>
      <p:ext uri="{BB962C8B-B14F-4D97-AF65-F5344CB8AC3E}">
        <p14:creationId xmlns:p14="http://schemas.microsoft.com/office/powerpoint/2010/main" val="25480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4284" y="467776"/>
            <a:ext cx="7932059" cy="5876747"/>
          </a:xfrm>
        </p:spPr>
      </p:pic>
      <p:sp>
        <p:nvSpPr>
          <p:cNvPr id="5" name="TextBox 4"/>
          <p:cNvSpPr txBox="1"/>
          <p:nvPr/>
        </p:nvSpPr>
        <p:spPr>
          <a:xfrm>
            <a:off x="8679543" y="3759200"/>
            <a:ext cx="2743200" cy="2585323"/>
          </a:xfrm>
          <a:prstGeom prst="rect">
            <a:avLst/>
          </a:prstGeom>
          <a:noFill/>
        </p:spPr>
        <p:txBody>
          <a:bodyPr wrap="square" rtlCol="0">
            <a:spAutoFit/>
          </a:bodyPr>
          <a:lstStyle/>
          <a:p>
            <a:r>
              <a:rPr lang="en-US" dirty="0" err="1"/>
              <a:t>Tver</a:t>
            </a:r>
            <a:r>
              <a:rPr lang="en-US" dirty="0"/>
              <a:t> Station on Moscow - St Petersburg Railway, ca.1860</a:t>
            </a:r>
          </a:p>
          <a:p>
            <a:endParaRPr lang="en-US" dirty="0"/>
          </a:p>
          <a:p>
            <a:r>
              <a:rPr lang="en-US" dirty="0"/>
              <a:t>(Source: http://</a:t>
            </a:r>
            <a:r>
              <a:rPr lang="en-US" dirty="0" err="1"/>
              <a:t>www.railstaff.uk</a:t>
            </a:r>
            <a:r>
              <a:rPr lang="en-US" dirty="0"/>
              <a:t>/2015/09/25/history-of-russian-railways-part-1-the-tsars/)</a:t>
            </a:r>
          </a:p>
        </p:txBody>
      </p:sp>
    </p:spTree>
    <p:extLst>
      <p:ext uri="{BB962C8B-B14F-4D97-AF65-F5344CB8AC3E}">
        <p14:creationId xmlns:p14="http://schemas.microsoft.com/office/powerpoint/2010/main" val="1126266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The ‘Woman Question’ in Russia</a:t>
            </a:r>
          </a:p>
        </p:txBody>
      </p:sp>
      <p:sp>
        <p:nvSpPr>
          <p:cNvPr id="3" name="Content Placeholder 2"/>
          <p:cNvSpPr>
            <a:spLocks noGrp="1"/>
          </p:cNvSpPr>
          <p:nvPr>
            <p:ph idx="1"/>
          </p:nvPr>
        </p:nvSpPr>
        <p:spPr>
          <a:xfrm>
            <a:off x="941033" y="2103120"/>
            <a:ext cx="10431261" cy="3931920"/>
          </a:xfrm>
        </p:spPr>
        <p:txBody>
          <a:bodyPr>
            <a:normAutofit/>
          </a:bodyPr>
          <a:lstStyle/>
          <a:p>
            <a:pPr marL="0" indent="0">
              <a:buNone/>
            </a:pPr>
            <a:r>
              <a:rPr lang="en-US" sz="3000" dirty="0" smtClean="0">
                <a:latin typeface="Garamond" charset="0"/>
                <a:ea typeface="Garamond" charset="0"/>
                <a:cs typeface="Garamond" charset="0"/>
              </a:rPr>
              <a:t>‘</a:t>
            </a:r>
            <a:r>
              <a:rPr lang="en-US" sz="3000" dirty="0" smtClean="0">
                <a:latin typeface="Garamond" charset="0"/>
                <a:ea typeface="Garamond" charset="0"/>
                <a:cs typeface="Garamond" charset="0"/>
              </a:rPr>
              <a:t>Can </a:t>
            </a:r>
            <a:r>
              <a:rPr lang="en-US" sz="3000" dirty="0">
                <a:latin typeface="Garamond" charset="0"/>
                <a:ea typeface="Garamond" charset="0"/>
                <a:cs typeface="Garamond" charset="0"/>
              </a:rPr>
              <a:t>it be that in our time when everywhere, in all of Russian society, there is so much activity, so much seething, so much striving forward—can it be that the Russian woman alone remains a passive, non-participating spectator to all this activity? Cannot some role for her in this common endeavor be found</a:t>
            </a:r>
            <a:r>
              <a:rPr lang="en-US" sz="3000" dirty="0" smtClean="0">
                <a:latin typeface="Garamond" charset="0"/>
                <a:ea typeface="Garamond" charset="0"/>
                <a:cs typeface="Garamond" charset="0"/>
              </a:rPr>
              <a:t>?’</a:t>
            </a:r>
            <a:endParaRPr lang="en-US" sz="3000" dirty="0">
              <a:latin typeface="Garamond" charset="0"/>
              <a:ea typeface="Garamond" charset="0"/>
              <a:cs typeface="Garamond" charset="0"/>
            </a:endParaRPr>
          </a:p>
          <a:p>
            <a:pPr marL="0" indent="0">
              <a:buNone/>
            </a:pPr>
            <a:endParaRPr lang="en-US" sz="3000" dirty="0">
              <a:latin typeface="Garamond" charset="0"/>
              <a:ea typeface="Garamond" charset="0"/>
              <a:cs typeface="Garamond" charset="0"/>
            </a:endParaRPr>
          </a:p>
          <a:p>
            <a:pPr marL="0" indent="0">
              <a:buNone/>
            </a:pPr>
            <a:r>
              <a:rPr lang="en-US" sz="2400" dirty="0" err="1">
                <a:latin typeface="Garamond" charset="0"/>
                <a:ea typeface="Garamond" charset="0"/>
                <a:cs typeface="Garamond" charset="0"/>
              </a:rPr>
              <a:t>Nadezhda</a:t>
            </a:r>
            <a:r>
              <a:rPr lang="en-US" sz="2400" dirty="0">
                <a:latin typeface="Garamond" charset="0"/>
                <a:ea typeface="Garamond" charset="0"/>
                <a:cs typeface="Garamond" charset="0"/>
              </a:rPr>
              <a:t> </a:t>
            </a:r>
            <a:r>
              <a:rPr lang="en-US" sz="2400" dirty="0" err="1">
                <a:latin typeface="Garamond" charset="0"/>
                <a:ea typeface="Garamond" charset="0"/>
                <a:cs typeface="Garamond" charset="0"/>
              </a:rPr>
              <a:t>Destunis</a:t>
            </a:r>
            <a:r>
              <a:rPr lang="en-US" sz="2400" dirty="0">
                <a:latin typeface="Garamond" charset="0"/>
                <a:ea typeface="Garamond" charset="0"/>
                <a:cs typeface="Garamond" charset="0"/>
              </a:rPr>
              <a:t> </a:t>
            </a:r>
            <a:r>
              <a:rPr lang="en-US" sz="2400" dirty="0" err="1" smtClean="0">
                <a:latin typeface="Garamond" charset="0"/>
                <a:ea typeface="Garamond" charset="0"/>
                <a:cs typeface="Garamond" charset="0"/>
              </a:rPr>
              <a:t>qtd</a:t>
            </a:r>
            <a:r>
              <a:rPr lang="en-US" sz="2400" dirty="0" smtClean="0">
                <a:latin typeface="Garamond" charset="0"/>
                <a:ea typeface="Garamond" charset="0"/>
                <a:cs typeface="Garamond" charset="0"/>
              </a:rPr>
              <a:t>. </a:t>
            </a:r>
            <a:r>
              <a:rPr lang="en-US" sz="2400" dirty="0">
                <a:latin typeface="Garamond" charset="0"/>
                <a:ea typeface="Garamond" charset="0"/>
                <a:cs typeface="Garamond" charset="0"/>
              </a:rPr>
              <a:t>in Richard </a:t>
            </a:r>
            <a:r>
              <a:rPr lang="en-US" sz="2400" dirty="0" err="1">
                <a:latin typeface="Garamond" charset="0"/>
                <a:ea typeface="Garamond" charset="0"/>
                <a:cs typeface="Garamond" charset="0"/>
              </a:rPr>
              <a:t>Stites</a:t>
            </a:r>
            <a:r>
              <a:rPr lang="en-US" sz="2400" dirty="0">
                <a:latin typeface="Garamond" charset="0"/>
                <a:ea typeface="Garamond" charset="0"/>
                <a:cs typeface="Garamond" charset="0"/>
              </a:rPr>
              <a:t>, </a:t>
            </a:r>
            <a:r>
              <a:rPr lang="en-US" sz="2400" i="1" dirty="0">
                <a:latin typeface="Garamond" charset="0"/>
                <a:ea typeface="Garamond" charset="0"/>
                <a:cs typeface="Garamond" charset="0"/>
              </a:rPr>
              <a:t>The Women’s Liberation Movement in Russia: Feminism, Nihilism, and </a:t>
            </a:r>
            <a:r>
              <a:rPr lang="en-US" sz="2400" i="1" dirty="0" smtClean="0">
                <a:latin typeface="Garamond" charset="0"/>
                <a:ea typeface="Garamond" charset="0"/>
                <a:cs typeface="Garamond" charset="0"/>
              </a:rPr>
              <a:t>Bolshevism,1860-1930</a:t>
            </a:r>
            <a:r>
              <a:rPr lang="en-US" sz="2400" dirty="0">
                <a:latin typeface="Garamond" charset="0"/>
                <a:ea typeface="Garamond" charset="0"/>
                <a:cs typeface="Garamond" charset="0"/>
              </a:rPr>
              <a:t> </a:t>
            </a:r>
            <a:r>
              <a:rPr lang="en-US" sz="2400" dirty="0" smtClean="0">
                <a:latin typeface="Garamond" charset="0"/>
                <a:ea typeface="Garamond" charset="0"/>
                <a:cs typeface="Garamond" charset="0"/>
              </a:rPr>
              <a:t>(Princeton, NJ: Princeton UP, 1991), p.</a:t>
            </a:r>
            <a:r>
              <a:rPr lang="en-US" sz="2400" dirty="0" smtClean="0">
                <a:latin typeface="Garamond" charset="0"/>
                <a:ea typeface="Garamond" charset="0"/>
                <a:cs typeface="Garamond" charset="0"/>
              </a:rPr>
              <a:t> </a:t>
            </a:r>
            <a:r>
              <a:rPr lang="en-US" sz="2400" dirty="0">
                <a:latin typeface="Garamond" charset="0"/>
                <a:ea typeface="Garamond" charset="0"/>
                <a:cs typeface="Garamond" charset="0"/>
              </a:rPr>
              <a:t>34.</a:t>
            </a:r>
          </a:p>
        </p:txBody>
      </p:sp>
    </p:spTree>
    <p:extLst>
      <p:ext uri="{BB962C8B-B14F-4D97-AF65-F5344CB8AC3E}">
        <p14:creationId xmlns:p14="http://schemas.microsoft.com/office/powerpoint/2010/main" val="14160331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724" y="510605"/>
            <a:ext cx="10058400" cy="1371600"/>
          </a:xfrm>
        </p:spPr>
        <p:txBody>
          <a:bodyPr>
            <a:normAutofit/>
          </a:bodyPr>
          <a:lstStyle/>
          <a:p>
            <a:r>
              <a:rPr lang="en-US" sz="4400" dirty="0"/>
              <a:t>1</a:t>
            </a:r>
            <a:r>
              <a:rPr lang="en-US" sz="4400" dirty="0" smtClean="0"/>
              <a:t>. </a:t>
            </a:r>
            <a:r>
              <a:rPr lang="en-US" sz="4400" dirty="0"/>
              <a:t>The </a:t>
            </a:r>
            <a:r>
              <a:rPr lang="en-US" sz="4400" dirty="0" smtClean="0"/>
              <a:t>‘Woman Question’</a:t>
            </a:r>
            <a:endParaRPr lang="en-US" sz="4400" dirty="0"/>
          </a:p>
        </p:txBody>
      </p:sp>
      <p:sp>
        <p:nvSpPr>
          <p:cNvPr id="3" name="Content Placeholder 2"/>
          <p:cNvSpPr>
            <a:spLocks noGrp="1"/>
          </p:cNvSpPr>
          <p:nvPr>
            <p:ph idx="1"/>
          </p:nvPr>
        </p:nvSpPr>
        <p:spPr>
          <a:xfrm>
            <a:off x="735724" y="1694563"/>
            <a:ext cx="6419678" cy="4484295"/>
          </a:xfrm>
        </p:spPr>
        <p:txBody>
          <a:bodyPr>
            <a:noAutofit/>
          </a:bodyPr>
          <a:lstStyle/>
          <a:p>
            <a:pPr marL="0" indent="0">
              <a:buNone/>
            </a:pPr>
            <a:r>
              <a:rPr lang="en-US" sz="2200" dirty="0" smtClean="0">
                <a:latin typeface="Garamond" charset="0"/>
                <a:ea typeface="Garamond" charset="0"/>
                <a:cs typeface="Garamond" charset="0"/>
              </a:rPr>
              <a:t>‘</a:t>
            </a:r>
            <a:r>
              <a:rPr lang="en-US" sz="2200" dirty="0" err="1" smtClean="0">
                <a:latin typeface="Garamond" charset="0"/>
                <a:ea typeface="Garamond" charset="0"/>
                <a:cs typeface="Garamond" charset="0"/>
              </a:rPr>
              <a:t>Karenin</a:t>
            </a:r>
            <a:r>
              <a:rPr lang="en-US" sz="2200" dirty="0" smtClean="0">
                <a:latin typeface="Garamond" charset="0"/>
                <a:ea typeface="Garamond" charset="0"/>
                <a:cs typeface="Garamond" charset="0"/>
              </a:rPr>
              <a:t> </a:t>
            </a:r>
            <a:r>
              <a:rPr lang="en-US" sz="2200" dirty="0">
                <a:latin typeface="Garamond" charset="0"/>
                <a:ea typeface="Garamond" charset="0"/>
                <a:cs typeface="Garamond" charset="0"/>
              </a:rPr>
              <a:t>expressed the view that the higher education of women is generally confounded with the question of women’s emancipation, and that was the only reason for considering it injurious. </a:t>
            </a:r>
          </a:p>
          <a:p>
            <a:pPr marL="0" indent="0">
              <a:buNone/>
            </a:pPr>
            <a:r>
              <a:rPr lang="en-US" sz="2200" dirty="0" smtClean="0">
                <a:latin typeface="Garamond" charset="0"/>
                <a:ea typeface="Garamond" charset="0"/>
                <a:cs typeface="Garamond" charset="0"/>
              </a:rPr>
              <a:t>“</a:t>
            </a:r>
            <a:r>
              <a:rPr lang="en-US" sz="2200" dirty="0" smtClean="0">
                <a:latin typeface="Garamond" charset="0"/>
                <a:ea typeface="Garamond" charset="0"/>
                <a:cs typeface="Garamond" charset="0"/>
              </a:rPr>
              <a:t>I, on the contrary, think that these two questions are firmly bound together,” said </a:t>
            </a:r>
            <a:r>
              <a:rPr lang="en-US" sz="2200" dirty="0" err="1" smtClean="0">
                <a:latin typeface="Garamond" charset="0"/>
                <a:ea typeface="Garamond" charset="0"/>
                <a:cs typeface="Garamond" charset="0"/>
              </a:rPr>
              <a:t>Petsov</a:t>
            </a:r>
            <a:r>
              <a:rPr lang="en-US" sz="2200" dirty="0" smtClean="0">
                <a:latin typeface="Garamond" charset="0"/>
                <a:ea typeface="Garamond" charset="0"/>
                <a:cs typeface="Garamond" charset="0"/>
              </a:rPr>
              <a:t>. “It is a vicious circle. Women are deprived of rights because of their lack of education, and their lack of education results from their lack of rights. We must not forget that the subjection of women is so widespread and so old that we often refuse to recognize the abyss that separates them from us.”’ </a:t>
            </a:r>
          </a:p>
          <a:p>
            <a:pPr marL="0" indent="0">
              <a:buNone/>
            </a:pPr>
            <a:r>
              <a:rPr lang="en-GB" sz="2000" dirty="0" smtClean="0">
                <a:latin typeface="Garamond" charset="0"/>
                <a:ea typeface="Garamond" charset="0"/>
                <a:cs typeface="Garamond" charset="0"/>
              </a:rPr>
              <a:t>L</a:t>
            </a:r>
            <a:r>
              <a:rPr lang="en-GB" sz="2000" dirty="0">
                <a:latin typeface="Garamond" charset="0"/>
                <a:ea typeface="Garamond" charset="0"/>
                <a:cs typeface="Garamond" charset="0"/>
              </a:rPr>
              <a:t>. Tolstoy, </a:t>
            </a:r>
            <a:r>
              <a:rPr lang="en-GB" sz="2000" i="1" dirty="0">
                <a:latin typeface="Garamond" charset="0"/>
                <a:ea typeface="Garamond" charset="0"/>
                <a:cs typeface="Garamond" charset="0"/>
              </a:rPr>
              <a:t>Anna Karenina</a:t>
            </a:r>
            <a:r>
              <a:rPr lang="en-GB" sz="2000" dirty="0">
                <a:latin typeface="Garamond" charset="0"/>
                <a:ea typeface="Garamond" charset="0"/>
                <a:cs typeface="Garamond" charset="0"/>
              </a:rPr>
              <a:t>, trans. by Louise &amp; Aylmer Maude (Oxford et al.: OUP, 1995) p. </a:t>
            </a:r>
            <a:r>
              <a:rPr lang="en-GB" sz="2000" dirty="0" smtClean="0">
                <a:latin typeface="Garamond" charset="0"/>
                <a:ea typeface="Garamond" charset="0"/>
                <a:cs typeface="Garamond" charset="0"/>
              </a:rPr>
              <a:t>386.</a:t>
            </a:r>
            <a:endParaRPr lang="en-GB" sz="2000" dirty="0">
              <a:latin typeface="Garamond" charset="0"/>
              <a:ea typeface="Garamond" charset="0"/>
              <a:cs typeface="Garamond" charset="0"/>
            </a:endParaRPr>
          </a:p>
          <a:p>
            <a:pPr marL="0" indent="0">
              <a:buNone/>
            </a:pPr>
            <a:r>
              <a:rPr lang="en-US" sz="2200" dirty="0" smtClean="0">
                <a:latin typeface="Garamond" charset="0"/>
                <a:ea typeface="Garamond" charset="0"/>
                <a:cs typeface="Garamond" charset="0"/>
              </a:rPr>
              <a:t>(p. 386)</a:t>
            </a:r>
            <a:endParaRPr lang="en-US" sz="2200" dirty="0">
              <a:latin typeface="Garamond" charset="0"/>
              <a:ea typeface="Garamond" charset="0"/>
              <a:cs typeface="Garamond" charset="0"/>
            </a:endParaRP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0714" y="386318"/>
            <a:ext cx="4477658" cy="6093309"/>
          </a:xfrm>
          <a:prstGeom prst="rect">
            <a:avLst/>
          </a:prstGeom>
        </p:spPr>
      </p:pic>
    </p:spTree>
    <p:extLst>
      <p:ext uri="{BB962C8B-B14F-4D97-AF65-F5344CB8AC3E}">
        <p14:creationId xmlns:p14="http://schemas.microsoft.com/office/powerpoint/2010/main" val="1794923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7074"/>
            <a:ext cx="10058400" cy="1371600"/>
          </a:xfrm>
        </p:spPr>
        <p:txBody>
          <a:bodyPr/>
          <a:lstStyle/>
          <a:p>
            <a:r>
              <a:rPr lang="en-US" dirty="0"/>
              <a:t>2. Themes</a:t>
            </a:r>
          </a:p>
        </p:txBody>
      </p:sp>
      <p:sp>
        <p:nvSpPr>
          <p:cNvPr id="3" name="Content Placeholder 2"/>
          <p:cNvSpPr>
            <a:spLocks noGrp="1"/>
          </p:cNvSpPr>
          <p:nvPr>
            <p:ph idx="1"/>
          </p:nvPr>
        </p:nvSpPr>
        <p:spPr>
          <a:xfrm>
            <a:off x="1066800" y="1860884"/>
            <a:ext cx="10058400" cy="3962867"/>
          </a:xfrm>
        </p:spPr>
        <p:txBody>
          <a:bodyPr>
            <a:normAutofit/>
          </a:bodyPr>
          <a:lstStyle/>
          <a:p>
            <a:r>
              <a:rPr lang="en-US" sz="2900" dirty="0">
                <a:latin typeface="Garamond" charset="0"/>
                <a:ea typeface="Garamond" charset="0"/>
                <a:cs typeface="Garamond" charset="0"/>
              </a:rPr>
              <a:t>Family </a:t>
            </a:r>
            <a:r>
              <a:rPr lang="en-US" sz="2900" dirty="0" smtClean="0">
                <a:latin typeface="Garamond" charset="0"/>
                <a:ea typeface="Garamond" charset="0"/>
                <a:cs typeface="Garamond" charset="0"/>
              </a:rPr>
              <a:t>and </a:t>
            </a:r>
            <a:r>
              <a:rPr lang="en-US" sz="2900" dirty="0">
                <a:latin typeface="Garamond" charset="0"/>
                <a:ea typeface="Garamond" charset="0"/>
                <a:cs typeface="Garamond" charset="0"/>
              </a:rPr>
              <a:t>marriage</a:t>
            </a:r>
          </a:p>
          <a:p>
            <a:r>
              <a:rPr lang="en-US" sz="2900" dirty="0">
                <a:latin typeface="Garamond" charset="0"/>
                <a:ea typeface="Garamond" charset="0"/>
                <a:cs typeface="Garamond" charset="0"/>
              </a:rPr>
              <a:t>Social institutions </a:t>
            </a:r>
            <a:r>
              <a:rPr lang="en-US" sz="2900" dirty="0" smtClean="0">
                <a:latin typeface="Garamond" charset="0"/>
                <a:ea typeface="Garamond" charset="0"/>
                <a:cs typeface="Garamond" charset="0"/>
              </a:rPr>
              <a:t>and </a:t>
            </a:r>
            <a:r>
              <a:rPr lang="en-US" sz="2900" dirty="0">
                <a:latin typeface="Garamond" charset="0"/>
                <a:ea typeface="Garamond" charset="0"/>
                <a:cs typeface="Garamond" charset="0"/>
              </a:rPr>
              <a:t>conventions </a:t>
            </a:r>
          </a:p>
          <a:p>
            <a:r>
              <a:rPr lang="en-US" sz="2900" dirty="0">
                <a:latin typeface="Garamond" charset="0"/>
                <a:ea typeface="Garamond" charset="0"/>
                <a:cs typeface="Garamond" charset="0"/>
              </a:rPr>
              <a:t>Adultery </a:t>
            </a:r>
            <a:r>
              <a:rPr lang="en-US" sz="2900" dirty="0" smtClean="0">
                <a:latin typeface="Garamond" charset="0"/>
                <a:ea typeface="Garamond" charset="0"/>
                <a:cs typeface="Garamond" charset="0"/>
              </a:rPr>
              <a:t>and </a:t>
            </a:r>
            <a:r>
              <a:rPr lang="en-US" sz="2900" dirty="0">
                <a:latin typeface="Garamond" charset="0"/>
                <a:ea typeface="Garamond" charset="0"/>
                <a:cs typeface="Garamond" charset="0"/>
              </a:rPr>
              <a:t>transgression</a:t>
            </a:r>
          </a:p>
          <a:p>
            <a:r>
              <a:rPr lang="en-US" sz="2900" dirty="0">
                <a:latin typeface="Garamond" charset="0"/>
                <a:ea typeface="Garamond" charset="0"/>
                <a:cs typeface="Garamond" charset="0"/>
              </a:rPr>
              <a:t>Individual </a:t>
            </a:r>
            <a:r>
              <a:rPr lang="en-US" sz="2900" dirty="0" smtClean="0">
                <a:latin typeface="Garamond" charset="0"/>
                <a:ea typeface="Garamond" charset="0"/>
                <a:cs typeface="Garamond" charset="0"/>
              </a:rPr>
              <a:t>freedom</a:t>
            </a:r>
          </a:p>
          <a:p>
            <a:r>
              <a:rPr lang="en-US" sz="2900" dirty="0">
                <a:latin typeface="Garamond" charset="0"/>
                <a:ea typeface="Garamond" charset="0"/>
                <a:cs typeface="Garamond" charset="0"/>
              </a:rPr>
              <a:t>The ‘woman question</a:t>
            </a:r>
            <a:r>
              <a:rPr lang="en-US" sz="2900" dirty="0" smtClean="0">
                <a:latin typeface="Garamond" charset="0"/>
                <a:ea typeface="Garamond" charset="0"/>
                <a:cs typeface="Garamond" charset="0"/>
              </a:rPr>
              <a:t>’</a:t>
            </a:r>
            <a:endParaRPr lang="en-US" sz="2900" dirty="0">
              <a:latin typeface="Garamond" charset="0"/>
              <a:ea typeface="Garamond" charset="0"/>
              <a:cs typeface="Garamond" charset="0"/>
            </a:endParaRPr>
          </a:p>
          <a:p>
            <a:r>
              <a:rPr lang="en-US" sz="2900" dirty="0" smtClean="0">
                <a:latin typeface="Garamond" charset="0"/>
                <a:ea typeface="Garamond" charset="0"/>
                <a:cs typeface="Garamond" charset="0"/>
              </a:rPr>
              <a:t>Romantic </a:t>
            </a:r>
            <a:r>
              <a:rPr lang="en-US" sz="2900" dirty="0">
                <a:latin typeface="Garamond" charset="0"/>
                <a:ea typeface="Garamond" charset="0"/>
                <a:cs typeface="Garamond" charset="0"/>
              </a:rPr>
              <a:t>love </a:t>
            </a:r>
            <a:r>
              <a:rPr lang="en-US" sz="2900" dirty="0" smtClean="0">
                <a:latin typeface="Garamond" charset="0"/>
                <a:ea typeface="Garamond" charset="0"/>
                <a:cs typeface="Garamond" charset="0"/>
              </a:rPr>
              <a:t>and </a:t>
            </a:r>
            <a:r>
              <a:rPr lang="en-US" sz="2900" dirty="0">
                <a:latin typeface="Garamond" charset="0"/>
                <a:ea typeface="Garamond" charset="0"/>
                <a:cs typeface="Garamond" charset="0"/>
              </a:rPr>
              <a:t>sexuality</a:t>
            </a:r>
          </a:p>
          <a:p>
            <a:r>
              <a:rPr lang="en-US" sz="2900" dirty="0" err="1">
                <a:latin typeface="Garamond" charset="0"/>
                <a:ea typeface="Garamond" charset="0"/>
                <a:cs typeface="Garamond" charset="0"/>
              </a:rPr>
              <a:t>Modernisation</a:t>
            </a:r>
            <a:r>
              <a:rPr lang="en-US" sz="2900" dirty="0">
                <a:latin typeface="Garamond" charset="0"/>
                <a:ea typeface="Garamond" charset="0"/>
                <a:cs typeface="Garamond" charset="0"/>
              </a:rPr>
              <a:t> and political development in </a:t>
            </a:r>
            <a:r>
              <a:rPr lang="en-US" sz="2900" dirty="0" smtClean="0">
                <a:latin typeface="Garamond" charset="0"/>
                <a:ea typeface="Garamond" charset="0"/>
                <a:cs typeface="Garamond" charset="0"/>
              </a:rPr>
              <a:t>C19 Russia</a:t>
            </a:r>
            <a:endParaRPr lang="en-US" sz="2900" dirty="0">
              <a:latin typeface="Garamond" charset="0"/>
              <a:ea typeface="Garamond" charset="0"/>
              <a:cs typeface="Garamond" charset="0"/>
            </a:endParaRPr>
          </a:p>
          <a:p>
            <a:pPr marL="0" indent="0">
              <a:buNone/>
            </a:pPr>
            <a:endParaRPr lang="en-US" dirty="0"/>
          </a:p>
          <a:p>
            <a:endParaRPr lang="en-US" dirty="0"/>
          </a:p>
        </p:txBody>
      </p:sp>
    </p:spTree>
    <p:extLst>
      <p:ext uri="{BB962C8B-B14F-4D97-AF65-F5344CB8AC3E}">
        <p14:creationId xmlns:p14="http://schemas.microsoft.com/office/powerpoint/2010/main" val="1799104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Dichotomies</a:t>
            </a:r>
          </a:p>
        </p:txBody>
      </p:sp>
      <p:sp>
        <p:nvSpPr>
          <p:cNvPr id="3" name="Content Placeholder 2"/>
          <p:cNvSpPr>
            <a:spLocks noGrp="1"/>
          </p:cNvSpPr>
          <p:nvPr>
            <p:ph idx="1"/>
          </p:nvPr>
        </p:nvSpPr>
        <p:spPr>
          <a:xfrm>
            <a:off x="1066800" y="1908699"/>
            <a:ext cx="10058400" cy="4126341"/>
          </a:xfrm>
        </p:spPr>
        <p:txBody>
          <a:bodyPr>
            <a:normAutofit/>
          </a:bodyPr>
          <a:lstStyle/>
          <a:p>
            <a:r>
              <a:rPr lang="en-US" sz="3000" dirty="0">
                <a:latin typeface="Garamond" charset="0"/>
                <a:ea typeface="Garamond" charset="0"/>
                <a:cs typeface="Garamond" charset="0"/>
              </a:rPr>
              <a:t>Individual vs. society</a:t>
            </a:r>
          </a:p>
          <a:p>
            <a:r>
              <a:rPr lang="en-US" sz="3000" dirty="0">
                <a:latin typeface="Garamond" charset="0"/>
                <a:ea typeface="Garamond" charset="0"/>
                <a:cs typeface="Garamond" charset="0"/>
              </a:rPr>
              <a:t>Private vs. public life</a:t>
            </a:r>
          </a:p>
          <a:p>
            <a:r>
              <a:rPr lang="en-US" sz="3000" dirty="0">
                <a:latin typeface="Garamond" charset="0"/>
                <a:ea typeface="Garamond" charset="0"/>
                <a:cs typeface="Garamond" charset="0"/>
              </a:rPr>
              <a:t>Passionate love vs. social institution of marriage</a:t>
            </a:r>
          </a:p>
          <a:p>
            <a:r>
              <a:rPr lang="en-US" sz="3000" dirty="0">
                <a:latin typeface="Garamond" charset="0"/>
                <a:ea typeface="Garamond" charset="0"/>
                <a:cs typeface="Garamond" charset="0"/>
              </a:rPr>
              <a:t>City vs. countryside</a:t>
            </a:r>
          </a:p>
          <a:p>
            <a:r>
              <a:rPr lang="en-US" sz="3000" dirty="0">
                <a:latin typeface="Garamond" charset="0"/>
                <a:ea typeface="Garamond" charset="0"/>
                <a:cs typeface="Garamond" charset="0"/>
              </a:rPr>
              <a:t>Tradition vs. progress</a:t>
            </a:r>
          </a:p>
          <a:p>
            <a:r>
              <a:rPr lang="en-US" sz="3000" dirty="0">
                <a:latin typeface="Garamond" charset="0"/>
                <a:ea typeface="Garamond" charset="0"/>
                <a:cs typeface="Garamond" charset="0"/>
              </a:rPr>
              <a:t>Russia vs. Europe</a:t>
            </a:r>
          </a:p>
          <a:p>
            <a:r>
              <a:rPr lang="en-US" sz="3000" dirty="0">
                <a:latin typeface="Garamond" charset="0"/>
                <a:ea typeface="Garamond" charset="0"/>
                <a:cs typeface="Garamond" charset="0"/>
              </a:rPr>
              <a:t>Material world vs. spiritual world</a:t>
            </a:r>
          </a:p>
          <a:p>
            <a:pPr marL="0" indent="0">
              <a:buNone/>
            </a:pPr>
            <a:endParaRPr lang="en-US" sz="2800" dirty="0">
              <a:latin typeface="Garamond" charset="0"/>
              <a:ea typeface="Garamond" charset="0"/>
              <a:cs typeface="Garamond" charset="0"/>
            </a:endParaRPr>
          </a:p>
          <a:p>
            <a:endParaRPr lang="en-US" sz="2400" dirty="0"/>
          </a:p>
          <a:p>
            <a:endParaRPr lang="en-US" sz="2400" dirty="0"/>
          </a:p>
          <a:p>
            <a:endParaRPr lang="en-US" sz="2400" dirty="0"/>
          </a:p>
          <a:p>
            <a:endParaRPr lang="en-US" dirty="0"/>
          </a:p>
        </p:txBody>
      </p:sp>
    </p:spTree>
    <p:extLst>
      <p:ext uri="{BB962C8B-B14F-4D97-AF65-F5344CB8AC3E}">
        <p14:creationId xmlns:p14="http://schemas.microsoft.com/office/powerpoint/2010/main" val="1199695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Custom 11">
      <a:dk1>
        <a:srgbClr val="000000"/>
      </a:dk1>
      <a:lt1>
        <a:srgbClr val="FFFFFF"/>
      </a:lt1>
      <a:dk2>
        <a:srgbClr val="4B4747"/>
      </a:dk2>
      <a:lt2>
        <a:srgbClr val="AEABA4"/>
      </a:lt2>
      <a:accent1>
        <a:srgbClr val="13120E"/>
      </a:accent1>
      <a:accent2>
        <a:srgbClr val="9B2D1F"/>
      </a:accent2>
      <a:accent3>
        <a:srgbClr val="A28E6A"/>
      </a:accent3>
      <a:accent4>
        <a:srgbClr val="956251"/>
      </a:accent4>
      <a:accent5>
        <a:srgbClr val="524A4B"/>
      </a:accent5>
      <a:accent6>
        <a:srgbClr val="855D5D"/>
      </a:accent6>
      <a:hlink>
        <a:srgbClr val="CC9900"/>
      </a:hlink>
      <a:folHlink>
        <a:srgbClr val="96A9A9"/>
      </a:folHlink>
    </a:clrScheme>
    <a:fontScheme name="Garamond-Trebuchet MS">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6728D11B-929E-4324-91B0-4A4DA4CAC3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2145</TotalTime>
  <Words>1783</Words>
  <Application>Microsoft Office PowerPoint</Application>
  <PresentationFormat>Widescreen</PresentationFormat>
  <Paragraphs>115</Paragraphs>
  <Slides>27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Garamond</vt:lpstr>
      <vt:lpstr>Trebuchet MS</vt:lpstr>
      <vt:lpstr>Savon</vt:lpstr>
      <vt:lpstr> Lev N. Tolstoy, Anna Karenina (1873-7)  </vt:lpstr>
      <vt:lpstr>Structure</vt:lpstr>
      <vt:lpstr>PowerPoint Presentation</vt:lpstr>
      <vt:lpstr>1. Historical Background</vt:lpstr>
      <vt:lpstr>PowerPoint Presentation</vt:lpstr>
      <vt:lpstr>1. The ‘Woman Question’ in Russia</vt:lpstr>
      <vt:lpstr>1. The ‘Woman Question’</vt:lpstr>
      <vt:lpstr>2. Themes</vt:lpstr>
      <vt:lpstr>2. Dichotomies</vt:lpstr>
      <vt:lpstr>2. Tolstoy on the Concept of Family</vt:lpstr>
      <vt:lpstr>PowerPoint Presentation</vt:lpstr>
      <vt:lpstr>2. The famous first sentence</vt:lpstr>
      <vt:lpstr>PowerPoint Presentation</vt:lpstr>
      <vt:lpstr>2. The 19th-Century Novel of Adultery</vt:lpstr>
      <vt:lpstr>PowerPoint Presentation</vt:lpstr>
      <vt:lpstr>2. The 19th-Century Novel of Adultery</vt:lpstr>
      <vt:lpstr>PowerPoint Presentation</vt:lpstr>
      <vt:lpstr>2. Transgression</vt:lpstr>
      <vt:lpstr>PowerPoint Presentation</vt:lpstr>
      <vt:lpstr>3. What does realism in literature mean?</vt:lpstr>
      <vt:lpstr>3. The Question of Realism</vt:lpstr>
      <vt:lpstr>PowerPoint Presentation</vt:lpstr>
      <vt:lpstr>PowerPoint Presentation</vt:lpstr>
      <vt:lpstr>3. Tolstoy on Realism</vt:lpstr>
      <vt:lpstr>PowerPoint Presentation</vt:lpstr>
      <vt:lpstr>4. Anna Karenina as Artifice: Tom Stoppard and Joe Wright’s 2012 Adaptation</vt:lpstr>
      <vt:lpstr>The European Novel in Russia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Lev Tolstoy:  Anna Karenina  (1873-1877)</dc:title>
  <dc:creator>Breidenbach, Birgit</dc:creator>
  <cp:lastModifiedBy>Birgit Breidenbach (LDC - Staff)</cp:lastModifiedBy>
  <cp:revision>115</cp:revision>
  <dcterms:created xsi:type="dcterms:W3CDTF">2016-11-21T13:24:24Z</dcterms:created>
  <dcterms:modified xsi:type="dcterms:W3CDTF">2018-11-15T16:56:00Z</dcterms:modified>
</cp:coreProperties>
</file>