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63" r:id="rId4"/>
    <p:sldId id="264" r:id="rId5"/>
    <p:sldId id="259" r:id="rId6"/>
    <p:sldId id="265" r:id="rId7"/>
    <p:sldId id="257" r:id="rId8"/>
    <p:sldId id="258" r:id="rId9"/>
    <p:sldId id="266" r:id="rId10"/>
    <p:sldId id="267" r:id="rId11"/>
    <p:sldId id="268" r:id="rId12"/>
    <p:sldId id="269" r:id="rId13"/>
    <p:sldId id="270" r:id="rId14"/>
    <p:sldId id="261" r:id="rId15"/>
    <p:sldId id="271" r:id="rId16"/>
    <p:sldId id="262" r:id="rId17"/>
    <p:sldId id="272" r:id="rId18"/>
    <p:sldId id="273" r:id="rId19"/>
    <p:sldId id="274"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snapToObjects="1">
      <p:cViewPr>
        <p:scale>
          <a:sx n="100" d="100"/>
          <a:sy n="100" d="100"/>
        </p:scale>
        <p:origin x="-80"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0611AEC8-8443-5948-BBA5-AFFB226778E3}" type="datetimeFigureOut">
              <a:rPr lang="en-US" smtClean="0"/>
              <a:pPr/>
              <a:t>29/10/18</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3FBB0E6F-E005-9345-A651-BB4437DA3AD7}"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GB"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0611AEC8-8443-5948-BBA5-AFFB226778E3}" type="datetimeFigureOut">
              <a:rPr lang="en-US" smtClean="0"/>
              <a:pPr/>
              <a:t>29/10/18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B0E6F-E005-9345-A651-BB4437DA3AD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0611AEC8-8443-5948-BBA5-AFFB226778E3}" type="datetimeFigureOut">
              <a:rPr lang="en-US" smtClean="0"/>
              <a:pPr/>
              <a:t>29/10/18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B0E6F-E005-9345-A651-BB4437DA3A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0611AEC8-8443-5948-BBA5-AFFB226778E3}" type="datetimeFigureOut">
              <a:rPr lang="en-US" smtClean="0"/>
              <a:pPr/>
              <a:t>29/10/18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B0E6F-E005-9345-A651-BB4437DA3A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p:txBody>
          <a:bodyPr/>
          <a:lstStyle/>
          <a:p>
            <a:fld id="{0611AEC8-8443-5948-BBA5-AFFB226778E3}" type="datetimeFigureOut">
              <a:rPr lang="en-US" smtClean="0"/>
              <a:pPr/>
              <a:t>29/10/18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B0E6F-E005-9345-A651-BB4437DA3AD7}"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GB"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GB"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0611AEC8-8443-5948-BBA5-AFFB226778E3}" type="datetimeFigureOut">
              <a:rPr lang="en-US" smtClean="0"/>
              <a:pPr/>
              <a:t>29/10/18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B0E6F-E005-9345-A651-BB4437DA3AD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0"/>
          </p:nvPr>
        </p:nvSpPr>
        <p:spPr/>
        <p:txBody>
          <a:bodyPr/>
          <a:lstStyle/>
          <a:p>
            <a:fld id="{0611AEC8-8443-5948-BBA5-AFFB226778E3}" type="datetimeFigureOut">
              <a:rPr lang="en-US" smtClean="0"/>
              <a:pPr/>
              <a:t>29/10/18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BB0E6F-E005-9345-A651-BB4437DA3AD7}"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0611AEC8-8443-5948-BBA5-AFFB226778E3}" type="datetimeFigureOut">
              <a:rPr lang="en-US" smtClean="0"/>
              <a:pPr/>
              <a:t>29/10/18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BB0E6F-E005-9345-A651-BB4437DA3A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11AEC8-8443-5948-BBA5-AFFB226778E3}" type="datetimeFigureOut">
              <a:rPr lang="en-US" smtClean="0"/>
              <a:pPr/>
              <a:t>29/10/18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BB0E6F-E005-9345-A651-BB4437DA3A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GB"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GB"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0611AEC8-8443-5948-BBA5-AFFB226778E3}" type="datetimeFigureOut">
              <a:rPr lang="en-US" smtClean="0"/>
              <a:pPr/>
              <a:t>29/10/18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B0E6F-E005-9345-A651-BB4437DA3AD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GB"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0611AEC8-8443-5948-BBA5-AFFB226778E3}" type="datetimeFigureOut">
              <a:rPr lang="en-US" smtClean="0"/>
              <a:pPr/>
              <a:t>29/10/18</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3FBB0E6F-E005-9345-A651-BB4437DA3AD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0611AEC8-8443-5948-BBA5-AFFB226778E3}" type="datetimeFigureOut">
              <a:rPr lang="en-US" smtClean="0"/>
              <a:pPr/>
              <a:t>29/10/18</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3FBB0E6F-E005-9345-A651-BB4437DA3AD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Crime and Expectations</a:t>
            </a:r>
            <a:endParaRPr lang="en-US" dirty="0"/>
          </a:p>
        </p:txBody>
      </p:sp>
      <p:sp>
        <p:nvSpPr>
          <p:cNvPr id="3" name="Subtitle 2"/>
          <p:cNvSpPr>
            <a:spLocks noGrp="1"/>
          </p:cNvSpPr>
          <p:nvPr>
            <p:ph type="subTitle" idx="1"/>
          </p:nvPr>
        </p:nvSpPr>
        <p:spPr/>
        <p:txBody>
          <a:bodyPr/>
          <a:lstStyle/>
          <a:p>
            <a:r>
              <a:rPr lang="en-US" dirty="0" smtClean="0"/>
              <a:t>Dickens and Dostoevsky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 </a:t>
            </a:r>
            <a:r>
              <a:rPr lang="en-US" dirty="0" err="1" smtClean="0"/>
              <a:t>Raskolnikov’s</a:t>
            </a:r>
            <a:r>
              <a:rPr lang="en-US" dirty="0" smtClean="0"/>
              <a:t> Eyes</a:t>
            </a:r>
            <a:endParaRPr lang="en-US" dirty="0"/>
          </a:p>
        </p:txBody>
      </p:sp>
      <p:pic>
        <p:nvPicPr>
          <p:cNvPr id="4" name="Content Placeholder 3" descr="images.jpg"/>
          <p:cNvPicPr>
            <a:picLocks noGrp="1" noChangeAspect="1"/>
          </p:cNvPicPr>
          <p:nvPr>
            <p:ph idx="1"/>
          </p:nvPr>
        </p:nvPicPr>
        <p:blipFill>
          <a:blip r:embed="rId2"/>
          <a:stretch>
            <a:fillRect/>
          </a:stretch>
        </p:blipFill>
        <p:spPr>
          <a:xfrm>
            <a:off x="1905000" y="1426464"/>
            <a:ext cx="5562600" cy="4364736"/>
          </a:xfr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 </a:t>
            </a:r>
            <a:r>
              <a:rPr lang="en-US" dirty="0" err="1" smtClean="0"/>
              <a:t>Raskolnikov’s</a:t>
            </a:r>
            <a:r>
              <a:rPr lang="en-US" dirty="0" smtClean="0"/>
              <a:t> Eyes</a:t>
            </a:r>
            <a:endParaRPr lang="en-US" dirty="0"/>
          </a:p>
        </p:txBody>
      </p:sp>
      <p:pic>
        <p:nvPicPr>
          <p:cNvPr id="4" name="Content Placeholder 3" descr="imgres.jpg"/>
          <p:cNvPicPr>
            <a:picLocks noGrp="1" noChangeAspect="1"/>
          </p:cNvPicPr>
          <p:nvPr>
            <p:ph idx="1"/>
          </p:nvPr>
        </p:nvPicPr>
        <p:blipFill>
          <a:blip r:embed="rId2"/>
          <a:stretch>
            <a:fillRect/>
          </a:stretch>
        </p:blipFill>
        <p:spPr>
          <a:xfrm>
            <a:off x="1752600" y="1426464"/>
            <a:ext cx="4876800" cy="4364736"/>
          </a:xfr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Mystery of Suffering</a:t>
            </a:r>
            <a:endParaRPr lang="en-US" dirty="0"/>
          </a:p>
        </p:txBody>
      </p:sp>
      <p:sp>
        <p:nvSpPr>
          <p:cNvPr id="3" name="Content Placeholder 2"/>
          <p:cNvSpPr>
            <a:spLocks noGrp="1"/>
          </p:cNvSpPr>
          <p:nvPr>
            <p:ph idx="1"/>
          </p:nvPr>
        </p:nvSpPr>
        <p:spPr/>
        <p:txBody>
          <a:bodyPr/>
          <a:lstStyle/>
          <a:p>
            <a:pPr>
              <a:buNone/>
            </a:pPr>
            <a:r>
              <a:rPr lang="en-US" dirty="0" smtClean="0"/>
              <a:t>I think I should like to turn myself into Eugene Sue and describe the mysteries of Petersburg. I have a passionate love for mystery.  I am a fantasist, a mystic, and I confess to you that Petersburg – I do not know why – has always seemed to me to be some kind of mystery. (Dostoevsky, </a:t>
            </a:r>
            <a:r>
              <a:rPr lang="en-US" i="1" dirty="0" smtClean="0"/>
              <a:t>Petersburg Visions in Verse and Prose</a:t>
            </a:r>
            <a:r>
              <a:rPr lang="en-US" dirty="0" smtClean="0"/>
              <a:t>)</a:t>
            </a:r>
            <a:endParaRPr lang="en-GB"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Fantasy of Underdevelopment</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At an opposite pole we find a modernism that arises from backwardness and underdevelopment. This modernism first arose in Russia … in our own era with the spread of modernization – but generally, as in old Russia, a truncated and warped modernization – it has spread throughout the Third World. The modernism of underdevelopment is forced to build on fantasies and dreams of modernity, to nourish itself on an intimacy and struggle with mirages and ghosts.</a:t>
            </a:r>
            <a:r>
              <a:rPr lang="en-GB" dirty="0" smtClean="0"/>
              <a:t> (Marshall Berman, </a:t>
            </a:r>
            <a:r>
              <a:rPr lang="en-GB" i="1" dirty="0" smtClean="0"/>
              <a:t>All That is Solid Melts Into Air</a:t>
            </a:r>
            <a:r>
              <a:rPr lang="en-GB"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Modern Murder? </a:t>
            </a:r>
            <a:endParaRPr lang="en-US" dirty="0"/>
          </a:p>
        </p:txBody>
      </p:sp>
      <p:sp>
        <p:nvSpPr>
          <p:cNvPr id="3" name="Content Placeholder 2"/>
          <p:cNvSpPr>
            <a:spLocks noGrp="1"/>
          </p:cNvSpPr>
          <p:nvPr>
            <p:ph idx="1"/>
          </p:nvPr>
        </p:nvSpPr>
        <p:spPr/>
        <p:txBody>
          <a:bodyPr>
            <a:normAutofit fontScale="92500" lnSpcReduction="10000"/>
          </a:bodyPr>
          <a:lstStyle/>
          <a:p>
            <a:r>
              <a:rPr lang="en-GB" dirty="0" smtClean="0"/>
              <a:t> </a:t>
            </a:r>
            <a:r>
              <a:rPr lang="en-US" dirty="0" smtClean="0"/>
              <a:t>the evil-doer [ . . .]  cannot escape the slower torture of incessantly doing the evil deed again and doing it more efficiently [ Dickens, </a:t>
            </a:r>
            <a:r>
              <a:rPr lang="en-US" i="1" dirty="0" smtClean="0"/>
              <a:t>Our Mutual Friend</a:t>
            </a:r>
            <a:r>
              <a:rPr lang="en-US" dirty="0" smtClean="0"/>
              <a:t>]</a:t>
            </a:r>
            <a:endParaRPr lang="en-GB" dirty="0" smtClean="0"/>
          </a:p>
          <a:p>
            <a:r>
              <a:rPr lang="en-US" dirty="0" smtClean="0"/>
              <a:t>You won’t run away [….] The fugitive’s life is hard and hateful, and your first need is for a definite position and existence, and a suitable atmosphere, and what sort of atmosphere would you have? If you ran away, you would come back of yourself. </a:t>
            </a:r>
            <a:r>
              <a:rPr lang="en-US" i="1" dirty="0" smtClean="0"/>
              <a:t>You can’t get on without us</a:t>
            </a:r>
            <a:r>
              <a:rPr lang="en-US" dirty="0" smtClean="0"/>
              <a:t>. (Dostoevsky, </a:t>
            </a:r>
            <a:r>
              <a:rPr lang="en-US" i="1" dirty="0" smtClean="0"/>
              <a:t>Crime and Punishment</a:t>
            </a:r>
            <a:r>
              <a:rPr lang="en-US" dirty="0" smtClean="0"/>
              <a:t>)</a:t>
            </a:r>
            <a:endParaRPr lang="en-GB" dirty="0" smtClean="0"/>
          </a:p>
          <a:p>
            <a:pPr>
              <a:buNone/>
            </a:pPr>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a Modern Murderer?</a:t>
            </a:r>
            <a:endParaRPr lang="en-US" dirty="0"/>
          </a:p>
        </p:txBody>
      </p:sp>
      <p:pic>
        <p:nvPicPr>
          <p:cNvPr id="4" name="Content Placeholder 3" descr="images-2.jpg"/>
          <p:cNvPicPr>
            <a:picLocks noGrp="1" noChangeAspect="1"/>
          </p:cNvPicPr>
          <p:nvPr>
            <p:ph idx="1"/>
          </p:nvPr>
        </p:nvPicPr>
        <p:blipFill>
          <a:blip r:embed="rId2"/>
          <a:stretch>
            <a:fillRect/>
          </a:stretch>
        </p:blipFill>
        <p:spPr>
          <a:xfrm>
            <a:off x="2209800" y="1676400"/>
            <a:ext cx="4495800" cy="4495800"/>
          </a:xfr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Modern Murderer</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GB" dirty="0" smtClean="0"/>
              <a:t>	Far more mercilessly, far more pitilessly than the sternest law, he condemns himself for his crime (F. Dostoevsky)</a:t>
            </a:r>
          </a:p>
          <a:p>
            <a:pPr>
              <a:buNone/>
            </a:pPr>
            <a:r>
              <a:rPr lang="en-GB" dirty="0" smtClean="0"/>
              <a:t>	</a:t>
            </a:r>
          </a:p>
          <a:p>
            <a:pPr>
              <a:buNone/>
            </a:pPr>
            <a:r>
              <a:rPr lang="en-GB" dirty="0" smtClean="0"/>
              <a:t>	 N.B. His moral development begins from the crime itself (F. Dostoevsky, 1865) </a:t>
            </a:r>
          </a:p>
          <a:p>
            <a:pPr>
              <a:buNone/>
            </a:pPr>
            <a:endParaRPr lang="en-GB" dirty="0" smtClean="0"/>
          </a:p>
          <a:p>
            <a:pPr>
              <a:buNone/>
            </a:pPr>
            <a:r>
              <a:rPr lang="en-GB" dirty="0" smtClean="0"/>
              <a:t>	This is an obscure and fantastic case,  a contemporary case, something that could only happen in our day, when the heart of an has grown troubled, when people quote sayings about blood “refreshing”….He forgot to shut the door behind him, but he murdered, and murdered two people, for a theory. (F. Dostoevsky, Crime and Punishment)</a:t>
            </a:r>
          </a:p>
          <a:p>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Reasonable Violence</a:t>
            </a:r>
            <a:endParaRPr lang="en-US" dirty="0"/>
          </a:p>
        </p:txBody>
      </p:sp>
      <p:sp>
        <p:nvSpPr>
          <p:cNvPr id="3" name="Content Placeholder 2"/>
          <p:cNvSpPr>
            <a:spLocks noGrp="1"/>
          </p:cNvSpPr>
          <p:nvPr>
            <p:ph idx="1"/>
          </p:nvPr>
        </p:nvSpPr>
        <p:spPr/>
        <p:txBody>
          <a:bodyPr>
            <a:normAutofit fontScale="92500"/>
          </a:bodyPr>
          <a:lstStyle/>
          <a:p>
            <a:pPr>
              <a:buNone/>
            </a:pPr>
            <a:r>
              <a:rPr lang="en-US" i="1" dirty="0" smtClean="0"/>
              <a:t>Crime and Punishment</a:t>
            </a:r>
            <a:r>
              <a:rPr lang="en-US" dirty="0" smtClean="0"/>
              <a:t>, </a:t>
            </a:r>
            <a:r>
              <a:rPr lang="en-US" i="1" dirty="0" smtClean="0"/>
              <a:t>The Possessed</a:t>
            </a:r>
            <a:r>
              <a:rPr lang="en-US" dirty="0" smtClean="0"/>
              <a:t>, and </a:t>
            </a:r>
            <a:r>
              <a:rPr lang="en-US" i="1" dirty="0" smtClean="0"/>
              <a:t>The Brothers Karamazov</a:t>
            </a:r>
            <a:r>
              <a:rPr lang="en-US" dirty="0" smtClean="0"/>
              <a:t> embody a reassertion and an elaboration of this compelling concern [with violence] in terms of both their thematic import and structural pattern.  Murder is presented as an act generated exclusively by the rational mind of the murderer.  It is a product of pure intellection, a rationally argued “calculated” act of violence. (Alexandra F. </a:t>
            </a:r>
            <a:r>
              <a:rPr lang="en-US" dirty="0" err="1" smtClean="0"/>
              <a:t>Rudicina</a:t>
            </a:r>
            <a:r>
              <a:rPr lang="en-US" dirty="0" smtClean="0"/>
              <a:t>, ‘Crime and Myth’)</a:t>
            </a:r>
            <a:endParaRPr lang="en-GB"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Unreasonable Redemption</a:t>
            </a:r>
            <a:endParaRPr lang="en-US" dirty="0"/>
          </a:p>
        </p:txBody>
      </p:sp>
      <p:pic>
        <p:nvPicPr>
          <p:cNvPr id="4" name="Content Placeholder 3" descr="images.jpg"/>
          <p:cNvPicPr>
            <a:picLocks noGrp="1" noChangeAspect="1"/>
          </p:cNvPicPr>
          <p:nvPr>
            <p:ph idx="1"/>
          </p:nvPr>
        </p:nvPicPr>
        <p:blipFill>
          <a:blip r:embed="rId2"/>
          <a:stretch>
            <a:fillRect/>
          </a:stretch>
        </p:blipFill>
        <p:spPr>
          <a:xfrm>
            <a:off x="2438400" y="1426464"/>
            <a:ext cx="4800600" cy="3907536"/>
          </a:xfr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Mystery of Redemption</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Dostoevsky creates a youthful and quasi-educated heroine, Sonya </a:t>
            </a:r>
            <a:r>
              <a:rPr lang="en-US" dirty="0" err="1" smtClean="0"/>
              <a:t>Marmeladova</a:t>
            </a:r>
            <a:r>
              <a:rPr lang="en-US" dirty="0" smtClean="0"/>
              <a:t>, who must endure many tribulations from the men in </a:t>
            </a:r>
            <a:r>
              <a:rPr lang="en-US" i="1" dirty="0" smtClean="0"/>
              <a:t>Crime and Punishment</a:t>
            </a:r>
            <a:r>
              <a:rPr lang="en-US" dirty="0" smtClean="0"/>
              <a:t> before abandoning her futile self-sacrifice. She, like the novel’s protagonist </a:t>
            </a:r>
            <a:r>
              <a:rPr lang="en-US" dirty="0" err="1" smtClean="0"/>
              <a:t>Rodion</a:t>
            </a:r>
            <a:r>
              <a:rPr lang="en-US" dirty="0" smtClean="0"/>
              <a:t> </a:t>
            </a:r>
            <a:r>
              <a:rPr lang="en-US" dirty="0" err="1" smtClean="0"/>
              <a:t>Raskolnikov</a:t>
            </a:r>
            <a:r>
              <a:rPr lang="en-US" dirty="0" smtClean="0"/>
              <a:t>, transgresses a Christian moral precept in the belief that she is acting in the name of a higher justice [….] In reacting to this test of faith, Sonya affirms a renewed belief in divine providence, for which she is rewarded (in accordance with the structure of a Christian resurrection tale) with a new life, provided for financially </a:t>
            </a:r>
            <a:r>
              <a:rPr lang="en-US" dirty="0" err="1" smtClean="0"/>
              <a:t>Svidrigailov</a:t>
            </a:r>
            <a:r>
              <a:rPr lang="en-US" dirty="0" smtClean="0"/>
              <a:t> and spiritually by </a:t>
            </a:r>
            <a:r>
              <a:rPr lang="en-US" dirty="0" err="1" smtClean="0"/>
              <a:t>Raskolnikov</a:t>
            </a:r>
            <a:r>
              <a:rPr lang="en-US" dirty="0" smtClean="0"/>
              <a:t>. (Elizabeth Blake, ‘Sonya, Silent No More’)</a:t>
            </a:r>
            <a:endParaRPr lang="en-GB"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Urban Savage:</a:t>
            </a:r>
            <a:br>
              <a:rPr lang="en-US" dirty="0" smtClean="0"/>
            </a:br>
            <a:r>
              <a:rPr lang="en-US" dirty="0" smtClean="0"/>
              <a:t>St. Petersburg</a:t>
            </a:r>
            <a:endParaRPr lang="en-US" dirty="0"/>
          </a:p>
        </p:txBody>
      </p:sp>
      <p:pic>
        <p:nvPicPr>
          <p:cNvPr id="5" name="Content Placeholder 4" descr="images.jpeg"/>
          <p:cNvPicPr>
            <a:picLocks noGrp="1" noChangeAspect="1"/>
          </p:cNvPicPr>
          <p:nvPr>
            <p:ph idx="1"/>
          </p:nvPr>
        </p:nvPicPr>
        <p:blipFill>
          <a:blip r:embed="rId2"/>
          <a:stretch>
            <a:fillRect/>
          </a:stretch>
        </p:blipFill>
        <p:spPr>
          <a:xfrm>
            <a:off x="1524000" y="2057400"/>
            <a:ext cx="7162800" cy="4038600"/>
          </a:xfr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Time of Redemption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As such, the hero enables a series of temporal shapes, laden with </a:t>
            </a:r>
            <a:r>
              <a:rPr lang="en-US" dirty="0" err="1" smtClean="0"/>
              <a:t>historiographic</a:t>
            </a:r>
            <a:r>
              <a:rPr lang="en-US" dirty="0" smtClean="0"/>
              <a:t> significance, to be considered and then either chosen or dismissed. A re-inscription of </a:t>
            </a:r>
            <a:r>
              <a:rPr lang="en-US" i="1" dirty="0" smtClean="0"/>
              <a:t>Crime and Punishment</a:t>
            </a:r>
            <a:r>
              <a:rPr lang="en-US" dirty="0" smtClean="0"/>
              <a:t> into the context of journalistic debates from the period of Great Reforms thus allows us to read the novel as a political allegory that stages and imaginatively resolves the socio-temporal contradictions structuring a world torn between conflicting demands for continuity and radical change. (</a:t>
            </a:r>
            <a:r>
              <a:rPr lang="en-US" dirty="0" err="1" smtClean="0"/>
              <a:t>Ilya</a:t>
            </a:r>
            <a:r>
              <a:rPr lang="en-US" dirty="0" smtClean="0"/>
              <a:t> </a:t>
            </a:r>
            <a:r>
              <a:rPr lang="en-US" dirty="0" err="1" smtClean="0"/>
              <a:t>Kliger</a:t>
            </a:r>
            <a:r>
              <a:rPr lang="en-US" dirty="0" smtClean="0"/>
              <a:t>, ‘Shapes of History’)</a:t>
            </a:r>
            <a:endParaRPr lang="en-GB" smtClean="0"/>
          </a:p>
          <a:p>
            <a:pPr>
              <a:buNone/>
            </a:pP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the Scaffold</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GB" dirty="0" smtClean="0"/>
              <a:t>Today, December 22 [1849], we were driven to </a:t>
            </a:r>
            <a:r>
              <a:rPr lang="en-GB" dirty="0" err="1" smtClean="0"/>
              <a:t>Semyonovsky</a:t>
            </a:r>
            <a:r>
              <a:rPr lang="en-GB" dirty="0" smtClean="0"/>
              <a:t> Parade Ground.  There the death sentence was read to us all, we were given the cross to kiss, swords were broken over our heads, and our final toilet was arranged (white shirts).  Then three of us were set against the posts so as to carry out the executions. We were summoned in threes; consequently I was in the second group, and there was not more than a minute left to live.  I remembered you, my brother, and all yours [….] Life everywhere is life, life is in ourselves and not in the external. (Dostoevsky, Letter to Mikhail Dostoevsky, 1849)</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the Prison</a:t>
            </a:r>
            <a:endParaRPr lang="en-US" dirty="0"/>
          </a:p>
        </p:txBody>
      </p:sp>
      <p:sp>
        <p:nvSpPr>
          <p:cNvPr id="3" name="Content Placeholder 2"/>
          <p:cNvSpPr>
            <a:spLocks noGrp="1"/>
          </p:cNvSpPr>
          <p:nvPr>
            <p:ph idx="1"/>
          </p:nvPr>
        </p:nvSpPr>
        <p:spPr/>
        <p:txBody>
          <a:bodyPr/>
          <a:lstStyle/>
          <a:p>
            <a:pPr>
              <a:buNone/>
            </a:pPr>
            <a:r>
              <a:rPr lang="en-GB" dirty="0" smtClean="0"/>
              <a:t>And in four years in prison I at last came to distinguish human beings among the thieves.  Will you believe me: there are deep, strong, beautiful characters, and what a joy it was to discover gold beneath the rough, hard shell.  And not one, not tow, but several. (Dostoevsky, Letter to Mikhail Dostoevsky, 1854)</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Urban Savage: London</a:t>
            </a:r>
            <a:endParaRPr lang="en-US" dirty="0"/>
          </a:p>
        </p:txBody>
      </p:sp>
      <p:pic>
        <p:nvPicPr>
          <p:cNvPr id="4" name="Content Placeholder 3" descr="images.jpeg"/>
          <p:cNvPicPr>
            <a:picLocks noGrp="1" noChangeAspect="1"/>
          </p:cNvPicPr>
          <p:nvPr>
            <p:ph idx="1"/>
          </p:nvPr>
        </p:nvPicPr>
        <p:blipFill>
          <a:blip r:embed="rId2"/>
          <a:stretch>
            <a:fillRect/>
          </a:stretch>
        </p:blipFill>
        <p:spPr>
          <a:xfrm>
            <a:off x="1905000" y="1676400"/>
            <a:ext cx="5943600" cy="4800600"/>
          </a:xfr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Fellowship Across the World</a:t>
            </a:r>
            <a:endParaRPr lang="en-US" dirty="0"/>
          </a:p>
        </p:txBody>
      </p:sp>
      <p:sp>
        <p:nvSpPr>
          <p:cNvPr id="3" name="Content Placeholder 2"/>
          <p:cNvSpPr>
            <a:spLocks noGrp="1"/>
          </p:cNvSpPr>
          <p:nvPr>
            <p:ph idx="1"/>
          </p:nvPr>
        </p:nvSpPr>
        <p:spPr/>
        <p:txBody>
          <a:bodyPr/>
          <a:lstStyle/>
          <a:p>
            <a:pPr>
              <a:buNone/>
            </a:pPr>
            <a:r>
              <a:rPr lang="en-US" dirty="0" smtClean="0"/>
              <a:t>We understand Dickens in Russia, I am convinced, almost as well as the English, and maybe even all the subtleties; maybe even we love him no less than his own countrymen; and yet how typical, distinctive, and national Dickens is. (Dostoevsky, </a:t>
            </a:r>
            <a:r>
              <a:rPr lang="en-US" i="1" dirty="0" smtClean="0"/>
              <a:t>Diary of a Writer</a:t>
            </a:r>
            <a:r>
              <a:rPr lang="en-US" dirty="0" smtClean="0"/>
              <a:t>)</a:t>
            </a:r>
            <a:endParaRPr lang="en-GB"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Night Walking: London</a:t>
            </a:r>
            <a:endParaRPr lang="en-US" dirty="0"/>
          </a:p>
        </p:txBody>
      </p:sp>
      <p:sp>
        <p:nvSpPr>
          <p:cNvPr id="3" name="Content Placeholder 2"/>
          <p:cNvSpPr>
            <a:spLocks noGrp="1"/>
          </p:cNvSpPr>
          <p:nvPr>
            <p:ph idx="1"/>
          </p:nvPr>
        </p:nvSpPr>
        <p:spPr/>
        <p:txBody>
          <a:bodyPr>
            <a:normAutofit fontScale="25000" lnSpcReduction="20000"/>
          </a:bodyPr>
          <a:lstStyle/>
          <a:p>
            <a:pPr>
              <a:lnSpc>
                <a:spcPct val="120000"/>
              </a:lnSpc>
              <a:buNone/>
            </a:pPr>
            <a:r>
              <a:rPr lang="en-US" sz="3429" dirty="0" smtClean="0"/>
              <a:t>	</a:t>
            </a:r>
            <a:r>
              <a:rPr lang="en-US" sz="8000" dirty="0" smtClean="0"/>
              <a:t>Walking the streets under the pattering rain, </a:t>
            </a:r>
            <a:r>
              <a:rPr lang="en-US" sz="8000" dirty="0" err="1" smtClean="0"/>
              <a:t>Houselessness</a:t>
            </a:r>
            <a:r>
              <a:rPr lang="en-US" sz="8000" dirty="0" smtClean="0"/>
              <a:t> would walk and walk and walk, seeing nothing but the interminable tangle of streets, save at a corner, here and there, two policemen in conversation, or the sergeant or inspector looking after his men. Now and then in the night--but rarely--</a:t>
            </a:r>
            <a:r>
              <a:rPr lang="en-US" sz="8000" dirty="0" err="1" smtClean="0"/>
              <a:t>Houselessness</a:t>
            </a:r>
            <a:r>
              <a:rPr lang="en-US" sz="8000" dirty="0" smtClean="0"/>
              <a:t> would become aware of a furtive head peering out of a doorway a few yards before him, and, coming up with the head, would find a man standing bolt upright to keep within the </a:t>
            </a:r>
            <a:r>
              <a:rPr lang="en-US" sz="8000" dirty="0" err="1" smtClean="0"/>
              <a:t>doorway`s</a:t>
            </a:r>
            <a:r>
              <a:rPr lang="en-US" sz="8000" dirty="0" smtClean="0"/>
              <a:t> shadow, and evidently intent upon no particular service to society. (Charles Dickens, Night Walks)</a:t>
            </a:r>
            <a:endParaRPr lang="en-GB" sz="8000" dirty="0" smtClean="0"/>
          </a:p>
          <a:p>
            <a:pPr>
              <a:lnSpc>
                <a:spcPct val="120000"/>
              </a:lnSpc>
              <a:buNone/>
            </a:pPr>
            <a:r>
              <a:rPr lang="en-GB" sz="8000" dirty="0" smtClean="0"/>
              <a:t> </a:t>
            </a:r>
          </a:p>
          <a:p>
            <a:pPr>
              <a:lnSpc>
                <a:spcPct val="120000"/>
              </a:lnSpc>
              <a:buNone/>
            </a:pPr>
            <a:endParaRPr lang="en-US" sz="80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Street </a:t>
            </a:r>
            <a:r>
              <a:rPr lang="en-US" dirty="0" err="1" smtClean="0"/>
              <a:t>Walking:St.Petersburg</a:t>
            </a:r>
            <a:endParaRPr lang="en-US" dirty="0"/>
          </a:p>
        </p:txBody>
      </p:sp>
      <p:sp>
        <p:nvSpPr>
          <p:cNvPr id="5" name="Content Placeholder 4"/>
          <p:cNvSpPr>
            <a:spLocks noGrp="1"/>
          </p:cNvSpPr>
          <p:nvPr>
            <p:ph idx="1"/>
          </p:nvPr>
        </p:nvSpPr>
        <p:spPr/>
        <p:txBody>
          <a:bodyPr>
            <a:normAutofit fontScale="70000" lnSpcReduction="20000"/>
          </a:bodyPr>
          <a:lstStyle/>
          <a:p>
            <a:pPr>
              <a:buNone/>
            </a:pPr>
            <a:r>
              <a:rPr lang="en-US" dirty="0" smtClean="0"/>
              <a:t>	</a:t>
            </a:r>
            <a:r>
              <a:rPr lang="en-US" sz="2857" dirty="0" smtClean="0"/>
              <a:t>The heat in the street was terrible: and the airlessness, the bustle and the plaster, scaffolding, bricks, and dust all about him, and that special Petersburg stench, so familiar to all who are unable to get out of town in summer--all worked painfully upon the young man's already overwrought nerves. The insufferable stench from the pot- houses, which are particularly numerous in that part of the town, and the drunken men whom he met continually, although it was a working day, completed the revolting misery of the picture. An expression of the profoundest disgust gleamed for a moment in the young man's refined face [….]  he walked along not observing what was about him and not caring to observe it. From time to time, he would mutter something, from the habit of talking to himself, to which he had just confessed. At these moments he would become conscious that his ideas were sometimes in a tangle and that he was very weak; for two days he had scarcely tasted food. (Dostoevsky, Crime and Punishment)</a:t>
            </a:r>
            <a:endParaRPr lang="en-US" sz="2857"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 </a:t>
            </a:r>
            <a:r>
              <a:rPr lang="en-US" dirty="0" err="1" smtClean="0"/>
              <a:t>Raskolnikov’s</a:t>
            </a:r>
            <a:r>
              <a:rPr lang="en-US" dirty="0" smtClean="0"/>
              <a:t> Eyes</a:t>
            </a:r>
            <a:endParaRPr lang="en-US" dirty="0"/>
          </a:p>
        </p:txBody>
      </p:sp>
      <p:pic>
        <p:nvPicPr>
          <p:cNvPr id="4" name="Content Placeholder 3" descr="images-1.jpg"/>
          <p:cNvPicPr>
            <a:picLocks noGrp="1" noChangeAspect="1"/>
          </p:cNvPicPr>
          <p:nvPr>
            <p:ph idx="1"/>
          </p:nvPr>
        </p:nvPicPr>
        <p:blipFill>
          <a:blip r:embed="rId2"/>
          <a:stretch>
            <a:fillRect/>
          </a:stretch>
        </p:blipFill>
        <p:spPr>
          <a:xfrm>
            <a:off x="2057400" y="2057400"/>
            <a:ext cx="5257800" cy="4572000"/>
          </a:xfrm>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109</TotalTime>
  <Words>795</Words>
  <Application>Microsoft Macintosh PowerPoint</Application>
  <PresentationFormat>On-screen Show (4:3)</PresentationFormat>
  <Paragraphs>39</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Metro</vt:lpstr>
      <vt:lpstr>Crime and Expectations</vt:lpstr>
      <vt:lpstr>The Urban Savage: St. Petersburg</vt:lpstr>
      <vt:lpstr>From the Scaffold</vt:lpstr>
      <vt:lpstr>From the Prison</vt:lpstr>
      <vt:lpstr>The Urban Savage: London</vt:lpstr>
      <vt:lpstr>Fellowship Across the World</vt:lpstr>
      <vt:lpstr>Night Walking: London</vt:lpstr>
      <vt:lpstr>Street Walking:St.Petersburg</vt:lpstr>
      <vt:lpstr>Through Raskolnikov’s Eyes</vt:lpstr>
      <vt:lpstr>Through Raskolnikov’s Eyes</vt:lpstr>
      <vt:lpstr>Through Raskolnikov’s Eyes</vt:lpstr>
      <vt:lpstr>Mystery of Suffering</vt:lpstr>
      <vt:lpstr>Fantasy of Underdevelopment</vt:lpstr>
      <vt:lpstr>What Is A Modern Murder? </vt:lpstr>
      <vt:lpstr>Who is a Modern Murderer?</vt:lpstr>
      <vt:lpstr>The Modern Murderer</vt:lpstr>
      <vt:lpstr>Reasonable Violence</vt:lpstr>
      <vt:lpstr>Unreasonable Redemption</vt:lpstr>
      <vt:lpstr>The Mystery of Redemption</vt:lpstr>
      <vt:lpstr>The Time of Redemption</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and Expectations</dc:title>
  <dc:creator>Upamanyu Mukherjee</dc:creator>
  <cp:lastModifiedBy>Paulo de Medeiros</cp:lastModifiedBy>
  <cp:revision>11</cp:revision>
  <dcterms:created xsi:type="dcterms:W3CDTF">2013-11-15T10:38:08Z</dcterms:created>
  <dcterms:modified xsi:type="dcterms:W3CDTF">2018-10-29T23:11:25Z</dcterms:modified>
</cp:coreProperties>
</file>