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58" r:id="rId4"/>
    <p:sldId id="259" r:id="rId5"/>
    <p:sldId id="263" r:id="rId6"/>
    <p:sldId id="264" r:id="rId7"/>
    <p:sldId id="265" r:id="rId8"/>
    <p:sldId id="266" r:id="rId9"/>
    <p:sldId id="267" r:id="rId10"/>
    <p:sldId id="271" r:id="rId11"/>
    <p:sldId id="261"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20" y="-12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FFF54C-2CEE-F64C-BD53-49F138610B6B}" type="datetimeFigureOut">
              <a:rPr lang="en-US" smtClean="0"/>
              <a:t>30/01/19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700910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FF54C-2CEE-F64C-BD53-49F138610B6B}" type="datetimeFigureOut">
              <a:rPr lang="en-US" smtClean="0"/>
              <a:t>30/01/19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223221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FF54C-2CEE-F64C-BD53-49F138610B6B}" type="datetimeFigureOut">
              <a:rPr lang="en-US" smtClean="0"/>
              <a:t>30/01/19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214132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FF54C-2CEE-F64C-BD53-49F138610B6B}" type="datetimeFigureOut">
              <a:rPr lang="en-US" smtClean="0"/>
              <a:t>30/01/19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706178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FFF54C-2CEE-F64C-BD53-49F138610B6B}" type="datetimeFigureOut">
              <a:rPr lang="en-US" smtClean="0"/>
              <a:t>30/01/19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1745464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FFF54C-2CEE-F64C-BD53-49F138610B6B}" type="datetimeFigureOut">
              <a:rPr lang="en-US" smtClean="0"/>
              <a:t>30/01/19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3623592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FFF54C-2CEE-F64C-BD53-49F138610B6B}" type="datetimeFigureOut">
              <a:rPr lang="en-US" smtClean="0"/>
              <a:t>30/01/19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604827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FFF54C-2CEE-F64C-BD53-49F138610B6B}" type="datetimeFigureOut">
              <a:rPr lang="en-US" smtClean="0"/>
              <a:t>30/01/19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153184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FF54C-2CEE-F64C-BD53-49F138610B6B}" type="datetimeFigureOut">
              <a:rPr lang="en-US" smtClean="0"/>
              <a:t>30/01/19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178726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FFF54C-2CEE-F64C-BD53-49F138610B6B}" type="datetimeFigureOut">
              <a:rPr lang="en-US" smtClean="0"/>
              <a:t>30/01/19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2139004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FFF54C-2CEE-F64C-BD53-49F138610B6B}" type="datetimeFigureOut">
              <a:rPr lang="en-US" smtClean="0"/>
              <a:t>30/01/19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980940-2637-0444-97AE-F535FD36B122}" type="slidenum">
              <a:rPr lang="en-US" smtClean="0"/>
              <a:t>‹#›</a:t>
            </a:fld>
            <a:endParaRPr lang="en-US"/>
          </a:p>
        </p:txBody>
      </p:sp>
    </p:spTree>
    <p:extLst>
      <p:ext uri="{BB962C8B-B14F-4D97-AF65-F5344CB8AC3E}">
        <p14:creationId xmlns:p14="http://schemas.microsoft.com/office/powerpoint/2010/main" val="6909107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FF54C-2CEE-F64C-BD53-49F138610B6B}" type="datetimeFigureOut">
              <a:rPr lang="en-US" smtClean="0"/>
              <a:t>30/01/19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980940-2637-0444-97AE-F535FD36B122}" type="slidenum">
              <a:rPr lang="en-US" smtClean="0"/>
              <a:t>‹#›</a:t>
            </a:fld>
            <a:endParaRPr lang="en-US"/>
          </a:p>
        </p:txBody>
      </p:sp>
    </p:spTree>
    <p:extLst>
      <p:ext uri="{BB962C8B-B14F-4D97-AF65-F5344CB8AC3E}">
        <p14:creationId xmlns:p14="http://schemas.microsoft.com/office/powerpoint/2010/main" val="1031839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06f7f24lpUI" TargetMode="Externa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EN201 The European Novel</a:t>
            </a:r>
            <a:endParaRPr lang="en-US" dirty="0"/>
          </a:p>
        </p:txBody>
      </p:sp>
      <p:sp>
        <p:nvSpPr>
          <p:cNvPr id="3" name="Content Placeholder 2"/>
          <p:cNvSpPr>
            <a:spLocks noGrp="1"/>
          </p:cNvSpPr>
          <p:nvPr>
            <p:ph idx="1"/>
          </p:nvPr>
        </p:nvSpPr>
        <p:spPr/>
        <p:txBody>
          <a:bodyPr/>
          <a:lstStyle/>
          <a:p>
            <a:pPr algn="ctr"/>
            <a:r>
              <a:rPr lang="en-US" dirty="0" smtClean="0"/>
              <a:t>30 January 2019</a:t>
            </a:r>
          </a:p>
          <a:p>
            <a:pPr algn="ctr"/>
            <a:endParaRPr lang="en-US" dirty="0"/>
          </a:p>
          <a:p>
            <a:pPr marL="0" indent="0" algn="ctr">
              <a:buNone/>
            </a:pPr>
            <a:r>
              <a:rPr lang="en-US" dirty="0" smtClean="0"/>
              <a:t>The crashing of the sea:</a:t>
            </a:r>
          </a:p>
          <a:p>
            <a:pPr marL="0" indent="0" algn="ctr">
              <a:buNone/>
            </a:pPr>
            <a:r>
              <a:rPr lang="en-US" dirty="0" err="1" smtClean="0"/>
              <a:t>GiuseppeTomasi</a:t>
            </a:r>
            <a:r>
              <a:rPr lang="en-US" dirty="0" smtClean="0"/>
              <a:t> di </a:t>
            </a:r>
            <a:r>
              <a:rPr lang="en-US" dirty="0" err="1" smtClean="0"/>
              <a:t>Lampedusa</a:t>
            </a:r>
            <a:r>
              <a:rPr lang="en-US" dirty="0" smtClean="0"/>
              <a:t>. Il </a:t>
            </a:r>
            <a:r>
              <a:rPr lang="en-US" dirty="0" err="1" smtClean="0"/>
              <a:t>Gattopardo</a:t>
            </a:r>
            <a:r>
              <a:rPr lang="en-US" dirty="0" smtClean="0"/>
              <a:t> (1958)</a:t>
            </a:r>
            <a:endParaRPr lang="en-US" dirty="0"/>
          </a:p>
        </p:txBody>
      </p:sp>
    </p:spTree>
    <p:extLst>
      <p:ext uri="{BB962C8B-B14F-4D97-AF65-F5344CB8AC3E}">
        <p14:creationId xmlns:p14="http://schemas.microsoft.com/office/powerpoint/2010/main" val="37359241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Context</a:t>
            </a:r>
            <a:endParaRPr lang="en-US" dirty="0"/>
          </a:p>
        </p:txBody>
      </p:sp>
      <p:sp>
        <p:nvSpPr>
          <p:cNvPr id="3" name="Content Placeholder 2"/>
          <p:cNvSpPr>
            <a:spLocks noGrp="1"/>
          </p:cNvSpPr>
          <p:nvPr>
            <p:ph idx="1"/>
          </p:nvPr>
        </p:nvSpPr>
        <p:spPr/>
        <p:txBody>
          <a:bodyPr/>
          <a:lstStyle/>
          <a:p>
            <a:r>
              <a:rPr lang="en-US" dirty="0" smtClean="0"/>
              <a:t>Garibaldi and the expedition of the thousand</a:t>
            </a:r>
            <a:endParaRPr lang="en-US" dirty="0"/>
          </a:p>
        </p:txBody>
      </p:sp>
    </p:spTree>
    <p:extLst>
      <p:ext uri="{BB962C8B-B14F-4D97-AF65-F5344CB8AC3E}">
        <p14:creationId xmlns:p14="http://schemas.microsoft.com/office/powerpoint/2010/main" val="258656306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Historical crisis, revolution, , war, unification of Italy</a:t>
            </a:r>
            <a:endParaRPr lang="en-US" dirty="0"/>
          </a:p>
        </p:txBody>
      </p:sp>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605114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1-30 at 09.47.14.png"/>
          <p:cNvPicPr>
            <a:picLocks noGrp="1" noChangeAspect="1"/>
          </p:cNvPicPr>
          <p:nvPr>
            <p:ph idx="1"/>
          </p:nvPr>
        </p:nvPicPr>
        <p:blipFill>
          <a:blip r:embed="rId2">
            <a:extLst>
              <a:ext uri="{28A0092B-C50C-407E-A947-70E740481C1C}">
                <a14:useLocalDpi xmlns:a14="http://schemas.microsoft.com/office/drawing/2010/main" val="0"/>
              </a:ext>
            </a:extLst>
          </a:blip>
          <a:srcRect t="-100953" b="-100953"/>
          <a:stretch>
            <a:fillRect/>
          </a:stretch>
        </p:blipFill>
        <p:spPr/>
      </p:pic>
    </p:spTree>
    <p:extLst>
      <p:ext uri="{BB962C8B-B14F-4D97-AF65-F5344CB8AC3E}">
        <p14:creationId xmlns:p14="http://schemas.microsoft.com/office/powerpoint/2010/main" val="33698311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Screenshot 2019-01-30 at 09.49.42.png"/>
          <p:cNvPicPr>
            <a:picLocks noGrp="1" noChangeAspect="1"/>
          </p:cNvPicPr>
          <p:nvPr>
            <p:ph idx="1"/>
          </p:nvPr>
        </p:nvPicPr>
        <p:blipFill>
          <a:blip r:embed="rId2">
            <a:extLst>
              <a:ext uri="{28A0092B-C50C-407E-A947-70E740481C1C}">
                <a14:useLocalDpi xmlns:a14="http://schemas.microsoft.com/office/drawing/2010/main" val="0"/>
              </a:ext>
            </a:extLst>
          </a:blip>
          <a:srcRect l="-32927" r="-32927"/>
          <a:stretch>
            <a:fillRect/>
          </a:stretch>
        </p:blipFill>
        <p:spPr/>
      </p:pic>
    </p:spTree>
    <p:extLst>
      <p:ext uri="{BB962C8B-B14F-4D97-AF65-F5344CB8AC3E}">
        <p14:creationId xmlns:p14="http://schemas.microsoft.com/office/powerpoint/2010/main" val="272722343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1-30 at 09.52.26.png"/>
          <p:cNvPicPr>
            <a:picLocks noGrp="1" noChangeAspect="1"/>
          </p:cNvPicPr>
          <p:nvPr>
            <p:ph idx="1"/>
          </p:nvPr>
        </p:nvPicPr>
        <p:blipFill>
          <a:blip r:embed="rId2">
            <a:extLst>
              <a:ext uri="{28A0092B-C50C-407E-A947-70E740481C1C}">
                <a14:useLocalDpi xmlns:a14="http://schemas.microsoft.com/office/drawing/2010/main" val="0"/>
              </a:ext>
            </a:extLst>
          </a:blip>
          <a:srcRect l="-14583" r="-14583"/>
          <a:stretch>
            <a:fillRect/>
          </a:stretch>
        </p:blipFill>
        <p:spPr/>
      </p:pic>
    </p:spTree>
    <p:extLst>
      <p:ext uri="{BB962C8B-B14F-4D97-AF65-F5344CB8AC3E}">
        <p14:creationId xmlns:p14="http://schemas.microsoft.com/office/powerpoint/2010/main" val="36141053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Southern Question</a:t>
            </a:r>
            <a:endParaRPr lang="en-US" dirty="0"/>
          </a:p>
        </p:txBody>
      </p:sp>
      <p:pic>
        <p:nvPicPr>
          <p:cNvPr id="8" name="Content Placeholder 7"/>
          <p:cNvPicPr>
            <a:picLocks noGrp="1" noChangeAspect="1"/>
          </p:cNvPicPr>
          <p:nvPr>
            <p:ph idx="1"/>
          </p:nvPr>
        </p:nvPicPr>
        <p:blipFill>
          <a:blip r:embed="rId2"/>
          <a:srcRect l="-59099" r="-59099"/>
          <a:stretch>
            <a:fillRect/>
          </a:stretch>
        </p:blipFill>
        <p:spPr/>
      </p:pic>
      <p:sp>
        <p:nvSpPr>
          <p:cNvPr id="9" name="TextBox 8"/>
          <p:cNvSpPr txBox="1"/>
          <p:nvPr/>
        </p:nvSpPr>
        <p:spPr>
          <a:xfrm>
            <a:off x="1133231" y="2246923"/>
            <a:ext cx="1504461" cy="923330"/>
          </a:xfrm>
          <a:prstGeom prst="rect">
            <a:avLst/>
          </a:prstGeom>
          <a:noFill/>
        </p:spPr>
        <p:txBody>
          <a:bodyPr wrap="square" rtlCol="0">
            <a:spAutoFit/>
          </a:bodyPr>
          <a:lstStyle/>
          <a:p>
            <a:r>
              <a:rPr lang="en-US" dirty="0" smtClean="0"/>
              <a:t>Antonio Gramsci (1891-1937)</a:t>
            </a:r>
            <a:endParaRPr lang="en-US" dirty="0"/>
          </a:p>
        </p:txBody>
      </p:sp>
    </p:spTree>
    <p:extLst>
      <p:ext uri="{BB962C8B-B14F-4D97-AF65-F5344CB8AC3E}">
        <p14:creationId xmlns:p14="http://schemas.microsoft.com/office/powerpoint/2010/main" val="333312873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1-30 at 09.28.42.png"/>
          <p:cNvPicPr>
            <a:picLocks noGrp="1" noChangeAspect="1"/>
          </p:cNvPicPr>
          <p:nvPr>
            <p:ph idx="1"/>
          </p:nvPr>
        </p:nvPicPr>
        <p:blipFill>
          <a:blip r:embed="rId2">
            <a:extLst>
              <a:ext uri="{28A0092B-C50C-407E-A947-70E740481C1C}">
                <a14:useLocalDpi xmlns:a14="http://schemas.microsoft.com/office/drawing/2010/main" val="0"/>
              </a:ext>
            </a:extLst>
          </a:blip>
          <a:srcRect l="-58210" r="-58210"/>
          <a:stretch>
            <a:fillRect/>
          </a:stretch>
        </p:blipFill>
        <p:spPr>
          <a:xfrm>
            <a:off x="457200" y="857739"/>
            <a:ext cx="8229600" cy="4065954"/>
          </a:xfrm>
        </p:spPr>
      </p:pic>
    </p:spTree>
    <p:extLst>
      <p:ext uri="{BB962C8B-B14F-4D97-AF65-F5344CB8AC3E}">
        <p14:creationId xmlns:p14="http://schemas.microsoft.com/office/powerpoint/2010/main" val="16013600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shot 2019-01-30 at 09.27.13.png"/>
          <p:cNvPicPr>
            <a:picLocks noGrp="1" noChangeAspect="1"/>
          </p:cNvPicPr>
          <p:nvPr>
            <p:ph idx="1"/>
          </p:nvPr>
        </p:nvPicPr>
        <p:blipFill>
          <a:blip r:embed="rId2">
            <a:extLst>
              <a:ext uri="{28A0092B-C50C-407E-A947-70E740481C1C}">
                <a14:useLocalDpi xmlns:a14="http://schemas.microsoft.com/office/drawing/2010/main" val="0"/>
              </a:ext>
            </a:extLst>
          </a:blip>
          <a:srcRect t="-61911" b="-61911"/>
          <a:stretch>
            <a:fillRect/>
          </a:stretch>
        </p:blipFill>
        <p:spPr>
          <a:xfrm>
            <a:off x="3602892" y="1776046"/>
            <a:ext cx="8229600" cy="4525963"/>
          </a:xfrm>
        </p:spPr>
      </p:pic>
    </p:spTree>
    <p:extLst>
      <p:ext uri="{BB962C8B-B14F-4D97-AF65-F5344CB8AC3E}">
        <p14:creationId xmlns:p14="http://schemas.microsoft.com/office/powerpoint/2010/main" val="247471681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Materiality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Centrality of financial concerns</a:t>
            </a:r>
          </a:p>
          <a:p>
            <a:r>
              <a:rPr lang="en-US" dirty="0" smtClean="0"/>
              <a:t>Objects</a:t>
            </a:r>
          </a:p>
          <a:p>
            <a:r>
              <a:rPr lang="en-US" dirty="0" smtClean="0"/>
              <a:t>Spirituality and Materiality: relics</a:t>
            </a:r>
          </a:p>
          <a:p>
            <a:r>
              <a:rPr lang="en-US" dirty="0" smtClean="0"/>
              <a:t>Meals</a:t>
            </a:r>
          </a:p>
          <a:p>
            <a:r>
              <a:rPr lang="en-US" dirty="0" smtClean="0"/>
              <a:t>Ball</a:t>
            </a:r>
          </a:p>
          <a:p>
            <a:r>
              <a:rPr lang="en-US" dirty="0" smtClean="0"/>
              <a:t>Marriage as contract</a:t>
            </a:r>
          </a:p>
          <a:p>
            <a:r>
              <a:rPr lang="en-US" dirty="0" smtClean="0"/>
              <a:t>Sensuality and violence</a:t>
            </a:r>
          </a:p>
          <a:p>
            <a:r>
              <a:rPr lang="en-US" dirty="0" smtClean="0"/>
              <a:t>The secret core</a:t>
            </a:r>
          </a:p>
          <a:p>
            <a:r>
              <a:rPr lang="en-US" dirty="0" smtClean="0"/>
              <a:t>Permanence and finitude</a:t>
            </a:r>
          </a:p>
          <a:p>
            <a:r>
              <a:rPr lang="en-US" dirty="0" smtClean="0"/>
              <a:t>Decay, Ruins, Death</a:t>
            </a:r>
            <a:endParaRPr lang="en-US" dirty="0"/>
          </a:p>
        </p:txBody>
      </p:sp>
    </p:spTree>
    <p:extLst>
      <p:ext uri="{BB962C8B-B14F-4D97-AF65-F5344CB8AC3E}">
        <p14:creationId xmlns:p14="http://schemas.microsoft.com/office/powerpoint/2010/main" val="33123942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Visconti’s The Leopard (1963)</a:t>
            </a:r>
            <a:endParaRPr lang="en-US" dirty="0"/>
          </a:p>
        </p:txBody>
      </p:sp>
      <p:pic>
        <p:nvPicPr>
          <p:cNvPr id="6" name="Content Placeholder 5" descr="KEHR-Jp-popup.jpg">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rcRect t="14746" b="14746"/>
          <a:stretch>
            <a:fillRect/>
          </a:stretch>
        </p:blipFill>
        <p:spPr/>
      </p:pic>
    </p:spTree>
    <p:extLst>
      <p:ext uri="{BB962C8B-B14F-4D97-AF65-F5344CB8AC3E}">
        <p14:creationId xmlns:p14="http://schemas.microsoft.com/office/powerpoint/2010/main" val="24674670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2514600" y="254000"/>
            <a:ext cx="4114800" cy="6337300"/>
          </a:xfrm>
          <a:prstGeom prst="rect">
            <a:avLst/>
          </a:prstGeom>
        </p:spPr>
      </p:pic>
    </p:spTree>
    <p:extLst>
      <p:ext uri="{BB962C8B-B14F-4D97-AF65-F5344CB8AC3E}">
        <p14:creationId xmlns:p14="http://schemas.microsoft.com/office/powerpoint/2010/main" val="38951788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and Death</a:t>
            </a:r>
            <a:endParaRPr lang="en-US" dirty="0"/>
          </a:p>
        </p:txBody>
      </p:sp>
      <p:sp>
        <p:nvSpPr>
          <p:cNvPr id="3" name="Content Placeholder 2"/>
          <p:cNvSpPr>
            <a:spLocks noGrp="1"/>
          </p:cNvSpPr>
          <p:nvPr>
            <p:ph idx="1"/>
          </p:nvPr>
        </p:nvSpPr>
        <p:spPr/>
        <p:txBody>
          <a:bodyPr/>
          <a:lstStyle/>
          <a:p>
            <a:r>
              <a:rPr lang="en-US" dirty="0" smtClean="0"/>
              <a:t>Revolution</a:t>
            </a:r>
          </a:p>
          <a:p>
            <a:r>
              <a:rPr lang="en-US" dirty="0" smtClean="0"/>
              <a:t>Rise of the Bourgeoisie</a:t>
            </a:r>
          </a:p>
          <a:p>
            <a:r>
              <a:rPr lang="en-US" dirty="0" smtClean="0"/>
              <a:t>Inequality</a:t>
            </a:r>
          </a:p>
          <a:p>
            <a:r>
              <a:rPr lang="en-US" dirty="0" smtClean="0"/>
              <a:t>Underclass view</a:t>
            </a:r>
          </a:p>
          <a:p>
            <a:r>
              <a:rPr lang="en-US" dirty="0" smtClean="0"/>
              <a:t>Death of soldier, Death of the Prince, Death of a class</a:t>
            </a:r>
            <a:endParaRPr lang="en-US" dirty="0"/>
          </a:p>
        </p:txBody>
      </p:sp>
    </p:spTree>
    <p:extLst>
      <p:ext uri="{BB962C8B-B14F-4D97-AF65-F5344CB8AC3E}">
        <p14:creationId xmlns:p14="http://schemas.microsoft.com/office/powerpoint/2010/main" val="14992847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Father </a:t>
            </a:r>
            <a:r>
              <a:rPr lang="en-US" dirty="0" err="1" smtClean="0"/>
              <a:t>Pirrone</a:t>
            </a:r>
            <a:endParaRPr lang="en-US" dirty="0"/>
          </a:p>
        </p:txBody>
      </p:sp>
      <p:sp>
        <p:nvSpPr>
          <p:cNvPr id="3" name="Content Placeholder 2"/>
          <p:cNvSpPr>
            <a:spLocks noGrp="1"/>
          </p:cNvSpPr>
          <p:nvPr>
            <p:ph idx="1"/>
          </p:nvPr>
        </p:nvSpPr>
        <p:spPr/>
        <p:txBody>
          <a:bodyPr>
            <a:normAutofit/>
          </a:bodyPr>
          <a:lstStyle/>
          <a:p>
            <a:r>
              <a:rPr lang="en-US" sz="2000" dirty="0" smtClean="0"/>
              <a:t>“It's a class difficult to suppress because it's in continual renewal-and because if needs be it can die well, that is it can throw out a seed at the moment of death. Look at France; they let themselves be massacred with elegance there and now they're back as before. I say as before, because it's differences of attitude, not estates and feudal rights, which make a noble.”</a:t>
            </a:r>
          </a:p>
          <a:p>
            <a:r>
              <a:rPr lang="en-US" sz="2000" dirty="0" smtClean="0"/>
              <a:t>“And I can tell you too, Don </a:t>
            </a:r>
            <a:r>
              <a:rPr lang="en-US" sz="2000" dirty="0" err="1" smtClean="0"/>
              <a:t>Pietrino</a:t>
            </a:r>
            <a:r>
              <a:rPr lang="en-US" sz="2000" dirty="0" smtClean="0"/>
              <a:t>, that if, as has often happened before, this class were to vanish, an equivalent one would be formed straight away with the same qualities and the same defects; it might not be based on blood any more, but possibly on . .. ”</a:t>
            </a:r>
          </a:p>
          <a:p>
            <a:r>
              <a:rPr lang="en-US" sz="2000" dirty="0" smtClean="0"/>
              <a:t>“Thank you, I'm used to it. We'll meet tomorrow, then you'll tell me what the Prince of Salina feels about the Revolution." "I can tell you that at once “and in a few words: he says there's been no revolution and that all will go on as it did before.” (152-153)</a:t>
            </a:r>
          </a:p>
          <a:p>
            <a:endParaRPr lang="en-US" sz="2000" dirty="0" smtClean="0"/>
          </a:p>
        </p:txBody>
      </p:sp>
    </p:spTree>
    <p:extLst>
      <p:ext uri="{BB962C8B-B14F-4D97-AF65-F5344CB8AC3E}">
        <p14:creationId xmlns:p14="http://schemas.microsoft.com/office/powerpoint/2010/main" val="392950710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Tancredi</a:t>
            </a:r>
            <a:r>
              <a:rPr lang="en-US" dirty="0" smtClean="0"/>
              <a:t> to the Prince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eyes began smiling again. "For the King, yes, of course. But which King?" The lad had one of those sudden serious moods which made him so mysterious and so endearing. "Unless we ourselves take a hand now, they'll foist a republic on us. If we want things to stay as they are, things will have to change. </a:t>
            </a:r>
            <a:r>
              <a:rPr lang="en-US" dirty="0" err="1" smtClean="0"/>
              <a:t>D'you</a:t>
            </a:r>
            <a:r>
              <a:rPr lang="en-US" dirty="0" smtClean="0"/>
              <a:t> understand?" Rather moved, he embraced his uncle. "Well, goodbye, for now. I'll be ” (19)</a:t>
            </a:r>
          </a:p>
          <a:p>
            <a:endParaRPr lang="en-US" dirty="0" smtClean="0"/>
          </a:p>
          <a:p>
            <a:pPr marL="0" indent="0">
              <a:buNone/>
            </a:pPr>
            <a:endParaRPr lang="en-US" dirty="0" smtClean="0"/>
          </a:p>
        </p:txBody>
      </p:sp>
    </p:spTree>
    <p:extLst>
      <p:ext uri="{BB962C8B-B14F-4D97-AF65-F5344CB8AC3E}">
        <p14:creationId xmlns:p14="http://schemas.microsoft.com/office/powerpoint/2010/main" val="4070777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crashing of the sea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“Suddenly amid the group appeared a young woman, slim, in brown travelling dress and wide bustle, with a straw hat trimmed by a speckled veil which could not hide the sly charm of her face. She slid a little suede-gloved hand between one elbow and another of the weeping kneelers, apologized, drew closer. It was she, the creature forever yearned for, coming to fetch him; strange that one so young should yield to him; the time for the train's de </a:t>
            </a:r>
            <a:r>
              <a:rPr lang="en-US" dirty="0" err="1" smtClean="0"/>
              <a:t>parture</a:t>
            </a:r>
            <a:r>
              <a:rPr lang="en-US" dirty="0" smtClean="0"/>
              <a:t> must be very close. When she was face to face with him she raised her veil, and there, modest, but ready to be possessed, she looked lovelier than she ever had when glimpsed in stellar space. The crashing of the sea subsided altogether.” (193)</a:t>
            </a:r>
          </a:p>
          <a:p>
            <a:endParaRPr lang="en-US" dirty="0" smtClean="0"/>
          </a:p>
        </p:txBody>
      </p:sp>
    </p:spTree>
    <p:extLst>
      <p:ext uri="{BB962C8B-B14F-4D97-AF65-F5344CB8AC3E}">
        <p14:creationId xmlns:p14="http://schemas.microsoft.com/office/powerpoint/2010/main" val="3630183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Final chapter, “Relics” final ironies</a:t>
            </a:r>
          </a:p>
          <a:p>
            <a:r>
              <a:rPr lang="en-US" dirty="0" err="1" smtClean="0"/>
              <a:t>Concetta</a:t>
            </a:r>
            <a:r>
              <a:rPr lang="en-US" dirty="0" smtClean="0"/>
              <a:t> as the true Salina</a:t>
            </a:r>
          </a:p>
          <a:p>
            <a:r>
              <a:rPr lang="en-US" dirty="0" smtClean="0"/>
              <a:t>Angelica’s completion (after </a:t>
            </a:r>
            <a:r>
              <a:rPr lang="en-US" dirty="0" err="1" smtClean="0"/>
              <a:t>Tancredi’s</a:t>
            </a:r>
            <a:r>
              <a:rPr lang="en-US" dirty="0" smtClean="0"/>
              <a:t> death)</a:t>
            </a:r>
          </a:p>
          <a:p>
            <a:r>
              <a:rPr lang="en-US" dirty="0" smtClean="0"/>
              <a:t>A new society?</a:t>
            </a:r>
          </a:p>
          <a:p>
            <a:r>
              <a:rPr lang="en-US" dirty="0" err="1" smtClean="0"/>
              <a:t>Bendic</a:t>
            </a:r>
            <a:r>
              <a:rPr lang="en-US" dirty="0" err="1" smtClean="0"/>
              <a:t>ò’s</a:t>
            </a:r>
            <a:r>
              <a:rPr lang="en-US" dirty="0" smtClean="0"/>
              <a:t> end</a:t>
            </a:r>
          </a:p>
          <a:p>
            <a:r>
              <a:rPr lang="en-US" dirty="0" smtClean="0"/>
              <a:t>Dust to dust, ashes to ashes</a:t>
            </a:r>
            <a:endParaRPr lang="en-US" dirty="0"/>
          </a:p>
        </p:txBody>
      </p:sp>
    </p:spTree>
    <p:extLst>
      <p:ext uri="{BB962C8B-B14F-4D97-AF65-F5344CB8AC3E}">
        <p14:creationId xmlns:p14="http://schemas.microsoft.com/office/powerpoint/2010/main" val="3534753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“this dog has really become too moth-eaten and dusty. Take it out and throw it away." As the carcass was dragged off, the glass eyes stared at her with the humble reproach of things that are thrown away, that are being annulled. A few minutes later what remained of </a:t>
            </a:r>
            <a:r>
              <a:rPr lang="en-US" dirty="0" err="1" smtClean="0"/>
              <a:t>Bendico</a:t>
            </a:r>
            <a:r>
              <a:rPr lang="en-US" dirty="0" smtClean="0"/>
              <a:t> was flung into a corner of the courtyard visited every day by the dustman. During the flight down from the window his form recomposed itself for an instant; in the air one could have seen dancing a quadruped with long whiskers, and its right foreleg seemed to be raised in imprecation. Then all found peace in a heap of livid dust.” (212)</a:t>
            </a:r>
          </a:p>
        </p:txBody>
      </p:sp>
    </p:spTree>
    <p:extLst>
      <p:ext uri="{BB962C8B-B14F-4D97-AF65-F5344CB8AC3E}">
        <p14:creationId xmlns:p14="http://schemas.microsoft.com/office/powerpoint/2010/main" val="3007399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a:t>
            </a:r>
            <a:r>
              <a:rPr lang="en-US" dirty="0" err="1" smtClean="0"/>
              <a:t>Nunc</a:t>
            </a:r>
            <a:r>
              <a:rPr lang="en-US" dirty="0" smtClean="0"/>
              <a:t> et in </a:t>
            </a:r>
            <a:r>
              <a:rPr lang="en-US" dirty="0" err="1" smtClean="0"/>
              <a:t>hora</a:t>
            </a:r>
            <a:r>
              <a:rPr lang="en-US" dirty="0" smtClean="0"/>
              <a:t> mortis </a:t>
            </a:r>
            <a:r>
              <a:rPr lang="en-US" dirty="0" err="1" smtClean="0"/>
              <a:t>nostrae</a:t>
            </a:r>
            <a:r>
              <a:rPr lang="en-US" dirty="0" smtClean="0"/>
              <a:t>. Amen”</a:t>
            </a:r>
          </a:p>
          <a:p>
            <a:r>
              <a:rPr lang="en-US" dirty="0" smtClean="0"/>
              <a:t>1958</a:t>
            </a:r>
          </a:p>
          <a:p>
            <a:pPr lvl="1"/>
            <a:r>
              <a:rPr lang="en-US" dirty="0" smtClean="0"/>
              <a:t>EEC</a:t>
            </a:r>
          </a:p>
          <a:p>
            <a:pPr lvl="1"/>
            <a:r>
              <a:rPr lang="en-US" dirty="0" smtClean="0"/>
              <a:t>Italian national elections</a:t>
            </a:r>
          </a:p>
          <a:p>
            <a:pPr lvl="1"/>
            <a:r>
              <a:rPr lang="en-US" dirty="0" smtClean="0"/>
              <a:t>Nabokov’s </a:t>
            </a:r>
            <a:r>
              <a:rPr lang="en-US" i="1" dirty="0" smtClean="0"/>
              <a:t>Lolita</a:t>
            </a:r>
            <a:endParaRPr lang="en-US" dirty="0"/>
          </a:p>
          <a:p>
            <a:pPr lvl="1"/>
            <a:r>
              <a:rPr lang="en-US" dirty="0" smtClean="0"/>
              <a:t>Achebe’s</a:t>
            </a:r>
            <a:r>
              <a:rPr lang="en-US" i="1" dirty="0" smtClean="0"/>
              <a:t> Things Fall Apart</a:t>
            </a:r>
          </a:p>
        </p:txBody>
      </p:sp>
    </p:spTree>
    <p:extLst>
      <p:ext uri="{BB962C8B-B14F-4D97-AF65-F5344CB8AC3E}">
        <p14:creationId xmlns:p14="http://schemas.microsoft.com/office/powerpoint/2010/main" val="30376073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smtClean="0"/>
              <a:t>The Prince</a:t>
            </a:r>
          </a:p>
          <a:p>
            <a:r>
              <a:rPr lang="en-US" dirty="0" smtClean="0"/>
              <a:t>Critical and Public Reception</a:t>
            </a:r>
          </a:p>
          <a:p>
            <a:r>
              <a:rPr lang="en-US" dirty="0" smtClean="0"/>
              <a:t>Narrative Structure</a:t>
            </a:r>
          </a:p>
          <a:p>
            <a:r>
              <a:rPr lang="en-US" dirty="0" smtClean="0"/>
              <a:t>Historical Novel</a:t>
            </a:r>
          </a:p>
          <a:p>
            <a:r>
              <a:rPr lang="en-US" dirty="0" smtClean="0"/>
              <a:t>Birth of the Nation</a:t>
            </a:r>
          </a:p>
          <a:p>
            <a:r>
              <a:rPr lang="en-US" dirty="0" smtClean="0"/>
              <a:t>Materiality</a:t>
            </a:r>
          </a:p>
          <a:p>
            <a:r>
              <a:rPr lang="en-US" dirty="0" smtClean="0"/>
              <a:t>Time and death</a:t>
            </a:r>
          </a:p>
          <a:p>
            <a:r>
              <a:rPr lang="en-US" dirty="0" smtClean="0"/>
              <a:t>The crashing of the sea</a:t>
            </a:r>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5308794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Prince</a:t>
            </a:r>
            <a:endParaRPr lang="en-US" dirty="0"/>
          </a:p>
        </p:txBody>
      </p:sp>
      <p:pic>
        <p:nvPicPr>
          <p:cNvPr id="8" name="Content Placeholder 7" descr="lampedusa.jpg"/>
          <p:cNvPicPr>
            <a:picLocks noGrp="1" noChangeAspect="1"/>
          </p:cNvPicPr>
          <p:nvPr>
            <p:ph idx="1"/>
          </p:nvPr>
        </p:nvPicPr>
        <p:blipFill>
          <a:blip r:embed="rId2">
            <a:extLst>
              <a:ext uri="{28A0092B-C50C-407E-A947-70E740481C1C}">
                <a14:useLocalDpi xmlns:a14="http://schemas.microsoft.com/office/drawing/2010/main" val="0"/>
              </a:ext>
            </a:extLst>
          </a:blip>
          <a:srcRect t="12638" b="12638"/>
          <a:stretch>
            <a:fillRect/>
          </a:stretch>
        </p:blipFill>
        <p:spPr/>
      </p:pic>
    </p:spTree>
    <p:extLst>
      <p:ext uri="{BB962C8B-B14F-4D97-AF65-F5344CB8AC3E}">
        <p14:creationId xmlns:p14="http://schemas.microsoft.com/office/powerpoint/2010/main" val="38576967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and Public Reception</a:t>
            </a:r>
            <a:endParaRPr lang="en-US" dirty="0"/>
          </a:p>
        </p:txBody>
      </p:sp>
      <p:pic>
        <p:nvPicPr>
          <p:cNvPr id="4" name="Content Placeholder 3"/>
          <p:cNvPicPr>
            <a:picLocks noGrp="1" noChangeAspect="1"/>
          </p:cNvPicPr>
          <p:nvPr>
            <p:ph idx="1"/>
          </p:nvPr>
        </p:nvPicPr>
        <p:blipFill>
          <a:blip r:embed="rId2"/>
          <a:srcRect l="-73190" r="-73190"/>
          <a:stretch>
            <a:fillRect/>
          </a:stretch>
        </p:blipFill>
        <p:spPr/>
      </p:pic>
    </p:spTree>
    <p:extLst>
      <p:ext uri="{BB962C8B-B14F-4D97-AF65-F5344CB8AC3E}">
        <p14:creationId xmlns:p14="http://schemas.microsoft.com/office/powerpoint/2010/main" val="358638214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Structure</a:t>
            </a:r>
            <a:endParaRPr lang="en-US" dirty="0"/>
          </a:p>
        </p:txBody>
      </p:sp>
      <p:pic>
        <p:nvPicPr>
          <p:cNvPr id="6" name="Content Placeholder 5" descr="51w3+ArRkiL._SX323_BO1,204,203,200_.jpg"/>
          <p:cNvPicPr>
            <a:picLocks noGrp="1" noChangeAspect="1"/>
          </p:cNvPicPr>
          <p:nvPr>
            <p:ph idx="1"/>
          </p:nvPr>
        </p:nvPicPr>
        <p:blipFill>
          <a:blip r:embed="rId2">
            <a:extLst>
              <a:ext uri="{28A0092B-C50C-407E-A947-70E740481C1C}">
                <a14:useLocalDpi xmlns:a14="http://schemas.microsoft.com/office/drawing/2010/main" val="0"/>
              </a:ext>
            </a:extLst>
          </a:blip>
          <a:srcRect l="-89590" r="-89590"/>
          <a:stretch>
            <a:fillRect/>
          </a:stretch>
        </p:blipFill>
        <p:spPr/>
      </p:pic>
    </p:spTree>
    <p:extLst>
      <p:ext uri="{BB962C8B-B14F-4D97-AF65-F5344CB8AC3E}">
        <p14:creationId xmlns:p14="http://schemas.microsoft.com/office/powerpoint/2010/main" val="33444231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Introduction to the Prince, May 1860</a:t>
            </a:r>
          </a:p>
          <a:p>
            <a:r>
              <a:rPr lang="en-US" dirty="0" err="1" smtClean="0"/>
              <a:t>Donnafugata</a:t>
            </a:r>
            <a:r>
              <a:rPr lang="en-US" dirty="0" smtClean="0"/>
              <a:t>, August 1860</a:t>
            </a:r>
          </a:p>
          <a:p>
            <a:r>
              <a:rPr lang="en-US" dirty="0" smtClean="0"/>
              <a:t>The Troubles of Don </a:t>
            </a:r>
            <a:r>
              <a:rPr lang="en-US" dirty="0" err="1" smtClean="0"/>
              <a:t>Fabrizio</a:t>
            </a:r>
            <a:r>
              <a:rPr lang="en-US" dirty="0" smtClean="0"/>
              <a:t>, October 1860</a:t>
            </a:r>
          </a:p>
          <a:p>
            <a:r>
              <a:rPr lang="en-US" dirty="0" smtClean="0"/>
              <a:t>Love at </a:t>
            </a:r>
            <a:r>
              <a:rPr lang="en-US" dirty="0" err="1" smtClean="0"/>
              <a:t>Donnafugata</a:t>
            </a:r>
            <a:r>
              <a:rPr lang="en-US" dirty="0" smtClean="0"/>
              <a:t>, November 1860</a:t>
            </a:r>
          </a:p>
          <a:p>
            <a:r>
              <a:rPr lang="en-US" dirty="0" smtClean="0"/>
              <a:t>Father </a:t>
            </a:r>
            <a:r>
              <a:rPr lang="en-US" dirty="0" err="1" smtClean="0"/>
              <a:t>Pirrone</a:t>
            </a:r>
            <a:r>
              <a:rPr lang="en-US" dirty="0" smtClean="0"/>
              <a:t> Pays a Visit, February 1861</a:t>
            </a:r>
          </a:p>
          <a:p>
            <a:r>
              <a:rPr lang="en-US" dirty="0" smtClean="0"/>
              <a:t>A Ball, November 1862</a:t>
            </a:r>
          </a:p>
          <a:p>
            <a:r>
              <a:rPr lang="en-US" dirty="0" smtClean="0"/>
              <a:t>Death of a Prince, July 1883</a:t>
            </a:r>
          </a:p>
          <a:p>
            <a:r>
              <a:rPr lang="en-US" dirty="0" smtClean="0"/>
              <a:t>Relics, May 1910</a:t>
            </a:r>
            <a:endParaRPr lang="en-US" dirty="0"/>
          </a:p>
        </p:txBody>
      </p:sp>
    </p:spTree>
    <p:extLst>
      <p:ext uri="{BB962C8B-B14F-4D97-AF65-F5344CB8AC3E}">
        <p14:creationId xmlns:p14="http://schemas.microsoft.com/office/powerpoint/2010/main" val="39629956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Strategy</a:t>
            </a:r>
            <a:endParaRPr lang="en-US" dirty="0"/>
          </a:p>
        </p:txBody>
      </p:sp>
      <p:sp>
        <p:nvSpPr>
          <p:cNvPr id="3" name="Content Placeholder 2"/>
          <p:cNvSpPr>
            <a:spLocks noGrp="1"/>
          </p:cNvSpPr>
          <p:nvPr>
            <p:ph idx="1"/>
          </p:nvPr>
        </p:nvSpPr>
        <p:spPr/>
        <p:txBody>
          <a:bodyPr/>
          <a:lstStyle/>
          <a:p>
            <a:r>
              <a:rPr lang="en-US" dirty="0" smtClean="0"/>
              <a:t>Repetition</a:t>
            </a:r>
          </a:p>
          <a:p>
            <a:r>
              <a:rPr lang="en-US" dirty="0" smtClean="0"/>
              <a:t>Doubling</a:t>
            </a:r>
          </a:p>
          <a:p>
            <a:r>
              <a:rPr lang="en-US" dirty="0" smtClean="0"/>
              <a:t>Framing</a:t>
            </a:r>
          </a:p>
          <a:p>
            <a:r>
              <a:rPr lang="en-US" dirty="0" smtClean="0"/>
              <a:t>Irony</a:t>
            </a:r>
          </a:p>
          <a:p>
            <a:r>
              <a:rPr lang="en-US" dirty="0" smtClean="0"/>
              <a:t>Memory</a:t>
            </a:r>
          </a:p>
          <a:p>
            <a:r>
              <a:rPr lang="en-US" dirty="0" smtClean="0"/>
              <a:t>Critique</a:t>
            </a:r>
          </a:p>
          <a:p>
            <a:endParaRPr lang="en-US" dirty="0"/>
          </a:p>
        </p:txBody>
      </p:sp>
    </p:spTree>
    <p:extLst>
      <p:ext uri="{BB962C8B-B14F-4D97-AF65-F5344CB8AC3E}">
        <p14:creationId xmlns:p14="http://schemas.microsoft.com/office/powerpoint/2010/main" val="21913612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TotalTime>
  <Words>846</Words>
  <Application>Microsoft Macintosh PowerPoint</Application>
  <PresentationFormat>On-screen Show (4:3)</PresentationFormat>
  <Paragraphs>79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EN201 The European Novel</vt:lpstr>
      <vt:lpstr>PowerPoint Presentation</vt:lpstr>
      <vt:lpstr>PowerPoint Presentation</vt:lpstr>
      <vt:lpstr>PowerPoint Presentation</vt:lpstr>
      <vt:lpstr>The Prince</vt:lpstr>
      <vt:lpstr>Critical and Public Reception</vt:lpstr>
      <vt:lpstr>Narrative Structure</vt:lpstr>
      <vt:lpstr>PowerPoint Presentation</vt:lpstr>
      <vt:lpstr>Narrative Strategy</vt:lpstr>
      <vt:lpstr>Historical Context</vt:lpstr>
      <vt:lpstr>PowerPoint Presentation</vt:lpstr>
      <vt:lpstr>PowerPoint Presentation</vt:lpstr>
      <vt:lpstr>PowerPoint Presentation</vt:lpstr>
      <vt:lpstr>PowerPoint Presentation</vt:lpstr>
      <vt:lpstr>The Southern Question</vt:lpstr>
      <vt:lpstr>PowerPoint Presentation</vt:lpstr>
      <vt:lpstr>PowerPoint Presentation</vt:lpstr>
      <vt:lpstr>Materiality</vt:lpstr>
      <vt:lpstr>Visconti’s The Leopard (1963)</vt:lpstr>
      <vt:lpstr>Time and Death</vt:lpstr>
      <vt:lpstr>Father Pirrone</vt:lpstr>
      <vt:lpstr>Tancredi to the Prince</vt:lpstr>
      <vt:lpstr>The crashing of the sea</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Paulo de Medeiros</dc:creator>
  <cp:lastModifiedBy>Paulo de Medeiros</cp:lastModifiedBy>
  <cp:revision>31</cp:revision>
  <cp:lastPrinted>2019-01-30T09:40:13Z</cp:lastPrinted>
  <dcterms:created xsi:type="dcterms:W3CDTF">2019-01-30T08:51:32Z</dcterms:created>
  <dcterms:modified xsi:type="dcterms:W3CDTF">2019-01-30T10:53:30Z</dcterms:modified>
</cp:coreProperties>
</file>