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57" r:id="rId3"/>
    <p:sldId id="258" r:id="rId4"/>
    <p:sldId id="268" r:id="rId5"/>
    <p:sldId id="282" r:id="rId6"/>
    <p:sldId id="281" r:id="rId7"/>
    <p:sldId id="283" r:id="rId8"/>
    <p:sldId id="284" r:id="rId9"/>
    <p:sldId id="285" r:id="rId10"/>
    <p:sldId id="286" r:id="rId11"/>
    <p:sldId id="287" r:id="rId12"/>
    <p:sldId id="288" r:id="rId13"/>
    <p:sldId id="289" r:id="rId14"/>
    <p:sldId id="290" r:id="rId15"/>
    <p:sldId id="291" r:id="rId16"/>
    <p:sldId id="292" r:id="rId17"/>
    <p:sldId id="293" r:id="rId18"/>
    <p:sldId id="294" r:id="rId19"/>
    <p:sldId id="295"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91" autoAdjust="0"/>
    <p:restoredTop sz="94751" autoAdjust="0"/>
  </p:normalViewPr>
  <p:slideViewPr>
    <p:cSldViewPr snapToGrid="0" snapToObjects="1">
      <p:cViewPr varScale="1">
        <p:scale>
          <a:sx n="119" d="100"/>
          <a:sy n="119" d="100"/>
        </p:scale>
        <p:origin x="1200"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EC1DB9-1C05-114B-8E84-29A014645DB3}" type="datetimeFigureOut">
              <a:rPr lang="en-US" smtClean="0"/>
              <a:t>11/27/18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FEC41B-3FC6-154F-BAEE-3C5E71523CBF}" type="slidenum">
              <a:rPr lang="en-US" smtClean="0"/>
              <a:t>‹#›</a:t>
            </a:fld>
            <a:endParaRPr lang="en-US"/>
          </a:p>
        </p:txBody>
      </p:sp>
    </p:spTree>
    <p:extLst>
      <p:ext uri="{BB962C8B-B14F-4D97-AF65-F5344CB8AC3E}">
        <p14:creationId xmlns:p14="http://schemas.microsoft.com/office/powerpoint/2010/main" val="957926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DA997F0C-2811-3847-A420-EA702BB74E00}" type="datetimeFigureOut">
              <a:rPr lang="en-US" smtClean="0"/>
              <a:t>11/27/18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1401868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A997F0C-2811-3847-A420-EA702BB74E00}" type="datetimeFigureOut">
              <a:rPr lang="en-US" smtClean="0"/>
              <a:t>11/27/18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17284383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A997F0C-2811-3847-A420-EA702BB74E00}" type="datetimeFigureOut">
              <a:rPr lang="en-US" smtClean="0"/>
              <a:t>11/27/18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3800761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A997F0C-2811-3847-A420-EA702BB74E00}" type="datetimeFigureOut">
              <a:rPr lang="en-US" smtClean="0"/>
              <a:t>11/27/18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309438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DA997F0C-2811-3847-A420-EA702BB74E00}" type="datetimeFigureOut">
              <a:rPr lang="en-US" smtClean="0"/>
              <a:t>11/27/18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2125223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DA997F0C-2811-3847-A420-EA702BB74E00}" type="datetimeFigureOut">
              <a:rPr lang="en-US" smtClean="0"/>
              <a:t>11/27/18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1656368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DA997F0C-2811-3847-A420-EA702BB74E00}" type="datetimeFigureOut">
              <a:rPr lang="en-US" smtClean="0"/>
              <a:t>11/27/18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1846071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DA997F0C-2811-3847-A420-EA702BB74E00}" type="datetimeFigureOut">
              <a:rPr lang="en-US" smtClean="0"/>
              <a:t>11/27/18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2130066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997F0C-2811-3847-A420-EA702BB74E00}" type="datetimeFigureOut">
              <a:rPr lang="en-US" smtClean="0"/>
              <a:t>11/27/18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3161768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DA997F0C-2811-3847-A420-EA702BB74E00}" type="datetimeFigureOut">
              <a:rPr lang="en-US" smtClean="0"/>
              <a:t>11/27/18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2192634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DA997F0C-2811-3847-A420-EA702BB74E00}" type="datetimeFigureOut">
              <a:rPr lang="en-US" smtClean="0"/>
              <a:t>11/27/18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50C23A-509F-154E-AF37-B1ED6084E90C}" type="slidenum">
              <a:rPr lang="en-US" smtClean="0"/>
              <a:t>‹#›</a:t>
            </a:fld>
            <a:endParaRPr lang="en-US"/>
          </a:p>
        </p:txBody>
      </p:sp>
    </p:spTree>
    <p:extLst>
      <p:ext uri="{BB962C8B-B14F-4D97-AF65-F5344CB8AC3E}">
        <p14:creationId xmlns:p14="http://schemas.microsoft.com/office/powerpoint/2010/main" val="5670144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997F0C-2811-3847-A420-EA702BB74E00}" type="datetimeFigureOut">
              <a:rPr lang="en-US" smtClean="0"/>
              <a:t>11/27/18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50C23A-509F-154E-AF37-B1ED6084E90C}" type="slidenum">
              <a:rPr lang="en-US" smtClean="0"/>
              <a:t>‹#›</a:t>
            </a:fld>
            <a:endParaRPr lang="en-US"/>
          </a:p>
        </p:txBody>
      </p:sp>
    </p:spTree>
    <p:extLst>
      <p:ext uri="{BB962C8B-B14F-4D97-AF65-F5344CB8AC3E}">
        <p14:creationId xmlns:p14="http://schemas.microsoft.com/office/powerpoint/2010/main" val="10209186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google.com/url?sa=i&amp;rct=j&amp;q=&amp;esrc=s&amp;source=images&amp;cd=&amp;ved=2ahUKEwiPhqy-lfDeAhXICsAKHZovAWEQjRx6BAgBEAU&amp;url=https://www.goodreads.com/book/show/1505054.The_Experimental_Novel_and_Other_Essays&amp;psig=AOvVaw2Z_8CPKu7NI2_Vk2n8UoCy&amp;ust=1543256734382139" TargetMode="Externa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www.google.com/url?sa=i&amp;rct=j&amp;q=&amp;esrc=s&amp;source=images&amp;cd=&amp;cad=rja&amp;uact=8&amp;ved=2ahUKEwiI4Zr1lvDeAhUMIsAKHc5YB8EQjRx6BAgBEAU&amp;url=https://www.amazon.co.uk/Therese-Raquin-Folio-Gallimard-Emile/dp/2070418006&amp;psig=AOvVaw2mOSV2gxZ0En4Lp1wnrykR&amp;ust=1543257090955779" TargetMode="Externa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alphaModFix amt="44000"/>
          </a:blip>
          <a:tile tx="0" ty="0" sx="100000" sy="100000" flip="none" algn="tl"/>
        </a:blipFill>
        <a:effectLst/>
      </p:bgPr>
    </p:bg>
    <p:spTree>
      <p:nvGrpSpPr>
        <p:cNvPr id="1" name=""/>
        <p:cNvGrpSpPr/>
        <p:nvPr/>
      </p:nvGrpSpPr>
      <p:grpSpPr>
        <a:xfrm>
          <a:off x="0" y="0"/>
          <a:ext cx="0" cy="0"/>
          <a:chOff x="0" y="0"/>
          <a:chExt cx="0" cy="0"/>
        </a:xfrm>
      </p:grpSpPr>
      <p:sp>
        <p:nvSpPr>
          <p:cNvPr id="4" name="Rectangle 3"/>
          <p:cNvSpPr/>
          <p:nvPr/>
        </p:nvSpPr>
        <p:spPr>
          <a:xfrm>
            <a:off x="1362985" y="1254653"/>
            <a:ext cx="6257338" cy="3108543"/>
          </a:xfrm>
          <a:prstGeom prst="rect">
            <a:avLst/>
          </a:prstGeom>
        </p:spPr>
        <p:txBody>
          <a:bodyPr wrap="square">
            <a:spAutoFit/>
          </a:bodyPr>
          <a:lstStyle/>
          <a:p>
            <a:r>
              <a:rPr lang="en-US" sz="2800" b="1" dirty="0">
                <a:latin typeface="Baskerville" charset="0"/>
                <a:ea typeface="Baskerville" charset="0"/>
                <a:cs typeface="Baskerville" charset="0"/>
              </a:rPr>
              <a:t>Dr. Graeme Macdonald</a:t>
            </a:r>
          </a:p>
          <a:p>
            <a:endParaRPr lang="en-US" sz="2800" b="1" dirty="0">
              <a:latin typeface="Baskerville" charset="0"/>
              <a:ea typeface="Baskerville" charset="0"/>
              <a:cs typeface="Baskerville" charset="0"/>
            </a:endParaRPr>
          </a:p>
          <a:p>
            <a:r>
              <a:rPr lang="en-US" sz="2800" b="1" i="1" dirty="0">
                <a:latin typeface="Baskerville" charset="0"/>
                <a:ea typeface="Baskerville" charset="0"/>
                <a:cs typeface="Baskerville" charset="0"/>
              </a:rPr>
              <a:t>Anna Karenina </a:t>
            </a:r>
            <a:r>
              <a:rPr lang="en-US" sz="2800" b="1" dirty="0">
                <a:latin typeface="Baskerville" charset="0"/>
                <a:ea typeface="Baskerville" charset="0"/>
                <a:cs typeface="Baskerville" charset="0"/>
              </a:rPr>
              <a:t>and </a:t>
            </a:r>
            <a:r>
              <a:rPr lang="en-US" sz="2800" b="1" i="1" dirty="0">
                <a:latin typeface="Baskerville" charset="0"/>
                <a:ea typeface="Baskerville" charset="0"/>
                <a:cs typeface="Baskerville" charset="0"/>
              </a:rPr>
              <a:t>Germinal</a:t>
            </a:r>
            <a:r>
              <a:rPr lang="en-US" sz="2800" b="1" dirty="0">
                <a:latin typeface="Baskerville" charset="0"/>
                <a:ea typeface="Baskerville" charset="0"/>
                <a:cs typeface="Baskerville" charset="0"/>
              </a:rPr>
              <a:t> </a:t>
            </a:r>
          </a:p>
          <a:p>
            <a:endParaRPr lang="en-US" sz="2800" b="1" dirty="0">
              <a:latin typeface="Baskerville" charset="0"/>
              <a:ea typeface="Baskerville" charset="0"/>
              <a:cs typeface="Baskerville" charset="0"/>
            </a:endParaRPr>
          </a:p>
          <a:p>
            <a:r>
              <a:rPr lang="en-US" sz="2800" b="1" dirty="0">
                <a:latin typeface="Baskerville" charset="0"/>
                <a:ea typeface="Baskerville" charset="0"/>
                <a:cs typeface="Baskerville" charset="0"/>
              </a:rPr>
              <a:t>Nov. 2018</a:t>
            </a:r>
          </a:p>
          <a:p>
            <a:endParaRPr lang="en-US" sz="2800" b="1" dirty="0">
              <a:latin typeface="Baskerville" charset="0"/>
              <a:ea typeface="Baskerville" charset="0"/>
              <a:cs typeface="Baskerville" charset="0"/>
            </a:endParaRPr>
          </a:p>
          <a:p>
            <a:r>
              <a:rPr lang="en-US" sz="2800" b="1" dirty="0" err="1">
                <a:latin typeface="Baskerville" charset="0"/>
                <a:ea typeface="Baskerville" charset="0"/>
                <a:cs typeface="Baskerville" charset="0"/>
              </a:rPr>
              <a:t>g.macdonald@warwick.ac.uk</a:t>
            </a:r>
            <a:endParaRPr lang="en-GB" sz="2800" dirty="0">
              <a:latin typeface="Baskerville" charset="0"/>
              <a:ea typeface="Baskerville" charset="0"/>
              <a:cs typeface="Baskerville" charset="0"/>
            </a:endParaRPr>
          </a:p>
        </p:txBody>
      </p:sp>
    </p:spTree>
    <p:extLst>
      <p:ext uri="{BB962C8B-B14F-4D97-AF65-F5344CB8AC3E}">
        <p14:creationId xmlns:p14="http://schemas.microsoft.com/office/powerpoint/2010/main" val="1813397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572000" y="2006600"/>
            <a:ext cx="2844800" cy="2844800"/>
          </a:xfrm>
          <a:prstGeom prst="rect">
            <a:avLst/>
          </a:prstGeom>
        </p:spPr>
      </p:pic>
      <p:pic>
        <p:nvPicPr>
          <p:cNvPr id="3" name="Picture 2"/>
          <p:cNvPicPr>
            <a:picLocks noChangeAspect="1"/>
          </p:cNvPicPr>
          <p:nvPr/>
        </p:nvPicPr>
        <p:blipFill>
          <a:blip r:embed="rId3"/>
          <a:stretch>
            <a:fillRect/>
          </a:stretch>
        </p:blipFill>
        <p:spPr>
          <a:xfrm>
            <a:off x="1031630" y="1612900"/>
            <a:ext cx="2235200" cy="3632200"/>
          </a:xfrm>
          <a:prstGeom prst="rect">
            <a:avLst/>
          </a:prstGeom>
        </p:spPr>
      </p:pic>
    </p:spTree>
    <p:extLst>
      <p:ext uri="{BB962C8B-B14F-4D97-AF65-F5344CB8AC3E}">
        <p14:creationId xmlns:p14="http://schemas.microsoft.com/office/powerpoint/2010/main" val="19029365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98584" y="254000"/>
            <a:ext cx="3898900" cy="6337300"/>
          </a:xfrm>
          <a:prstGeom prst="rect">
            <a:avLst/>
          </a:prstGeom>
        </p:spPr>
      </p:pic>
      <p:pic>
        <p:nvPicPr>
          <p:cNvPr id="3" name="Picture 2"/>
          <p:cNvPicPr>
            <a:picLocks noChangeAspect="1"/>
          </p:cNvPicPr>
          <p:nvPr/>
        </p:nvPicPr>
        <p:blipFill>
          <a:blip r:embed="rId3"/>
          <a:stretch>
            <a:fillRect/>
          </a:stretch>
        </p:blipFill>
        <p:spPr>
          <a:xfrm>
            <a:off x="4956908" y="181708"/>
            <a:ext cx="3606800" cy="6032500"/>
          </a:xfrm>
          <a:prstGeom prst="rect">
            <a:avLst/>
          </a:prstGeom>
        </p:spPr>
      </p:pic>
    </p:spTree>
    <p:extLst>
      <p:ext uri="{BB962C8B-B14F-4D97-AF65-F5344CB8AC3E}">
        <p14:creationId xmlns:p14="http://schemas.microsoft.com/office/powerpoint/2010/main" val="1809604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11285" y="1221154"/>
            <a:ext cx="2108200" cy="3556000"/>
          </a:xfrm>
          <a:prstGeom prst="rect">
            <a:avLst/>
          </a:prstGeom>
        </p:spPr>
      </p:pic>
      <p:pic>
        <p:nvPicPr>
          <p:cNvPr id="3" name="Picture 2"/>
          <p:cNvPicPr>
            <a:picLocks noChangeAspect="1"/>
          </p:cNvPicPr>
          <p:nvPr/>
        </p:nvPicPr>
        <p:blipFill>
          <a:blip r:embed="rId3"/>
          <a:stretch>
            <a:fillRect/>
          </a:stretch>
        </p:blipFill>
        <p:spPr>
          <a:xfrm>
            <a:off x="3048000" y="1905000"/>
            <a:ext cx="3048000" cy="3048000"/>
          </a:xfrm>
          <a:prstGeom prst="rect">
            <a:avLst/>
          </a:prstGeom>
        </p:spPr>
      </p:pic>
    </p:spTree>
    <p:extLst>
      <p:ext uri="{BB962C8B-B14F-4D97-AF65-F5344CB8AC3E}">
        <p14:creationId xmlns:p14="http://schemas.microsoft.com/office/powerpoint/2010/main" val="5648003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955800" y="78154"/>
            <a:ext cx="4450342" cy="6858000"/>
          </a:xfrm>
          <a:prstGeom prst="rect">
            <a:avLst/>
          </a:prstGeom>
        </p:spPr>
      </p:pic>
    </p:spTree>
    <p:extLst>
      <p:ext uri="{BB962C8B-B14F-4D97-AF65-F5344CB8AC3E}">
        <p14:creationId xmlns:p14="http://schemas.microsoft.com/office/powerpoint/2010/main" val="7214601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42192" y="688731"/>
            <a:ext cx="3175000" cy="5194300"/>
          </a:xfrm>
          <a:prstGeom prst="rect">
            <a:avLst/>
          </a:prstGeom>
        </p:spPr>
      </p:pic>
      <p:pic>
        <p:nvPicPr>
          <p:cNvPr id="3" name="Picture 2"/>
          <p:cNvPicPr>
            <a:picLocks noChangeAspect="1"/>
          </p:cNvPicPr>
          <p:nvPr/>
        </p:nvPicPr>
        <p:blipFill>
          <a:blip r:embed="rId3"/>
          <a:stretch>
            <a:fillRect/>
          </a:stretch>
        </p:blipFill>
        <p:spPr>
          <a:xfrm>
            <a:off x="5689600" y="1349131"/>
            <a:ext cx="2247900" cy="3619500"/>
          </a:xfrm>
          <a:prstGeom prst="rect">
            <a:avLst/>
          </a:prstGeom>
        </p:spPr>
      </p:pic>
    </p:spTree>
    <p:extLst>
      <p:ext uri="{BB962C8B-B14F-4D97-AF65-F5344CB8AC3E}">
        <p14:creationId xmlns:p14="http://schemas.microsoft.com/office/powerpoint/2010/main" val="8886415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alphaModFix amt="44000"/>
          </a:blip>
          <a:tile tx="0" ty="0" sx="100000" sy="100000" flip="none" algn="tl"/>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r>
              <a:rPr lang="en-US" dirty="0" err="1"/>
              <a:t>Auguste</a:t>
            </a:r>
            <a:r>
              <a:rPr lang="en-US" dirty="0"/>
              <a:t> Comte, ‘Positivism’</a:t>
            </a:r>
          </a:p>
          <a:p>
            <a:r>
              <a:rPr lang="en-US" dirty="0" err="1"/>
              <a:t>Hippolyte</a:t>
            </a:r>
            <a:r>
              <a:rPr lang="en-US" dirty="0"/>
              <a:t> Taine, ‘race, milieu, moment’</a:t>
            </a:r>
          </a:p>
          <a:p>
            <a:r>
              <a:rPr lang="en-US" dirty="0"/>
              <a:t>Claude Bernard, ‘Introduction to Experimental Medicine’ (1865)</a:t>
            </a:r>
          </a:p>
        </p:txBody>
      </p:sp>
    </p:spTree>
    <p:extLst>
      <p:ext uri="{BB962C8B-B14F-4D97-AF65-F5344CB8AC3E}">
        <p14:creationId xmlns:p14="http://schemas.microsoft.com/office/powerpoint/2010/main" val="17968462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a:alphaModFix amt="44000"/>
          </a:blip>
          <a:tile tx="0" ty="0" sx="100000" sy="100000" flip="none" algn="tl"/>
        </a:blipFill>
        <a:effectLst/>
      </p:bgPr>
    </p:bg>
    <p:spTree>
      <p:nvGrpSpPr>
        <p:cNvPr id="1" name=""/>
        <p:cNvGrpSpPr/>
        <p:nvPr/>
      </p:nvGrpSpPr>
      <p:grpSpPr>
        <a:xfrm>
          <a:off x="0" y="0"/>
          <a:ext cx="0" cy="0"/>
          <a:chOff x="0" y="0"/>
          <a:chExt cx="0" cy="0"/>
        </a:xfrm>
      </p:grpSpPr>
      <p:sp>
        <p:nvSpPr>
          <p:cNvPr id="2" name="Rectangle 1"/>
          <p:cNvSpPr/>
          <p:nvPr/>
        </p:nvSpPr>
        <p:spPr>
          <a:xfrm>
            <a:off x="4023360" y="535713"/>
            <a:ext cx="4916246" cy="4893647"/>
          </a:xfrm>
          <a:prstGeom prst="rect">
            <a:avLst/>
          </a:prstGeom>
        </p:spPr>
        <p:txBody>
          <a:bodyPr wrap="square">
            <a:spAutoFit/>
          </a:bodyPr>
          <a:lstStyle/>
          <a:p>
            <a:pPr>
              <a:spcAft>
                <a:spcPts val="0"/>
              </a:spcAft>
            </a:pPr>
            <a:r>
              <a:rPr lang="en-GB" sz="2400" dirty="0">
                <a:effectLst/>
                <a:ea typeface="Times"/>
                <a:cs typeface="Times New Roman"/>
              </a:rPr>
              <a:t>It will only be necessary to work on the individuals and surroundings if we wish to find the best social condition. In this way we shall construct a practical sociology and our work will be a help to political and economical sciences […] It is but a question of degree in the same path which runs from chemistry to physiology, then from physiology to anthropology and to sociology. The Experimental Novel is the goal. (Zola, </a:t>
            </a:r>
            <a:r>
              <a:rPr lang="en-GB" sz="2400" i="1" dirty="0">
                <a:effectLst/>
                <a:ea typeface="Times"/>
                <a:cs typeface="Times New Roman"/>
              </a:rPr>
              <a:t>The Experimental Novel</a:t>
            </a:r>
            <a:r>
              <a:rPr lang="en-GB" sz="2400" i="1" dirty="0">
                <a:ea typeface="Times"/>
                <a:cs typeface="Times New Roman"/>
              </a:rPr>
              <a:t> </a:t>
            </a:r>
            <a:r>
              <a:rPr lang="en-GB" sz="2400" dirty="0">
                <a:ea typeface="Times"/>
                <a:cs typeface="Times New Roman"/>
              </a:rPr>
              <a:t>1880)</a:t>
            </a:r>
            <a:endParaRPr lang="en-GB" sz="2400" dirty="0">
              <a:effectLst/>
              <a:ea typeface="Times"/>
              <a:cs typeface="Times New Roman"/>
            </a:endParaRPr>
          </a:p>
        </p:txBody>
      </p:sp>
      <p:pic>
        <p:nvPicPr>
          <p:cNvPr id="1026" name="Picture 2" descr="Image result for zola the experimental novel">
            <a:hlinkClick r:id="rId3"/>
            <a:extLst>
              <a:ext uri="{FF2B5EF4-FFF2-40B4-BE49-F238E27FC236}">
                <a16:creationId xmlns:a16="http://schemas.microsoft.com/office/drawing/2014/main" id="{8C702213-0D01-5E4F-93D7-0B5DAF04D1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08355"/>
            <a:ext cx="3594100" cy="603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97787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alphaModFix amt="44000"/>
          </a:blip>
          <a:tile tx="0" ty="0" sx="100000" sy="100000" flip="none" algn="tl"/>
        </a:blipFill>
        <a:effectLst/>
      </p:bgPr>
    </p:bg>
    <p:spTree>
      <p:nvGrpSpPr>
        <p:cNvPr id="1" name=""/>
        <p:cNvGrpSpPr/>
        <p:nvPr/>
      </p:nvGrpSpPr>
      <p:grpSpPr>
        <a:xfrm>
          <a:off x="0" y="0"/>
          <a:ext cx="0" cy="0"/>
          <a:chOff x="0" y="0"/>
          <a:chExt cx="0" cy="0"/>
        </a:xfrm>
      </p:grpSpPr>
      <p:sp>
        <p:nvSpPr>
          <p:cNvPr id="2" name="Rectangle 1"/>
          <p:cNvSpPr/>
          <p:nvPr/>
        </p:nvSpPr>
        <p:spPr>
          <a:xfrm>
            <a:off x="1230922" y="890456"/>
            <a:ext cx="6281615" cy="4524315"/>
          </a:xfrm>
          <a:prstGeom prst="rect">
            <a:avLst/>
          </a:prstGeom>
        </p:spPr>
        <p:txBody>
          <a:bodyPr wrap="square">
            <a:spAutoFit/>
          </a:bodyPr>
          <a:lstStyle/>
          <a:p>
            <a:r>
              <a:rPr lang="en-GB" sz="2400" dirty="0"/>
              <a:t>In the past several years there has grown up a monstrous school of novelists which pretends to replace carnal eloquence with eloquence of the charnel house, which invokes the weirdest medical anomalies, which musters the plague stricken so that we can admire their blotchy skin . . . and which makes pus squirt out of the conscience […] the disease is epidemic. Let us force novelists to display their talent instead of their pickings from the law court and the city dump. (Louis </a:t>
            </a:r>
            <a:r>
              <a:rPr lang="en-GB" sz="2400" dirty="0" err="1"/>
              <a:t>Ulbach</a:t>
            </a:r>
            <a:r>
              <a:rPr lang="en-GB" sz="2400" dirty="0"/>
              <a:t>, ‘La </a:t>
            </a:r>
            <a:r>
              <a:rPr lang="en-GB" sz="2400" dirty="0" err="1"/>
              <a:t>Littérature</a:t>
            </a:r>
            <a:r>
              <a:rPr lang="en-GB" sz="2400" dirty="0"/>
              <a:t> </a:t>
            </a:r>
            <a:r>
              <a:rPr lang="en-GB" sz="2400" dirty="0" err="1"/>
              <a:t>Putride</a:t>
            </a:r>
            <a:r>
              <a:rPr lang="en-GB" sz="2400" dirty="0"/>
              <a:t>’, </a:t>
            </a:r>
            <a:r>
              <a:rPr lang="en-GB" sz="2400" i="1" dirty="0"/>
              <a:t>Le Figaro</a:t>
            </a:r>
            <a:r>
              <a:rPr lang="en-GB" sz="2400" dirty="0"/>
              <a:t>, 23 Jan, 1868)</a:t>
            </a:r>
          </a:p>
        </p:txBody>
      </p:sp>
    </p:spTree>
    <p:extLst>
      <p:ext uri="{BB962C8B-B14F-4D97-AF65-F5344CB8AC3E}">
        <p14:creationId xmlns:p14="http://schemas.microsoft.com/office/powerpoint/2010/main" val="12221672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a:alphaModFix amt="44000"/>
          </a:blip>
          <a:tile tx="0" ty="0" sx="100000" sy="100000" flip="none" algn="tl"/>
        </a:blipFill>
        <a:effectLst/>
      </p:bgPr>
    </p:bg>
    <p:spTree>
      <p:nvGrpSpPr>
        <p:cNvPr id="1" name=""/>
        <p:cNvGrpSpPr/>
        <p:nvPr/>
      </p:nvGrpSpPr>
      <p:grpSpPr>
        <a:xfrm>
          <a:off x="0" y="0"/>
          <a:ext cx="0" cy="0"/>
          <a:chOff x="0" y="0"/>
          <a:chExt cx="0" cy="0"/>
        </a:xfrm>
      </p:grpSpPr>
      <p:sp>
        <p:nvSpPr>
          <p:cNvPr id="2" name="Rectangle 1"/>
          <p:cNvSpPr/>
          <p:nvPr/>
        </p:nvSpPr>
        <p:spPr>
          <a:xfrm>
            <a:off x="3904543" y="0"/>
            <a:ext cx="5379307" cy="7017306"/>
          </a:xfrm>
          <a:prstGeom prst="rect">
            <a:avLst/>
          </a:prstGeom>
        </p:spPr>
        <p:txBody>
          <a:bodyPr wrap="square">
            <a:spAutoFit/>
          </a:bodyPr>
          <a:lstStyle/>
          <a:p>
            <a:r>
              <a:rPr lang="en-GB" dirty="0"/>
              <a:t>Where science is concerned, the accusation of immorality has no relevance […] In </a:t>
            </a:r>
            <a:r>
              <a:rPr lang="en-GB" i="1" dirty="0" err="1"/>
              <a:t>Thérèse</a:t>
            </a:r>
            <a:r>
              <a:rPr lang="en-GB" i="1" dirty="0"/>
              <a:t> </a:t>
            </a:r>
            <a:r>
              <a:rPr lang="en-GB" i="1" dirty="0" err="1"/>
              <a:t>Raquin</a:t>
            </a:r>
            <a:r>
              <a:rPr lang="en-GB" dirty="0"/>
              <a:t> my aim has been to study temperaments and not characters. That is the whole point of the book. I have chosen people completely dominated by their nerves and blood, without free will, drawn into each action of their lives by the inexorable laws of their physical nature […] There is a complete absence of soul, I freely admit, since that is how it is meant to be. I hope that by now it is becoming clear that my object has been first and foremost a scientific one. [Naturalist Critics and writers] would not be surprised by the kind of scientific analysis I have attempted in </a:t>
            </a:r>
            <a:r>
              <a:rPr lang="en-GB" i="1" dirty="0" err="1"/>
              <a:t>Thérèse</a:t>
            </a:r>
            <a:r>
              <a:rPr lang="en-GB" i="1" dirty="0"/>
              <a:t> </a:t>
            </a:r>
            <a:r>
              <a:rPr lang="en-GB" i="1" dirty="0" err="1"/>
              <a:t>Raquin</a:t>
            </a:r>
            <a:r>
              <a:rPr lang="en-GB" dirty="0"/>
              <a:t>, for in it they would recognise the modern method of universal enquiry which is the tool our age is using so enthusiastically to open up the future. Whatever their own conclusions they would approve of my starting point, the study of temperament, and of the profound modifications of an organism subjected to the pressure of environments and circumstances […] if the writer is now to write a good novel, he must see society with greater breadth of vision, depict it in its many and varied aspects, and above all use clear and natural language. </a:t>
            </a:r>
            <a:r>
              <a:rPr lang="en-GB" dirty="0" err="1"/>
              <a:t>Émile</a:t>
            </a:r>
            <a:r>
              <a:rPr lang="en-GB" dirty="0"/>
              <a:t> Zola, ‘Preface to the Second Edition’, </a:t>
            </a:r>
            <a:r>
              <a:rPr lang="en-GB" i="1" dirty="0" err="1"/>
              <a:t>Thérèse</a:t>
            </a:r>
            <a:r>
              <a:rPr lang="en-GB" i="1" dirty="0"/>
              <a:t> </a:t>
            </a:r>
            <a:r>
              <a:rPr lang="en-GB" i="1" dirty="0" err="1"/>
              <a:t>Raquin</a:t>
            </a:r>
            <a:r>
              <a:rPr lang="en-GB" i="1" dirty="0"/>
              <a:t> </a:t>
            </a:r>
            <a:r>
              <a:rPr lang="en-GB" dirty="0"/>
              <a:t>(1868) </a:t>
            </a:r>
          </a:p>
        </p:txBody>
      </p:sp>
      <p:pic>
        <p:nvPicPr>
          <p:cNvPr id="2050" name="Picture 2" descr="Image result for therese raquin">
            <a:hlinkClick r:id="rId3"/>
            <a:extLst>
              <a:ext uri="{FF2B5EF4-FFF2-40B4-BE49-F238E27FC236}">
                <a16:creationId xmlns:a16="http://schemas.microsoft.com/office/drawing/2014/main" id="{481CDC9C-B98F-F943-933B-1A6FEFF3FF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3638" y="494851"/>
            <a:ext cx="3551748" cy="58639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6603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2">
            <a:alphaModFix amt="44000"/>
          </a:blip>
          <a:tile tx="0" ty="0" sx="100000" sy="100000" flip="none" algn="tl"/>
        </a:blipFill>
        <a:effectLst/>
      </p:bgPr>
    </p:bg>
    <p:spTree>
      <p:nvGrpSpPr>
        <p:cNvPr id="1" name=""/>
        <p:cNvGrpSpPr/>
        <p:nvPr/>
      </p:nvGrpSpPr>
      <p:grpSpPr>
        <a:xfrm>
          <a:off x="0" y="0"/>
          <a:ext cx="0" cy="0"/>
          <a:chOff x="0" y="0"/>
          <a:chExt cx="0" cy="0"/>
        </a:xfrm>
      </p:grpSpPr>
      <p:sp>
        <p:nvSpPr>
          <p:cNvPr id="2" name="Rectangle 1"/>
          <p:cNvSpPr/>
          <p:nvPr/>
        </p:nvSpPr>
        <p:spPr>
          <a:xfrm>
            <a:off x="139849" y="533783"/>
            <a:ext cx="5389581" cy="5632311"/>
          </a:xfrm>
          <a:prstGeom prst="rect">
            <a:avLst/>
          </a:prstGeom>
        </p:spPr>
        <p:txBody>
          <a:bodyPr wrap="square">
            <a:spAutoFit/>
          </a:bodyPr>
          <a:lstStyle/>
          <a:p>
            <a:r>
              <a:rPr lang="en-GB" sz="2400" dirty="0"/>
              <a:t>By resolving the duplex question of temperament and environment, I shall endeavour to discover and follow the thread of connection which leads mathematically from one man to another. And when I have possession of every thread, and hold a complete social group in my hands, I shall show this group at work, participating in a historical period…</a:t>
            </a:r>
            <a:r>
              <a:rPr lang="en-US" sz="2400" dirty="0"/>
              <a:t>[…] I wish to explain how a family, a small group of human beings conducts itself in a given social system [...] Heredity, like gravity, has its laws (</a:t>
            </a:r>
            <a:r>
              <a:rPr lang="en-US" sz="2400" i="1" dirty="0"/>
              <a:t>FR</a:t>
            </a:r>
            <a:r>
              <a:rPr lang="en-US" sz="2400" dirty="0"/>
              <a:t>, xi). </a:t>
            </a:r>
            <a:endParaRPr lang="en-GB" sz="2400" dirty="0"/>
          </a:p>
          <a:p>
            <a:r>
              <a:rPr lang="en-GB" sz="2400" dirty="0"/>
              <a:t> (‘Preface to the Series’, in </a:t>
            </a:r>
            <a:r>
              <a:rPr lang="en-GB" sz="2400" i="1" dirty="0"/>
              <a:t>The Fortune of the </a:t>
            </a:r>
            <a:r>
              <a:rPr lang="en-GB" sz="2400" i="1" dirty="0" err="1"/>
              <a:t>Rougons</a:t>
            </a:r>
            <a:r>
              <a:rPr lang="en-GB" sz="2400" dirty="0"/>
              <a:t>, 1871)</a:t>
            </a:r>
          </a:p>
        </p:txBody>
      </p:sp>
      <p:pic>
        <p:nvPicPr>
          <p:cNvPr id="3074" name="Picture 2" descr="https://images-na.ssl-images-amazon.com/images/I/518jGU77qqL._SX320_BO1,204,203,200_.jpg">
            <a:extLst>
              <a:ext uri="{FF2B5EF4-FFF2-40B4-BE49-F238E27FC236}">
                <a16:creationId xmlns:a16="http://schemas.microsoft.com/office/drawing/2014/main" id="{32E236BB-9C9F-B947-9C26-AD94A5D3EE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9327" y="533783"/>
            <a:ext cx="3270267" cy="5067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9865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alphaModFix amt="44000"/>
          </a:blip>
          <a:tile tx="0" ty="0" sx="100000" sy="100000" flip="none" algn="tl"/>
        </a:blipFill>
        <a:effectLst/>
      </p:bgPr>
    </p:bg>
    <p:spTree>
      <p:nvGrpSpPr>
        <p:cNvPr id="1" name=""/>
        <p:cNvGrpSpPr/>
        <p:nvPr/>
      </p:nvGrpSpPr>
      <p:grpSpPr>
        <a:xfrm>
          <a:off x="0" y="0"/>
          <a:ext cx="0" cy="0"/>
          <a:chOff x="0" y="0"/>
          <a:chExt cx="0" cy="0"/>
        </a:xfrm>
      </p:grpSpPr>
      <p:sp>
        <p:nvSpPr>
          <p:cNvPr id="2" name="Rectangle 1"/>
          <p:cNvSpPr/>
          <p:nvPr/>
        </p:nvSpPr>
        <p:spPr>
          <a:xfrm>
            <a:off x="789911" y="278811"/>
            <a:ext cx="7728742" cy="5509200"/>
          </a:xfrm>
          <a:prstGeom prst="rect">
            <a:avLst/>
          </a:prstGeom>
        </p:spPr>
        <p:txBody>
          <a:bodyPr wrap="square">
            <a:spAutoFit/>
          </a:bodyPr>
          <a:lstStyle/>
          <a:p>
            <a:r>
              <a:rPr lang="en-US" sz="3200" dirty="0"/>
              <a:t>The approach of the train was made more and more evident by the preparatory movements in the station, the running of attendants, the appearance of gendarmes and porters, and the arrival of those coming to meet the train. Through the frosty steam, workers in sheepskin jackets and soft felt boots could be seen crossing the curved tracks. The whistle of the engine could be heard down the line, and the movement of something heavy. </a:t>
            </a:r>
            <a:r>
              <a:rPr lang="en-US" sz="3200" i="1" dirty="0"/>
              <a:t>AK</a:t>
            </a:r>
            <a:r>
              <a:rPr lang="en-US" sz="3200" dirty="0"/>
              <a:t> I, XVII</a:t>
            </a:r>
            <a:endParaRPr lang="en-GB" sz="3200" dirty="0"/>
          </a:p>
        </p:txBody>
      </p:sp>
    </p:spTree>
    <p:extLst>
      <p:ext uri="{BB962C8B-B14F-4D97-AF65-F5344CB8AC3E}">
        <p14:creationId xmlns:p14="http://schemas.microsoft.com/office/powerpoint/2010/main" val="893675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alphaModFix amt="44000"/>
          </a:blip>
          <a:tile tx="0" ty="0" sx="100000" sy="100000" flip="none" algn="tl"/>
        </a:blipFill>
        <a:effectLst/>
      </p:bgPr>
    </p:bg>
    <p:spTree>
      <p:nvGrpSpPr>
        <p:cNvPr id="1" name=""/>
        <p:cNvGrpSpPr/>
        <p:nvPr/>
      </p:nvGrpSpPr>
      <p:grpSpPr>
        <a:xfrm>
          <a:off x="0" y="0"/>
          <a:ext cx="0" cy="0"/>
          <a:chOff x="0" y="0"/>
          <a:chExt cx="0" cy="0"/>
        </a:xfrm>
      </p:grpSpPr>
      <p:sp>
        <p:nvSpPr>
          <p:cNvPr id="2" name="Rectangle 1"/>
          <p:cNvSpPr/>
          <p:nvPr/>
        </p:nvSpPr>
        <p:spPr>
          <a:xfrm>
            <a:off x="1" y="490665"/>
            <a:ext cx="8921352" cy="6186310"/>
          </a:xfrm>
          <a:prstGeom prst="rect">
            <a:avLst/>
          </a:prstGeom>
        </p:spPr>
        <p:txBody>
          <a:bodyPr wrap="square">
            <a:spAutoFit/>
          </a:bodyPr>
          <a:lstStyle/>
          <a:p>
            <a:r>
              <a:rPr lang="en-US" dirty="0"/>
              <a:t>	A watchman, either drunk or too bundled up because of the freezing cold, had not heard 	train being shunted and had been run over.</a:t>
            </a:r>
            <a:endParaRPr lang="en-GB" dirty="0"/>
          </a:p>
          <a:p>
            <a:r>
              <a:rPr lang="en-US" dirty="0"/>
              <a:t>	Even before </a:t>
            </a:r>
            <a:r>
              <a:rPr lang="en-US" dirty="0" err="1"/>
              <a:t>Vronsky</a:t>
            </a:r>
            <a:r>
              <a:rPr lang="en-US" dirty="0"/>
              <a:t> and </a:t>
            </a:r>
            <a:r>
              <a:rPr lang="en-US" dirty="0" err="1"/>
              <a:t>Oblonsky</a:t>
            </a:r>
            <a:r>
              <a:rPr lang="en-US" dirty="0"/>
              <a:t> came back, the ladies had learned these details from 	the butler. </a:t>
            </a:r>
            <a:endParaRPr lang="en-GB" dirty="0"/>
          </a:p>
          <a:p>
            <a:r>
              <a:rPr lang="en-US" dirty="0"/>
              <a:t>	</a:t>
            </a:r>
            <a:r>
              <a:rPr lang="en-US" dirty="0" err="1"/>
              <a:t>Oblonsky</a:t>
            </a:r>
            <a:r>
              <a:rPr lang="en-US" dirty="0"/>
              <a:t> and </a:t>
            </a:r>
            <a:r>
              <a:rPr lang="en-US" dirty="0" err="1"/>
              <a:t>Vronsky</a:t>
            </a:r>
            <a:r>
              <a:rPr lang="en-US" dirty="0"/>
              <a:t> had both seen the mangled corpse. </a:t>
            </a:r>
            <a:r>
              <a:rPr lang="en-US" dirty="0" err="1"/>
              <a:t>Oblonsky</a:t>
            </a:r>
            <a:r>
              <a:rPr lang="en-US" dirty="0"/>
              <a:t> was obviously 	suffering. He winced and seemed ready to cry.</a:t>
            </a:r>
            <a:endParaRPr lang="en-GB" dirty="0"/>
          </a:p>
          <a:p>
            <a:r>
              <a:rPr lang="en-US" dirty="0"/>
              <a:t>	‘Ah how terrible! Ah, Anna, if you’d seen it! Ah, how terrible!’ he kept saying.</a:t>
            </a:r>
            <a:endParaRPr lang="en-GB" dirty="0"/>
          </a:p>
          <a:p>
            <a:r>
              <a:rPr lang="en-US" dirty="0"/>
              <a:t>	</a:t>
            </a:r>
            <a:r>
              <a:rPr lang="en-US" dirty="0" err="1"/>
              <a:t>Vronsky</a:t>
            </a:r>
            <a:r>
              <a:rPr lang="en-US" dirty="0"/>
              <a:t> was silent, and his handsome face was serious but perfectly calm.</a:t>
            </a:r>
            <a:endParaRPr lang="en-GB" dirty="0"/>
          </a:p>
          <a:p>
            <a:r>
              <a:rPr lang="en-US" dirty="0"/>
              <a:t>	‘Ah, if you’d seen it, Countess,’ said </a:t>
            </a:r>
            <a:r>
              <a:rPr lang="en-US" dirty="0" err="1"/>
              <a:t>Stepan</a:t>
            </a:r>
            <a:r>
              <a:rPr lang="en-US" dirty="0"/>
              <a:t> </a:t>
            </a:r>
            <a:r>
              <a:rPr lang="en-US" dirty="0" err="1"/>
              <a:t>Arkadyich</a:t>
            </a:r>
            <a:r>
              <a:rPr lang="en-US" dirty="0"/>
              <a:t>. ‘And his wife is here . . . It was 	terrible to see her . . . She threw herself on the body. They say he was the sole provider 	for a huge family. It’s terrible!’</a:t>
            </a:r>
            <a:endParaRPr lang="en-GB" dirty="0"/>
          </a:p>
          <a:p>
            <a:r>
              <a:rPr lang="en-US" dirty="0"/>
              <a:t>	‘Can nothing be done for her?’ </a:t>
            </a:r>
            <a:r>
              <a:rPr lang="en-US" dirty="0" err="1"/>
              <a:t>Mme</a:t>
            </a:r>
            <a:r>
              <a:rPr lang="en-US" dirty="0"/>
              <a:t> Karenina said in an agitated whisper.</a:t>
            </a:r>
            <a:endParaRPr lang="en-GB" dirty="0"/>
          </a:p>
          <a:p>
            <a:pPr algn="ctr"/>
            <a:r>
              <a:rPr lang="en-US" dirty="0"/>
              <a:t>[…]</a:t>
            </a:r>
            <a:endParaRPr lang="en-GB" dirty="0"/>
          </a:p>
          <a:p>
            <a:r>
              <a:rPr lang="en-US" dirty="0"/>
              <a:t>	The people coming out were still talking about what had happened.</a:t>
            </a:r>
            <a:endParaRPr lang="en-GB" dirty="0"/>
          </a:p>
          <a:p>
            <a:r>
              <a:rPr lang="en-US" dirty="0"/>
              <a:t>	‘What a terrible death! Said some gentleman passing by. ‘Cut in two pieces they say.’</a:t>
            </a:r>
            <a:endParaRPr lang="en-GB" dirty="0"/>
          </a:p>
          <a:p>
            <a:r>
              <a:rPr lang="en-US" dirty="0"/>
              <a:t>	‘On the contrary, I think it’s the easiest, its instantaneous,’ observed another.</a:t>
            </a:r>
            <a:endParaRPr lang="en-GB" dirty="0"/>
          </a:p>
          <a:p>
            <a:r>
              <a:rPr lang="en-US" dirty="0"/>
              <a:t>	‘How is it they don’t take measures?’ said a third.</a:t>
            </a:r>
            <a:endParaRPr lang="en-GB" dirty="0"/>
          </a:p>
          <a:p>
            <a:r>
              <a:rPr lang="en-US" dirty="0"/>
              <a:t>	</a:t>
            </a:r>
            <a:r>
              <a:rPr lang="en-US" dirty="0" err="1"/>
              <a:t>Mme</a:t>
            </a:r>
            <a:r>
              <a:rPr lang="en-US" dirty="0"/>
              <a:t> Karenina got into the carriage, and </a:t>
            </a:r>
            <a:r>
              <a:rPr lang="en-US" dirty="0" err="1"/>
              <a:t>Stepan</a:t>
            </a:r>
            <a:r>
              <a:rPr lang="en-US" dirty="0"/>
              <a:t> </a:t>
            </a:r>
            <a:r>
              <a:rPr lang="en-US" dirty="0" err="1"/>
              <a:t>Arkadyich</a:t>
            </a:r>
            <a:r>
              <a:rPr lang="en-US" dirty="0"/>
              <a:t> saw with surprise that her lips 	were trembling and she could hardly keep back her tears.</a:t>
            </a:r>
            <a:endParaRPr lang="en-GB" dirty="0"/>
          </a:p>
          <a:p>
            <a:r>
              <a:rPr lang="en-US" dirty="0"/>
              <a:t>	‘What is it, Anna?’ he asked, when they had driven several hundred yards.</a:t>
            </a:r>
            <a:endParaRPr lang="en-GB" dirty="0"/>
          </a:p>
          <a:p>
            <a:r>
              <a:rPr lang="en-US" dirty="0"/>
              <a:t>	‘A bad omen,’ she said.   				</a:t>
            </a:r>
            <a:r>
              <a:rPr lang="en-US" i="1" dirty="0"/>
              <a:t>AK</a:t>
            </a:r>
            <a:r>
              <a:rPr lang="en-US" dirty="0"/>
              <a:t>, I, XVIII</a:t>
            </a:r>
            <a:endParaRPr lang="en-GB" dirty="0"/>
          </a:p>
          <a:p>
            <a:r>
              <a:rPr lang="en-US" dirty="0"/>
              <a:t> </a:t>
            </a:r>
            <a:endParaRPr lang="en-GB" dirty="0"/>
          </a:p>
        </p:txBody>
      </p:sp>
    </p:spTree>
    <p:extLst>
      <p:ext uri="{BB962C8B-B14F-4D97-AF65-F5344CB8AC3E}">
        <p14:creationId xmlns:p14="http://schemas.microsoft.com/office/powerpoint/2010/main" val="456012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alphaModFix amt="44000"/>
          </a:blip>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GB" dirty="0"/>
              <a:t>The conversation turned to the new trend in art, to the new bible illustrations by a French artist. </a:t>
            </a:r>
            <a:r>
              <a:rPr lang="en-GB" dirty="0" err="1"/>
              <a:t>Vorkuev</a:t>
            </a:r>
            <a:r>
              <a:rPr lang="en-GB" dirty="0"/>
              <a:t> accused the artist of realism pushed to the point of coarseness. Levin said that the French employed conventions in art as no one else did, and therefore they saw particular merit in the return to realism. They saw poetry in the fact that they were no longer lying. (</a:t>
            </a:r>
            <a:r>
              <a:rPr lang="en-GB" i="1" dirty="0"/>
              <a:t>Anna Karenina</a:t>
            </a:r>
            <a:r>
              <a:rPr lang="en-GB" dirty="0"/>
              <a:t> 7, X, trans. </a:t>
            </a:r>
            <a:r>
              <a:rPr lang="en-GB" dirty="0" err="1"/>
              <a:t>Pevear</a:t>
            </a:r>
            <a:r>
              <a:rPr lang="en-GB" dirty="0"/>
              <a:t> &amp; </a:t>
            </a:r>
            <a:r>
              <a:rPr lang="en-GB" dirty="0" err="1"/>
              <a:t>Volokhonsky</a:t>
            </a:r>
            <a:r>
              <a:rPr lang="en-GB" dirty="0"/>
              <a:t>)</a:t>
            </a:r>
          </a:p>
          <a:p>
            <a:r>
              <a:rPr lang="en-GB" dirty="0"/>
              <a:t>It was all drowned in the sea of cheerful common labour […] And whom was this labour for? What would its fruits be? These considerations were irrelevant and insignificant. (</a:t>
            </a:r>
            <a:r>
              <a:rPr lang="en-GB" i="1" dirty="0"/>
              <a:t>AK</a:t>
            </a:r>
            <a:r>
              <a:rPr lang="en-GB" dirty="0"/>
              <a:t>, 3, XII)</a:t>
            </a:r>
          </a:p>
          <a:p>
            <a:endParaRPr lang="en-GB" dirty="0"/>
          </a:p>
          <a:p>
            <a:endParaRPr lang="en-US" dirty="0"/>
          </a:p>
        </p:txBody>
      </p:sp>
    </p:spTree>
    <p:extLst>
      <p:ext uri="{BB962C8B-B14F-4D97-AF65-F5344CB8AC3E}">
        <p14:creationId xmlns:p14="http://schemas.microsoft.com/office/powerpoint/2010/main" val="4762176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alphaModFix amt="44000"/>
          </a:blip>
          <a:tile tx="0" ty="0" sx="100000" sy="100000" flip="none" algn="tl"/>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r>
              <a:rPr lang="en-US" dirty="0"/>
              <a:t>Naturalism: Literary Science, Scandal and Hyper-Realism</a:t>
            </a:r>
          </a:p>
          <a:p>
            <a:endParaRPr lang="en-US" dirty="0"/>
          </a:p>
          <a:p>
            <a:r>
              <a:rPr lang="en-US" i="1" dirty="0"/>
              <a:t>Germinal </a:t>
            </a:r>
            <a:r>
              <a:rPr lang="en-US" dirty="0"/>
              <a:t>: ethnography, documentary, politics</a:t>
            </a:r>
            <a:endParaRPr lang="en-US" i="1" dirty="0"/>
          </a:p>
        </p:txBody>
      </p:sp>
    </p:spTree>
    <p:extLst>
      <p:ext uri="{BB962C8B-B14F-4D97-AF65-F5344CB8AC3E}">
        <p14:creationId xmlns:p14="http://schemas.microsoft.com/office/powerpoint/2010/main" val="1685603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alphaModFix amt="44000"/>
          </a:blip>
          <a:tile tx="0" ty="0" sx="100000" sy="100000" flip="none" algn="tl"/>
        </a:blip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0"/>
            <a:ext cx="4379963" cy="5588598"/>
          </a:xfrm>
          <a:prstGeom prst="rect">
            <a:avLst/>
          </a:prstGeom>
        </p:spPr>
      </p:pic>
      <p:sp>
        <p:nvSpPr>
          <p:cNvPr id="3" name="Rectangle 2">
            <a:extLst>
              <a:ext uri="{FF2B5EF4-FFF2-40B4-BE49-F238E27FC236}">
                <a16:creationId xmlns:a16="http://schemas.microsoft.com/office/drawing/2014/main" id="{A065A450-917D-464A-91C8-55E0C42D6801}"/>
              </a:ext>
            </a:extLst>
          </p:cNvPr>
          <p:cNvSpPr/>
          <p:nvPr/>
        </p:nvSpPr>
        <p:spPr>
          <a:xfrm>
            <a:off x="4953897" y="2055635"/>
            <a:ext cx="3727524" cy="2677656"/>
          </a:xfrm>
          <a:prstGeom prst="rect">
            <a:avLst/>
          </a:prstGeom>
        </p:spPr>
        <p:txBody>
          <a:bodyPr wrap="square">
            <a:spAutoFit/>
          </a:bodyPr>
          <a:lstStyle/>
          <a:p>
            <a:r>
              <a:rPr lang="en-US" sz="2400" b="1" dirty="0"/>
              <a:t>Naturalism</a:t>
            </a:r>
            <a:r>
              <a:rPr lang="en-US" sz="2400" dirty="0"/>
              <a:t>: Literary Science, Scandal and Hyper-Realism</a:t>
            </a:r>
          </a:p>
          <a:p>
            <a:endParaRPr lang="en-US" sz="2400" dirty="0"/>
          </a:p>
          <a:p>
            <a:r>
              <a:rPr lang="en-US" sz="2400" b="1" i="1" dirty="0"/>
              <a:t>Germinal</a:t>
            </a:r>
            <a:r>
              <a:rPr lang="en-US" sz="2400" i="1" dirty="0"/>
              <a:t> </a:t>
            </a:r>
            <a:r>
              <a:rPr lang="en-US" sz="2400" dirty="0"/>
              <a:t>(1885): ethnography, documentary, class politics</a:t>
            </a:r>
            <a:endParaRPr lang="en-US" sz="2400" i="1" dirty="0"/>
          </a:p>
        </p:txBody>
      </p:sp>
      <p:sp>
        <p:nvSpPr>
          <p:cNvPr id="4" name="TextBox 3">
            <a:extLst>
              <a:ext uri="{FF2B5EF4-FFF2-40B4-BE49-F238E27FC236}">
                <a16:creationId xmlns:a16="http://schemas.microsoft.com/office/drawing/2014/main" id="{111347A8-2E14-A042-8CC4-0B81D52CBA8C}"/>
              </a:ext>
            </a:extLst>
          </p:cNvPr>
          <p:cNvSpPr txBox="1"/>
          <p:nvPr/>
        </p:nvSpPr>
        <p:spPr>
          <a:xfrm>
            <a:off x="699247" y="5970494"/>
            <a:ext cx="3046668" cy="369332"/>
          </a:xfrm>
          <a:prstGeom prst="rect">
            <a:avLst/>
          </a:prstGeom>
          <a:noFill/>
        </p:spPr>
        <p:txBody>
          <a:bodyPr wrap="none" rtlCol="0">
            <a:spAutoFit/>
          </a:bodyPr>
          <a:lstStyle/>
          <a:p>
            <a:r>
              <a:rPr lang="en-US" dirty="0"/>
              <a:t>Zola by Édouard Manet, 1868 </a:t>
            </a:r>
          </a:p>
        </p:txBody>
      </p:sp>
    </p:spTree>
    <p:extLst>
      <p:ext uri="{BB962C8B-B14F-4D97-AF65-F5344CB8AC3E}">
        <p14:creationId xmlns:p14="http://schemas.microsoft.com/office/powerpoint/2010/main" val="2019044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alphaModFix amt="44000"/>
          </a:blip>
          <a:tile tx="0" ty="0" sx="100000" sy="100000" flip="none" algn="tl"/>
        </a:blipFill>
        <a:effectLst/>
      </p:bgPr>
    </p:bg>
    <p:spTree>
      <p:nvGrpSpPr>
        <p:cNvPr id="1" name=""/>
        <p:cNvGrpSpPr/>
        <p:nvPr/>
      </p:nvGrpSpPr>
      <p:grpSpPr>
        <a:xfrm>
          <a:off x="0" y="0"/>
          <a:ext cx="0" cy="0"/>
          <a:chOff x="0" y="0"/>
          <a:chExt cx="0" cy="0"/>
        </a:xfrm>
      </p:grpSpPr>
      <p:sp>
        <p:nvSpPr>
          <p:cNvPr id="2" name="Rectangle 1"/>
          <p:cNvSpPr/>
          <p:nvPr/>
        </p:nvSpPr>
        <p:spPr>
          <a:xfrm>
            <a:off x="78154" y="79504"/>
            <a:ext cx="8499229" cy="6463309"/>
          </a:xfrm>
          <a:prstGeom prst="rect">
            <a:avLst/>
          </a:prstGeom>
        </p:spPr>
        <p:txBody>
          <a:bodyPr wrap="square">
            <a:spAutoFit/>
          </a:bodyPr>
          <a:lstStyle/>
          <a:p>
            <a:r>
              <a:rPr lang="en-GB" dirty="0" err="1"/>
              <a:t>Auguste</a:t>
            </a:r>
            <a:r>
              <a:rPr lang="en-GB" dirty="0"/>
              <a:t> Comte/Herbert Spencer (Positivism in Sociology and Social Philosophy) </a:t>
            </a:r>
          </a:p>
          <a:p>
            <a:r>
              <a:rPr lang="en-GB" dirty="0"/>
              <a:t>Thomas Huxley (Eugenics)</a:t>
            </a:r>
          </a:p>
          <a:p>
            <a:r>
              <a:rPr lang="en-GB" dirty="0"/>
              <a:t>Prosper Lucas (Heredity)</a:t>
            </a:r>
          </a:p>
          <a:p>
            <a:r>
              <a:rPr lang="en-GB" dirty="0"/>
              <a:t>Karl Marx (Capitalism/Political Economy)</a:t>
            </a:r>
          </a:p>
          <a:p>
            <a:r>
              <a:rPr lang="en-GB" dirty="0"/>
              <a:t>Charles Letourneau (Biology)</a:t>
            </a:r>
          </a:p>
          <a:p>
            <a:r>
              <a:rPr lang="en-GB" dirty="0" err="1"/>
              <a:t>Hippolyte</a:t>
            </a:r>
            <a:r>
              <a:rPr lang="en-GB" dirty="0"/>
              <a:t> Taine (Literature and Culture)</a:t>
            </a:r>
          </a:p>
          <a:p>
            <a:r>
              <a:rPr lang="en-GB" dirty="0"/>
              <a:t>Jules Antoine-</a:t>
            </a:r>
            <a:r>
              <a:rPr lang="en-GB" dirty="0" err="1"/>
              <a:t>Castagnary</a:t>
            </a:r>
            <a:r>
              <a:rPr lang="en-GB" dirty="0"/>
              <a:t> (Visual Art)</a:t>
            </a:r>
          </a:p>
          <a:p>
            <a:r>
              <a:rPr lang="en-GB" dirty="0"/>
              <a:t>Claude Bernard (Experimental Medicine)</a:t>
            </a:r>
          </a:p>
          <a:p>
            <a:r>
              <a:rPr lang="en-GB" b="1" dirty="0"/>
              <a:t>“Western” Naturalist Novelists and Playwrights</a:t>
            </a:r>
          </a:p>
          <a:p>
            <a:r>
              <a:rPr lang="en-GB" dirty="0"/>
              <a:t>The Goncourt Brothers (France)</a:t>
            </a:r>
          </a:p>
          <a:p>
            <a:r>
              <a:rPr lang="en-GB" dirty="0"/>
              <a:t>Guy De Maupassant (France)</a:t>
            </a:r>
          </a:p>
          <a:p>
            <a:r>
              <a:rPr lang="en-GB" dirty="0"/>
              <a:t>Gerhardt Hauptmann (Germany)</a:t>
            </a:r>
          </a:p>
          <a:p>
            <a:r>
              <a:rPr lang="en-GB" dirty="0"/>
              <a:t>August Strindberg (Sweden)</a:t>
            </a:r>
          </a:p>
          <a:p>
            <a:r>
              <a:rPr lang="en-GB" dirty="0" err="1"/>
              <a:t>Henrik</a:t>
            </a:r>
            <a:r>
              <a:rPr lang="en-GB" dirty="0"/>
              <a:t> Ibsen (Norway)</a:t>
            </a:r>
          </a:p>
          <a:p>
            <a:r>
              <a:rPr lang="en-GB" dirty="0"/>
              <a:t>George Gissing (England) </a:t>
            </a:r>
          </a:p>
          <a:p>
            <a:r>
              <a:rPr lang="en-GB" dirty="0"/>
              <a:t>George Moore (Ireland/England)</a:t>
            </a:r>
          </a:p>
          <a:p>
            <a:r>
              <a:rPr lang="en-GB" dirty="0"/>
              <a:t>George Douglas Brown (Scotland)</a:t>
            </a:r>
          </a:p>
          <a:p>
            <a:r>
              <a:rPr lang="en-GB" dirty="0"/>
              <a:t>George MacDougal Hay (Scotland)</a:t>
            </a:r>
          </a:p>
          <a:p>
            <a:r>
              <a:rPr lang="en-GB" dirty="0"/>
              <a:t>Giovanni </a:t>
            </a:r>
            <a:r>
              <a:rPr lang="en-GB" dirty="0" err="1"/>
              <a:t>Verga</a:t>
            </a:r>
            <a:r>
              <a:rPr lang="en-GB" dirty="0"/>
              <a:t> (Italy)</a:t>
            </a:r>
          </a:p>
          <a:p>
            <a:r>
              <a:rPr lang="en-GB" dirty="0"/>
              <a:t>Benito Cortez </a:t>
            </a:r>
            <a:r>
              <a:rPr lang="en-GB" dirty="0" err="1"/>
              <a:t>Galdos</a:t>
            </a:r>
            <a:r>
              <a:rPr lang="en-GB" dirty="0"/>
              <a:t> (Spain) </a:t>
            </a:r>
          </a:p>
          <a:p>
            <a:r>
              <a:rPr lang="en-GB" dirty="0"/>
              <a:t>Stephen Crane, Theodore Dreiser, Upton Sinclair, Frank Norris,  John Dos </a:t>
            </a:r>
            <a:r>
              <a:rPr lang="en-GB" dirty="0" err="1"/>
              <a:t>Passos</a:t>
            </a:r>
            <a:r>
              <a:rPr lang="en-GB" dirty="0"/>
              <a:t>(USA)</a:t>
            </a:r>
          </a:p>
          <a:p>
            <a:r>
              <a:rPr lang="en-GB" dirty="0"/>
              <a:t> </a:t>
            </a:r>
          </a:p>
          <a:p>
            <a:r>
              <a:rPr lang="en-GB" dirty="0"/>
              <a:t>See also Balzac’s ‘Preface’ to his cycle </a:t>
            </a:r>
            <a:r>
              <a:rPr lang="en-GB" i="1" dirty="0"/>
              <a:t>La </a:t>
            </a:r>
            <a:r>
              <a:rPr lang="en-GB" i="1" dirty="0" err="1"/>
              <a:t>Comèdie</a:t>
            </a:r>
            <a:r>
              <a:rPr lang="en-GB" i="1" dirty="0"/>
              <a:t> </a:t>
            </a:r>
            <a:r>
              <a:rPr lang="en-GB" i="1" dirty="0" err="1"/>
              <a:t>Humaine</a:t>
            </a:r>
            <a:r>
              <a:rPr lang="en-GB" dirty="0"/>
              <a:t>, on the novel and zoology. </a:t>
            </a:r>
          </a:p>
        </p:txBody>
      </p:sp>
    </p:spTree>
    <p:extLst>
      <p:ext uri="{BB962C8B-B14F-4D97-AF65-F5344CB8AC3E}">
        <p14:creationId xmlns:p14="http://schemas.microsoft.com/office/powerpoint/2010/main" val="333249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alphaModFix amt="44000"/>
          </a:blip>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Les </a:t>
            </a:r>
            <a:r>
              <a:rPr lang="en-US" dirty="0" err="1"/>
              <a:t>Rougon-Macquart</a:t>
            </a:r>
            <a:r>
              <a:rPr lang="en-US" dirty="0"/>
              <a:t>: ‘The Natural History of a Family in the Second Empire’</a:t>
            </a:r>
          </a:p>
          <a:p>
            <a:endParaRPr lang="en-US" dirty="0"/>
          </a:p>
          <a:p>
            <a:r>
              <a:rPr lang="en-US" dirty="0"/>
              <a:t>The Third Republic (1870-1890)</a:t>
            </a:r>
          </a:p>
          <a:p>
            <a:r>
              <a:rPr lang="en-US" dirty="0"/>
              <a:t>The Second Empire (1852-1870)</a:t>
            </a:r>
          </a:p>
        </p:txBody>
      </p:sp>
    </p:spTree>
    <p:extLst>
      <p:ext uri="{BB962C8B-B14F-4D97-AF65-F5344CB8AC3E}">
        <p14:creationId xmlns:p14="http://schemas.microsoft.com/office/powerpoint/2010/main" val="279700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55730" y="718792"/>
            <a:ext cx="2895600" cy="4394200"/>
          </a:xfrm>
          <a:prstGeom prst="rect">
            <a:avLst/>
          </a:prstGeom>
        </p:spPr>
      </p:pic>
      <p:pic>
        <p:nvPicPr>
          <p:cNvPr id="4" name="Picture 3"/>
          <p:cNvPicPr>
            <a:picLocks noChangeAspect="1"/>
          </p:cNvPicPr>
          <p:nvPr/>
        </p:nvPicPr>
        <p:blipFill>
          <a:blip r:embed="rId3"/>
          <a:stretch>
            <a:fillRect/>
          </a:stretch>
        </p:blipFill>
        <p:spPr>
          <a:xfrm>
            <a:off x="4283994" y="213985"/>
            <a:ext cx="3911600" cy="6032500"/>
          </a:xfrm>
          <a:prstGeom prst="rect">
            <a:avLst/>
          </a:prstGeom>
        </p:spPr>
      </p:pic>
    </p:spTree>
    <p:extLst>
      <p:ext uri="{BB962C8B-B14F-4D97-AF65-F5344CB8AC3E}">
        <p14:creationId xmlns:p14="http://schemas.microsoft.com/office/powerpoint/2010/main" val="910877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215</TotalTime>
  <Words>1021</Words>
  <Application>Microsoft Macintosh PowerPoint</Application>
  <PresentationFormat>On-screen Show (4:3)</PresentationFormat>
  <Paragraphs>68</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Baskerville</vt:lpstr>
      <vt:lpstr>Calibri</vt:lpstr>
      <vt:lpstr>Times</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Graeme Macdonald</dc:creator>
  <cp:lastModifiedBy>Macdonald, Graeme</cp:lastModifiedBy>
  <cp:revision>14</cp:revision>
  <dcterms:created xsi:type="dcterms:W3CDTF">2013-12-03T22:28:38Z</dcterms:created>
  <dcterms:modified xsi:type="dcterms:W3CDTF">2018-11-27T22:49:30Z</dcterms:modified>
</cp:coreProperties>
</file>