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47"/>
  </p:notesMasterIdLst>
  <p:sldIdLst>
    <p:sldId id="256" r:id="rId2"/>
    <p:sldId id="283" r:id="rId3"/>
    <p:sldId id="285" r:id="rId4"/>
    <p:sldId id="309" r:id="rId5"/>
    <p:sldId id="315" r:id="rId6"/>
    <p:sldId id="308" r:id="rId7"/>
    <p:sldId id="319" r:id="rId8"/>
    <p:sldId id="257" r:id="rId9"/>
    <p:sldId id="287" r:id="rId10"/>
    <p:sldId id="320" r:id="rId11"/>
    <p:sldId id="288" r:id="rId12"/>
    <p:sldId id="316" r:id="rId13"/>
    <p:sldId id="268" r:id="rId14"/>
    <p:sldId id="289" r:id="rId15"/>
    <p:sldId id="290" r:id="rId16"/>
    <p:sldId id="312" r:id="rId17"/>
    <p:sldId id="291" r:id="rId18"/>
    <p:sldId id="321" r:id="rId19"/>
    <p:sldId id="292" r:id="rId20"/>
    <p:sldId id="313" r:id="rId21"/>
    <p:sldId id="293" r:id="rId22"/>
    <p:sldId id="294" r:id="rId23"/>
    <p:sldId id="295" r:id="rId24"/>
    <p:sldId id="317" r:id="rId25"/>
    <p:sldId id="276" r:id="rId26"/>
    <p:sldId id="260" r:id="rId27"/>
    <p:sldId id="277" r:id="rId28"/>
    <p:sldId id="298" r:id="rId29"/>
    <p:sldId id="279" r:id="rId30"/>
    <p:sldId id="299" r:id="rId31"/>
    <p:sldId id="314" r:id="rId32"/>
    <p:sldId id="300" r:id="rId33"/>
    <p:sldId id="301" r:id="rId34"/>
    <p:sldId id="270" r:id="rId35"/>
    <p:sldId id="262" r:id="rId36"/>
    <p:sldId id="273" r:id="rId37"/>
    <p:sldId id="318" r:id="rId38"/>
    <p:sldId id="303" r:id="rId39"/>
    <p:sldId id="304" r:id="rId40"/>
    <p:sldId id="305" r:id="rId41"/>
    <p:sldId id="306" r:id="rId42"/>
    <p:sldId id="307" r:id="rId43"/>
    <p:sldId id="274" r:id="rId44"/>
    <p:sldId id="266" r:id="rId45"/>
    <p:sldId id="278" r:id="rId4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0" d="100"/>
          <a:sy n="100" d="100"/>
        </p:scale>
        <p:origin x="-498" y="122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C6E78A2-CBE6-A343-A21B-B0F3D7FEFA66}" type="datetimeFigureOut">
              <a:t>08/11/2014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05F86CA-B2E1-8246-9E2B-9195B0189899}" type="slidenum">
              <a:t>‹#›</a:t>
            </a:fld>
            <a:endParaRPr lang="en-US"/>
          </a:p>
        </p:txBody>
      </p:sp>
    </p:spTree>
    <p:extLst>
      <p:ext uri="{BB962C8B-B14F-4D97-AF65-F5344CB8AC3E}">
        <p14:creationId xmlns:p14="http://schemas.microsoft.com/office/powerpoint/2010/main" val="336428308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48ABB0FD-8CE3-43FB-970C-E9BB9478A448}" type="datetimeFigureOut">
              <a:rPr lang="en-GB" smtClean="0"/>
              <a:pPr/>
              <a:t>12/11/2014</a:t>
            </a:fld>
            <a:endParaRPr lang="en-GB"/>
          </a:p>
        </p:txBody>
      </p:sp>
      <p:sp>
        <p:nvSpPr>
          <p:cNvPr id="17" name="Footer Placeholder 16"/>
          <p:cNvSpPr>
            <a:spLocks noGrp="1"/>
          </p:cNvSpPr>
          <p:nvPr>
            <p:ph type="ftr" sz="quarter" idx="11"/>
          </p:nvPr>
        </p:nvSpPr>
        <p:spPr/>
        <p:txBody>
          <a:bodyPr/>
          <a:lstStyle/>
          <a:p>
            <a:endParaRPr lang="en-GB"/>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C9B1363-0022-49A2-933F-C9C0C3BE6D19}" type="slidenum">
              <a:rPr lang="en-GB" smtClean="0"/>
              <a:pPr/>
              <a:t>‹#›</a:t>
            </a:fld>
            <a:endParaRPr lang="en-GB"/>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8ABB0FD-8CE3-43FB-970C-E9BB9478A448}" type="datetimeFigureOut">
              <a:rPr lang="en-GB" smtClean="0"/>
              <a:pPr/>
              <a:t>12/11/2014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9B1363-0022-49A2-933F-C9C0C3BE6D19}"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EC9B1363-0022-49A2-933F-C9C0C3BE6D19}" type="slidenum">
              <a:rPr lang="en-GB" smtClean="0"/>
              <a:pPr/>
              <a:t>‹#›</a:t>
            </a:fld>
            <a:endParaRPr lang="en-GB"/>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8ABB0FD-8CE3-43FB-970C-E9BB9478A448}" type="datetimeFigureOut">
              <a:rPr lang="en-GB" smtClean="0"/>
              <a:pPr/>
              <a:t>12/11/2014</a:t>
            </a:fld>
            <a:endParaRPr lang="en-GB"/>
          </a:p>
        </p:txBody>
      </p:sp>
      <p:sp>
        <p:nvSpPr>
          <p:cNvPr id="5" name="Footer Placeholder 4"/>
          <p:cNvSpPr>
            <a:spLocks noGrp="1"/>
          </p:cNvSpPr>
          <p:nvPr>
            <p:ph type="ftr" sz="quarter" idx="11"/>
          </p:nvPr>
        </p:nvSpPr>
        <p:spPr/>
        <p:txBody>
          <a:bodyPr/>
          <a:lstStyle/>
          <a:p>
            <a:endParaRPr lang="en-GB"/>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48ABB0FD-8CE3-43FB-970C-E9BB9478A448}" type="datetimeFigureOut">
              <a:rPr lang="en-GB" smtClean="0"/>
              <a:pPr/>
              <a:t>12/11/2014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a:xfrm>
            <a:off x="4361688" y="1026372"/>
            <a:ext cx="457200" cy="441325"/>
          </a:xfrm>
        </p:spPr>
        <p:txBody>
          <a:bodyPr/>
          <a:lstStyle/>
          <a:p>
            <a:fld id="{EC9B1363-0022-49A2-933F-C9C0C3BE6D19}" type="slidenum">
              <a:rPr lang="en-GB" smtClean="0"/>
              <a:pPr/>
              <a:t>‹#›</a:t>
            </a:fld>
            <a:endParaRPr lang="en-GB"/>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GB"/>
          </a:p>
        </p:txBody>
      </p:sp>
      <p:sp>
        <p:nvSpPr>
          <p:cNvPr id="4" name="Date Placeholder 3"/>
          <p:cNvSpPr>
            <a:spLocks noGrp="1"/>
          </p:cNvSpPr>
          <p:nvPr>
            <p:ph type="dt" sz="half" idx="10"/>
          </p:nvPr>
        </p:nvSpPr>
        <p:spPr/>
        <p:txBody>
          <a:bodyPr/>
          <a:lstStyle/>
          <a:p>
            <a:fld id="{48ABB0FD-8CE3-43FB-970C-E9BB9478A448}" type="datetimeFigureOut">
              <a:rPr lang="en-GB" smtClean="0"/>
              <a:pPr/>
              <a:t>12/11/2014</a:t>
            </a:fld>
            <a:endParaRPr lang="en-GB"/>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C9B1363-0022-49A2-933F-C9C0C3BE6D19}" type="slidenum">
              <a:rPr lang="en-GB" smtClean="0"/>
              <a:pPr/>
              <a:t>‹#›</a:t>
            </a:fld>
            <a:endParaRPr lang="en-GB"/>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48ABB0FD-8CE3-43FB-970C-E9BB9478A448}" type="datetimeFigureOut">
              <a:rPr lang="en-GB" smtClean="0"/>
              <a:pPr/>
              <a:t>12/11/2014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C9B1363-0022-49A2-933F-C9C0C3BE6D19}" type="slidenum">
              <a:rPr lang="en-GB" smtClean="0"/>
              <a:pPr/>
              <a:t>‹#›</a:t>
            </a:fld>
            <a:endParaRPr lang="en-GB"/>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48ABB0FD-8CE3-43FB-970C-E9BB9478A448}" type="datetimeFigureOut">
              <a:rPr lang="en-GB" smtClean="0"/>
              <a:pPr/>
              <a:t>12/11/2014</a:t>
            </a:fld>
            <a:endParaRPr lang="en-GB"/>
          </a:p>
        </p:txBody>
      </p:sp>
      <p:sp>
        <p:nvSpPr>
          <p:cNvPr id="8" name="Footer Placeholder 7"/>
          <p:cNvSpPr>
            <a:spLocks noGrp="1"/>
          </p:cNvSpPr>
          <p:nvPr>
            <p:ph type="ftr" sz="quarter" idx="11"/>
          </p:nvPr>
        </p:nvSpPr>
        <p:spPr>
          <a:xfrm>
            <a:off x="304800" y="6409944"/>
            <a:ext cx="3581400" cy="365760"/>
          </a:xfrm>
        </p:spPr>
        <p:txBody>
          <a:bodyPr/>
          <a:lstStyle/>
          <a:p>
            <a:endParaRPr lang="en-GB"/>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EC9B1363-0022-49A2-933F-C9C0C3BE6D19}" type="slidenum">
              <a:rPr lang="en-GB" smtClean="0"/>
              <a:pPr/>
              <a:t>‹#›</a:t>
            </a:fld>
            <a:endParaRPr lang="en-GB"/>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8ABB0FD-8CE3-43FB-970C-E9BB9478A448}" type="datetimeFigureOut">
              <a:rPr lang="en-GB" smtClean="0"/>
              <a:pPr/>
              <a:t>12/11/2014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a:xfrm>
            <a:off x="4343400" y="1036020"/>
            <a:ext cx="457200" cy="441325"/>
          </a:xfrm>
        </p:spPr>
        <p:txBody>
          <a:bodyPr/>
          <a:lstStyle/>
          <a:p>
            <a:fld id="{EC9B1363-0022-49A2-933F-C9C0C3BE6D19}"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48ABB0FD-8CE3-43FB-970C-E9BB9478A448}" type="datetimeFigureOut">
              <a:rPr lang="en-GB" smtClean="0"/>
              <a:pPr/>
              <a:t>12/11/2014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EC9B1363-0022-49A2-933F-C9C0C3BE6D19}"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EC9B1363-0022-49A2-933F-C9C0C3BE6D19}" type="slidenum">
              <a:rPr lang="en-GB" smtClean="0"/>
              <a:pPr/>
              <a:t>‹#›</a:t>
            </a:fld>
            <a:endParaRPr lang="en-GB"/>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48ABB0FD-8CE3-43FB-970C-E9BB9478A448}" type="datetimeFigureOut">
              <a:rPr lang="en-GB" smtClean="0"/>
              <a:pPr/>
              <a:t>12/11/2014</a:t>
            </a:fld>
            <a:endParaRPr lang="en-GB"/>
          </a:p>
        </p:txBody>
      </p:sp>
      <p:sp>
        <p:nvSpPr>
          <p:cNvPr id="6" name="Footer Placeholder 5"/>
          <p:cNvSpPr>
            <a:spLocks noGrp="1"/>
          </p:cNvSpPr>
          <p:nvPr>
            <p:ph type="ftr" sz="quarter" idx="11"/>
          </p:nvPr>
        </p:nvSpPr>
        <p:spPr>
          <a:xfrm>
            <a:off x="301752" y="6410848"/>
            <a:ext cx="3383280" cy="365760"/>
          </a:xfrm>
        </p:spPr>
        <p:txBody>
          <a:bodyPr/>
          <a:lstStyle/>
          <a:p>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EC9B1363-0022-49A2-933F-C9C0C3BE6D19}" type="slidenum">
              <a:rPr lang="en-GB" smtClean="0"/>
              <a:pPr/>
              <a:t>‹#›</a:t>
            </a:fld>
            <a:endParaRPr lang="en-GB"/>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48ABB0FD-8CE3-43FB-970C-E9BB9478A448}" type="datetimeFigureOut">
              <a:rPr lang="en-GB" smtClean="0"/>
              <a:pPr/>
              <a:t>12/11/2014</a:t>
            </a:fld>
            <a:endParaRPr lang="en-GB"/>
          </a:p>
        </p:txBody>
      </p:sp>
      <p:sp>
        <p:nvSpPr>
          <p:cNvPr id="6" name="Footer Placeholder 5"/>
          <p:cNvSpPr>
            <a:spLocks noGrp="1"/>
          </p:cNvSpPr>
          <p:nvPr>
            <p:ph type="ftr" sz="quarter" idx="11"/>
          </p:nvPr>
        </p:nvSpPr>
        <p:spPr>
          <a:xfrm>
            <a:off x="301752" y="6410848"/>
            <a:ext cx="3584448" cy="365760"/>
          </a:xfrm>
        </p:spPr>
        <p:txBody>
          <a:bodyPr/>
          <a:lstStyle/>
          <a:p>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48ABB0FD-8CE3-43FB-970C-E9BB9478A448}" type="datetimeFigureOut">
              <a:rPr lang="en-GB" smtClean="0"/>
              <a:pPr/>
              <a:t>12/11/2014</a:t>
            </a:fld>
            <a:endParaRPr lang="en-GB"/>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GB"/>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EC9B1363-0022-49A2-933F-C9C0C3BE6D19}" type="slidenum">
              <a:rPr lang="en-GB" smtClean="0"/>
              <a:pPr/>
              <a:t>‹#›</a:t>
            </a:fld>
            <a:endParaRPr lang="en-GB"/>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hyperlink" Target="http://www.youtube.com/watch?v=h_JveFpGyUw"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hyperlink" Target="https://www.youtube.com/watch?v=fPLkFU3oIyc"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5555704"/>
            <a:ext cx="6400800" cy="753616"/>
          </a:xfrm>
        </p:spPr>
        <p:txBody>
          <a:bodyPr>
            <a:normAutofit/>
          </a:bodyPr>
          <a:lstStyle/>
          <a:p>
            <a:r>
              <a:rPr lang="en-GB" dirty="0" smtClean="0"/>
              <a:t>The European Novel 2014-15</a:t>
            </a:r>
          </a:p>
          <a:p>
            <a:r>
              <a:rPr lang="en-GB" dirty="0"/>
              <a:t>Dr Charlotte Mathieson</a:t>
            </a:r>
          </a:p>
          <a:p>
            <a:endParaRPr lang="en-GB" dirty="0"/>
          </a:p>
        </p:txBody>
      </p:sp>
      <p:sp>
        <p:nvSpPr>
          <p:cNvPr id="2" name="Title 1"/>
          <p:cNvSpPr>
            <a:spLocks noGrp="1"/>
          </p:cNvSpPr>
          <p:nvPr>
            <p:ph type="ctrTitle"/>
          </p:nvPr>
        </p:nvSpPr>
        <p:spPr/>
        <p:txBody>
          <a:bodyPr>
            <a:normAutofit/>
          </a:bodyPr>
          <a:lstStyle/>
          <a:p>
            <a:r>
              <a:rPr lang="en-GB" dirty="0" smtClean="0"/>
              <a:t>Narration and Nation in </a:t>
            </a:r>
            <a:br>
              <a:rPr lang="en-GB" dirty="0" smtClean="0"/>
            </a:br>
            <a:r>
              <a:rPr lang="en-GB" i="1" dirty="0" smtClean="0"/>
              <a:t>Great Expectations</a:t>
            </a:r>
            <a:endParaRPr lang="en-GB" i="1" dirty="0"/>
          </a:p>
        </p:txBody>
      </p:sp>
    </p:spTree>
    <p:extLst>
      <p:ext uri="{BB962C8B-B14F-4D97-AF65-F5344CB8AC3E}">
        <p14:creationId xmlns:p14="http://schemas.microsoft.com/office/powerpoint/2010/main" val="21810392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sz="quarter" idx="1"/>
          </p:nvPr>
        </p:nvSpPr>
        <p:spPr/>
        <p:txBody>
          <a:bodyPr>
            <a:normAutofit fontScale="92500"/>
          </a:bodyPr>
          <a:lstStyle/>
          <a:p>
            <a:pPr marL="0" indent="0">
              <a:buNone/>
            </a:pPr>
            <a:endParaRPr lang="en-GB" dirty="0" smtClean="0"/>
          </a:p>
          <a:p>
            <a:pPr marL="0" indent="0">
              <a:buNone/>
            </a:pPr>
            <a:r>
              <a:rPr lang="en-GB" dirty="0" smtClean="0"/>
              <a:t>“</a:t>
            </a:r>
            <a:r>
              <a:rPr lang="en-GB" dirty="0"/>
              <a:t>The dominant image of English countryside … touches on questions of national identity. The countryside, as it is represented by those who have privileged place within it, is the essence of Englishness, so those who are excluded from this purified space are also, in a sense, un-English. It is those parts of national territory that are pictured as stable, culturally homogenous, historically unchanging which are taken to represent nation in nationalistic discourse. These are generally rural areas which stand in opposition to cosmopolitan cities</a:t>
            </a:r>
            <a:r>
              <a:rPr lang="en-GB" dirty="0" smtClean="0"/>
              <a:t>.”</a:t>
            </a:r>
            <a:endParaRPr lang="en-GB" dirty="0"/>
          </a:p>
        </p:txBody>
      </p:sp>
    </p:spTree>
    <p:extLst>
      <p:ext uri="{BB962C8B-B14F-4D97-AF65-F5344CB8AC3E}">
        <p14:creationId xmlns:p14="http://schemas.microsoft.com/office/powerpoint/2010/main" val="34402002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sz="quarter" idx="1"/>
          </p:nvPr>
        </p:nvSpPr>
        <p:spPr>
          <a:xfrm>
            <a:off x="320040" y="1143000"/>
            <a:ext cx="8503920" cy="4572000"/>
          </a:xfrm>
        </p:spPr>
        <p:txBody>
          <a:bodyPr/>
          <a:lstStyle/>
          <a:p>
            <a:pPr marL="0" indent="0" algn="just">
              <a:buNone/>
            </a:pPr>
            <a:endParaRPr lang="en-GB" dirty="0" smtClean="0"/>
          </a:p>
          <a:p>
            <a:pPr marL="0" indent="0" algn="just">
              <a:buNone/>
            </a:pPr>
            <a:endParaRPr lang="en-GB" dirty="0"/>
          </a:p>
          <a:p>
            <a:pPr marL="0" indent="0" algn="just">
              <a:buNone/>
            </a:pPr>
            <a:endParaRPr lang="en-GB" dirty="0" smtClean="0"/>
          </a:p>
          <a:p>
            <a:pPr marL="0" indent="0" algn="just">
              <a:buNone/>
            </a:pPr>
            <a:r>
              <a:rPr lang="en-GB" dirty="0" smtClean="0"/>
              <a:t>“</a:t>
            </a:r>
            <a:r>
              <a:rPr lang="en-GB" dirty="0"/>
              <a:t>Ours was the marsh country, down by the river [...] the dark flat wilderness beyond the churchyard, intersected with dykes and mounds and gates, with scattered cattle feeding on </a:t>
            </a:r>
            <a:r>
              <a:rPr lang="en-GB" dirty="0" smtClean="0"/>
              <a:t>it, was the marshes; and that low leaden line beyond it, was the river.” </a:t>
            </a:r>
            <a:endParaRPr lang="en-US" dirty="0"/>
          </a:p>
        </p:txBody>
      </p:sp>
    </p:spTree>
    <p:extLst>
      <p:ext uri="{BB962C8B-B14F-4D97-AF65-F5344CB8AC3E}">
        <p14:creationId xmlns:p14="http://schemas.microsoft.com/office/powerpoint/2010/main" val="393515286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sz="quarter" idx="1"/>
          </p:nvPr>
        </p:nvSpPr>
        <p:spPr/>
        <p:txBody>
          <a:bodyPr>
            <a:normAutofit lnSpcReduction="10000"/>
          </a:bodyPr>
          <a:lstStyle/>
          <a:p>
            <a:pPr marL="0" indent="0">
              <a:buNone/>
            </a:pPr>
            <a:endParaRPr lang="en-GB" dirty="0" smtClean="0"/>
          </a:p>
          <a:p>
            <a:pPr marL="0" indent="0" algn="just">
              <a:buNone/>
            </a:pPr>
            <a:r>
              <a:rPr lang="en-GB" dirty="0" smtClean="0"/>
              <a:t>“</a:t>
            </a:r>
            <a:r>
              <a:rPr lang="en-GB" dirty="0"/>
              <a:t>It was pleasant and quiet, out there with the sails on the river passing beyond the earthwork... Whenever I watched the vessels standing out to sea with their white sails spread, I somehow thought of Miss Havisham and Estella; and whenever the light struck aslant, afar off, upon a cloud or sail or green hill-side or water-line, it was just the same. – Mss Havisham and Estella and the strange life appeared to have something to do with everything that was </a:t>
            </a:r>
            <a:r>
              <a:rPr lang="en-GB" dirty="0" smtClean="0"/>
              <a:t>picturesque.” </a:t>
            </a:r>
            <a:endParaRPr lang="en-GB" dirty="0"/>
          </a:p>
        </p:txBody>
      </p:sp>
    </p:spTree>
    <p:extLst>
      <p:ext uri="{BB962C8B-B14F-4D97-AF65-F5344CB8AC3E}">
        <p14:creationId xmlns:p14="http://schemas.microsoft.com/office/powerpoint/2010/main" val="417656429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fontScale="85000" lnSpcReduction="10000"/>
          </a:bodyPr>
          <a:lstStyle/>
          <a:p>
            <a:pPr algn="just">
              <a:buNone/>
            </a:pPr>
            <a:endParaRPr lang="en-GB" dirty="0" smtClean="0"/>
          </a:p>
          <a:p>
            <a:pPr algn="just">
              <a:buNone/>
            </a:pPr>
            <a:r>
              <a:rPr lang="en-GB" dirty="0" smtClean="0"/>
              <a:t>“… it was clear to me that village boys could not go stalking about the country, ravaging the houses of gentlefolks and pitching into the studious youth of England, without laying themselves open to severe punishment.”</a:t>
            </a:r>
          </a:p>
          <a:p>
            <a:pPr algn="just">
              <a:buNone/>
            </a:pPr>
            <a:endParaRPr lang="en-GB" dirty="0" smtClean="0"/>
          </a:p>
          <a:p>
            <a:pPr algn="just">
              <a:buNone/>
            </a:pPr>
            <a:r>
              <a:rPr lang="en-GB" dirty="0" smtClean="0"/>
              <a:t>“Sir,” </a:t>
            </a:r>
            <a:r>
              <a:rPr lang="en-GB" dirty="0" err="1"/>
              <a:t>Mr.</a:t>
            </a:r>
            <a:r>
              <a:rPr lang="en-GB" dirty="0"/>
              <a:t> </a:t>
            </a:r>
            <a:r>
              <a:rPr lang="en-GB" dirty="0" err="1"/>
              <a:t>Wopsle</a:t>
            </a:r>
            <a:r>
              <a:rPr lang="en-GB" dirty="0"/>
              <a:t> began to reply, </a:t>
            </a:r>
            <a:r>
              <a:rPr lang="en-GB" dirty="0" smtClean="0"/>
              <a:t>“as </a:t>
            </a:r>
            <a:r>
              <a:rPr lang="en-GB" dirty="0"/>
              <a:t>an Englishman myself, I</a:t>
            </a:r>
            <a:r>
              <a:rPr lang="en-GB" dirty="0" smtClean="0"/>
              <a:t>—”</a:t>
            </a:r>
            <a:endParaRPr lang="en-GB" dirty="0"/>
          </a:p>
          <a:p>
            <a:pPr marL="0" indent="0" algn="just">
              <a:buNone/>
            </a:pPr>
            <a:endParaRPr lang="en-GB" dirty="0" smtClean="0"/>
          </a:p>
          <a:p>
            <a:pPr algn="just">
              <a:buNone/>
            </a:pPr>
            <a:r>
              <a:rPr lang="en-GB" dirty="0" smtClean="0"/>
              <a:t>“my sister leading the way in a very large beaver bonnet,  and carrying a basket like the Great Seal of England.”</a:t>
            </a:r>
          </a:p>
          <a:p>
            <a:pPr algn="just"/>
            <a:endParaRPr lang="en-GB" dirty="0" smtClean="0"/>
          </a:p>
          <a:p>
            <a:pPr algn="just">
              <a:buNone/>
            </a:pPr>
            <a:r>
              <a:rPr lang="en-GB" dirty="0" smtClean="0"/>
              <a:t>“A Englishman’s ’</a:t>
            </a:r>
            <a:r>
              <a:rPr lang="en-GB" dirty="0" err="1" smtClean="0"/>
              <a:t>ouse</a:t>
            </a:r>
            <a:r>
              <a:rPr lang="en-GB" dirty="0" smtClean="0"/>
              <a:t> is his Castle.”</a:t>
            </a:r>
          </a:p>
          <a:p>
            <a:pPr algn="just"/>
            <a:endParaRPr lang="en-GB"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p:txBody>
          <a:bodyPr>
            <a:normAutofit fontScale="92500" lnSpcReduction="10000"/>
          </a:bodyPr>
          <a:lstStyle/>
          <a:p>
            <a:pPr marL="0" indent="0">
              <a:buNone/>
            </a:pPr>
            <a:endParaRPr lang="en-GB" dirty="0"/>
          </a:p>
          <a:p>
            <a:pPr marL="0" indent="0" algn="just">
              <a:buNone/>
            </a:pPr>
            <a:r>
              <a:rPr lang="en-GB" dirty="0" smtClean="0"/>
              <a:t>“</a:t>
            </a:r>
            <a:r>
              <a:rPr lang="en-GB" dirty="0"/>
              <a:t>The journey from our town to the metropolis, was a journey of about five hours. It was a little past mid-day when the four-horse stage-coach by which I was a passenger, got into the ravel of traffic frayed out about the Cross Keys, Wood-street, Cheapside, </a:t>
            </a:r>
            <a:r>
              <a:rPr lang="en-GB" dirty="0" smtClean="0"/>
              <a:t>London. </a:t>
            </a:r>
          </a:p>
          <a:p>
            <a:pPr marL="0" indent="0" algn="just">
              <a:buNone/>
            </a:pPr>
            <a:endParaRPr lang="en-GB" dirty="0"/>
          </a:p>
          <a:p>
            <a:pPr marL="0" indent="0" algn="just">
              <a:buNone/>
            </a:pPr>
            <a:r>
              <a:rPr lang="en-GB" dirty="0" smtClean="0"/>
              <a:t>We </a:t>
            </a:r>
            <a:r>
              <a:rPr lang="en-GB" dirty="0"/>
              <a:t>Britons had at that time particularly settled that it was treasonable to doubt our having and our being the best of everything; otherwise, while I was scared by the immensity of London, I think I might have had some faint doubts whether it was not rather ugly, crooked, narrow and </a:t>
            </a:r>
            <a:r>
              <a:rPr lang="en-GB" dirty="0" smtClean="0"/>
              <a:t>dirty.”</a:t>
            </a:r>
            <a:endParaRPr lang="en-US" dirty="0"/>
          </a:p>
        </p:txBody>
      </p:sp>
    </p:spTree>
    <p:extLst>
      <p:ext uri="{BB962C8B-B14F-4D97-AF65-F5344CB8AC3E}">
        <p14:creationId xmlns:p14="http://schemas.microsoft.com/office/powerpoint/2010/main" val="15641633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sz="quarter" idx="1"/>
          </p:nvPr>
        </p:nvSpPr>
        <p:spPr/>
        <p:txBody>
          <a:bodyPr>
            <a:normAutofit/>
          </a:bodyPr>
          <a:lstStyle/>
          <a:p>
            <a:pPr marL="0" indent="0" algn="just">
              <a:buNone/>
            </a:pPr>
            <a:endParaRPr lang="en-GB" sz="2800" dirty="0" smtClean="0"/>
          </a:p>
          <a:p>
            <a:pPr marL="0" indent="0" algn="just">
              <a:buNone/>
            </a:pPr>
            <a:r>
              <a:rPr lang="en-GB" sz="2800" dirty="0" smtClean="0"/>
              <a:t>“</a:t>
            </a:r>
            <a:r>
              <a:rPr lang="en-GB" sz="2800" dirty="0"/>
              <a:t>the sense of a common identity here did not come into being, then, because of an integration and homogenisation of disparate cultures. Instead, </a:t>
            </a:r>
            <a:r>
              <a:rPr lang="en-GB" sz="2800" dirty="0" err="1"/>
              <a:t>Britishness</a:t>
            </a:r>
            <a:r>
              <a:rPr lang="en-GB" sz="2800" dirty="0"/>
              <a:t> was superimposed over an array of internal differences in response to contact with the Other, and above all in response to conflict with the </a:t>
            </a:r>
            <a:r>
              <a:rPr lang="en-GB" sz="2800" dirty="0" smtClean="0"/>
              <a:t>Other.” </a:t>
            </a:r>
          </a:p>
          <a:p>
            <a:pPr marL="0" indent="0" algn="just">
              <a:buNone/>
            </a:pPr>
            <a:endParaRPr lang="en-GB" sz="2800" dirty="0"/>
          </a:p>
        </p:txBody>
      </p:sp>
    </p:spTree>
    <p:extLst>
      <p:ext uri="{BB962C8B-B14F-4D97-AF65-F5344CB8AC3E}">
        <p14:creationId xmlns:p14="http://schemas.microsoft.com/office/powerpoint/2010/main" val="11914454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p:txBody>
          <a:bodyPr>
            <a:normAutofit fontScale="92500" lnSpcReduction="10000"/>
          </a:bodyPr>
          <a:lstStyle/>
          <a:p>
            <a:pPr marL="0" indent="0">
              <a:buNone/>
            </a:pPr>
            <a:endParaRPr lang="en-GB" dirty="0"/>
          </a:p>
          <a:p>
            <a:pPr marL="0" indent="0" algn="just">
              <a:buNone/>
            </a:pPr>
            <a:r>
              <a:rPr lang="en-GB" dirty="0" smtClean="0"/>
              <a:t>“</a:t>
            </a:r>
            <a:r>
              <a:rPr lang="en-GB" dirty="0"/>
              <a:t>The journey from our town to the metropolis, was a journey of about five hours. It was a little past mid-day when the four-horse stage-coach by which I was a passenger, got into the ravel of traffic frayed out about the Cross Keys, Wood-street, Cheapside, </a:t>
            </a:r>
            <a:r>
              <a:rPr lang="en-GB" dirty="0" smtClean="0"/>
              <a:t>London. </a:t>
            </a:r>
          </a:p>
          <a:p>
            <a:pPr marL="0" indent="0" algn="just">
              <a:buNone/>
            </a:pPr>
            <a:endParaRPr lang="en-GB" dirty="0"/>
          </a:p>
          <a:p>
            <a:pPr marL="0" indent="0" algn="just">
              <a:buNone/>
            </a:pPr>
            <a:r>
              <a:rPr lang="en-GB" dirty="0" smtClean="0"/>
              <a:t>We </a:t>
            </a:r>
            <a:r>
              <a:rPr lang="en-GB" dirty="0"/>
              <a:t>Britons had at that time particularly settled that it was treasonable to doubt our having and our being the best of everything; otherwise, while I was scared by the immensity of London, I think I might have had some faint doubts whether it was not rather ugly, crooked, narrow and </a:t>
            </a:r>
            <a:r>
              <a:rPr lang="en-GB" dirty="0" smtClean="0"/>
              <a:t>dirty.”</a:t>
            </a:r>
            <a:endParaRPr lang="en-US" dirty="0"/>
          </a:p>
        </p:txBody>
      </p:sp>
    </p:spTree>
    <p:extLst>
      <p:ext uri="{BB962C8B-B14F-4D97-AF65-F5344CB8AC3E}">
        <p14:creationId xmlns:p14="http://schemas.microsoft.com/office/powerpoint/2010/main" val="13446636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pic>
        <p:nvPicPr>
          <p:cNvPr id="4"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t="4982" b="4982"/>
          <a:stretch>
            <a:fillRect/>
          </a:stretch>
        </p:blipFill>
        <p:spPr bwMode="auto">
          <a:xfrm>
            <a:off x="4427984" y="2564904"/>
            <a:ext cx="4080454" cy="2448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00143" y="1556792"/>
            <a:ext cx="2762403" cy="4680520"/>
          </a:xfrm>
          <a:prstGeom prst="rect">
            <a:avLst/>
          </a:prstGeom>
        </p:spPr>
      </p:pic>
    </p:spTree>
    <p:extLst>
      <p:ext uri="{BB962C8B-B14F-4D97-AF65-F5344CB8AC3E}">
        <p14:creationId xmlns:p14="http://schemas.microsoft.com/office/powerpoint/2010/main" val="16036339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1807258" y="1773886"/>
            <a:ext cx="5492972" cy="40785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2231740" y="6021288"/>
            <a:ext cx="4680520" cy="369332"/>
          </a:xfrm>
          <a:prstGeom prst="rect">
            <a:avLst/>
          </a:prstGeom>
          <a:noFill/>
        </p:spPr>
        <p:txBody>
          <a:bodyPr wrap="square" rtlCol="0">
            <a:spAutoFit/>
          </a:bodyPr>
          <a:lstStyle/>
          <a:p>
            <a:r>
              <a:rPr lang="en-GB" i="1" dirty="0" smtClean="0"/>
              <a:t>Great Expectations</a:t>
            </a:r>
            <a:r>
              <a:rPr lang="en-GB" dirty="0" smtClean="0"/>
              <a:t>, dir. David Lean (1946)</a:t>
            </a:r>
            <a:endParaRPr lang="en-GB" dirty="0"/>
          </a:p>
        </p:txBody>
      </p:sp>
    </p:spTree>
    <p:extLst>
      <p:ext uri="{BB962C8B-B14F-4D97-AF65-F5344CB8AC3E}">
        <p14:creationId xmlns:p14="http://schemas.microsoft.com/office/powerpoint/2010/main" val="18562547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sz="quarter" idx="1"/>
          </p:nvPr>
        </p:nvSpPr>
        <p:spPr/>
        <p:txBody>
          <a:bodyPr>
            <a:normAutofit/>
          </a:bodyPr>
          <a:lstStyle/>
          <a:p>
            <a:pPr marL="0" indent="0" algn="just">
              <a:buNone/>
            </a:pPr>
            <a:r>
              <a:rPr lang="en-GB" dirty="0"/>
              <a:t>“</a:t>
            </a:r>
            <a:r>
              <a:rPr lang="en-GB" dirty="0" err="1"/>
              <a:t>Wemmick’s</a:t>
            </a:r>
            <a:r>
              <a:rPr lang="en-GB" dirty="0"/>
              <a:t> house was a little wooden cottage in the midst of plots of garden, and the top of it was cut out and painted like a battery mounted with guns … ‘That’s a real flagstaff, you see, and on Sundays I run up a real flag. Then look here. After I have crossed this bridge, I hoist it up – so – and cut off the communication… </a:t>
            </a:r>
            <a:endParaRPr lang="en-GB" dirty="0" smtClean="0"/>
          </a:p>
          <a:p>
            <a:pPr marL="0" indent="0" algn="just">
              <a:buNone/>
            </a:pPr>
            <a:endParaRPr lang="en-GB" dirty="0" smtClean="0"/>
          </a:p>
          <a:p>
            <a:pPr marL="0" indent="0" algn="just">
              <a:buNone/>
            </a:pPr>
            <a:r>
              <a:rPr lang="en-GB" dirty="0" smtClean="0"/>
              <a:t>At </a:t>
            </a:r>
            <a:r>
              <a:rPr lang="en-GB" dirty="0"/>
              <a:t>nine o’clock every night, Greenwich time, the gun fires.... Then at the back, out of sight, so as not to impede the idea of fortifications</a:t>
            </a:r>
            <a:r>
              <a:rPr lang="en-GB" dirty="0" smtClean="0"/>
              <a:t>...’”</a:t>
            </a:r>
            <a:endParaRPr lang="en-GB" dirty="0"/>
          </a:p>
        </p:txBody>
      </p:sp>
    </p:spTree>
    <p:extLst>
      <p:ext uri="{BB962C8B-B14F-4D97-AF65-F5344CB8AC3E}">
        <p14:creationId xmlns:p14="http://schemas.microsoft.com/office/powerpoint/2010/main" val="8215303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Narrating the nation</a:t>
            </a:r>
            <a:endParaRPr lang="en-US" dirty="0"/>
          </a:p>
        </p:txBody>
      </p:sp>
      <p:sp>
        <p:nvSpPr>
          <p:cNvPr id="3" name="Content Placeholder 2"/>
          <p:cNvSpPr>
            <a:spLocks noGrp="1"/>
          </p:cNvSpPr>
          <p:nvPr>
            <p:ph sz="quarter" idx="1"/>
          </p:nvPr>
        </p:nvSpPr>
        <p:spPr/>
        <p:txBody>
          <a:bodyPr/>
          <a:lstStyle/>
          <a:p>
            <a:endParaRPr lang="en-GB" dirty="0" smtClean="0"/>
          </a:p>
          <a:p>
            <a:r>
              <a:rPr lang="en-GB" dirty="0" smtClean="0"/>
              <a:t>What is the “nation”</a:t>
            </a:r>
          </a:p>
          <a:p>
            <a:pPr marL="0" indent="0">
              <a:buNone/>
            </a:pPr>
            <a:endParaRPr lang="en-GB" dirty="0"/>
          </a:p>
          <a:p>
            <a:r>
              <a:rPr lang="en-GB" dirty="0" smtClean="0"/>
              <a:t>Narrating the nation: space and identity</a:t>
            </a:r>
          </a:p>
          <a:p>
            <a:pPr marL="0" indent="0">
              <a:buNone/>
            </a:pPr>
            <a:r>
              <a:rPr lang="en-GB" dirty="0" smtClean="0"/>
              <a:t> </a:t>
            </a:r>
            <a:endParaRPr lang="en-GB" dirty="0"/>
          </a:p>
          <a:p>
            <a:r>
              <a:rPr lang="en-GB" dirty="0" smtClean="0"/>
              <a:t>The nation and the novelist</a:t>
            </a:r>
            <a:endParaRPr lang="en-GB" dirty="0"/>
          </a:p>
          <a:p>
            <a:pPr marL="0" indent="0">
              <a:buNone/>
            </a:pPr>
            <a:endParaRPr lang="en-US" dirty="0"/>
          </a:p>
        </p:txBody>
      </p:sp>
    </p:spTree>
    <p:extLst>
      <p:ext uri="{BB962C8B-B14F-4D97-AF65-F5344CB8AC3E}">
        <p14:creationId xmlns:p14="http://schemas.microsoft.com/office/powerpoint/2010/main" val="40976941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sz="quarter" idx="1"/>
          </p:nvPr>
        </p:nvSpPr>
        <p:spPr>
          <a:xfrm>
            <a:off x="301752" y="2564904"/>
            <a:ext cx="8503920" cy="1728192"/>
          </a:xfrm>
        </p:spPr>
        <p:txBody>
          <a:bodyPr>
            <a:normAutofit lnSpcReduction="10000"/>
          </a:bodyPr>
          <a:lstStyle/>
          <a:p>
            <a:pPr marL="0" indent="0" algn="just">
              <a:buNone/>
            </a:pPr>
            <a:endParaRPr lang="en-GB" dirty="0" smtClean="0"/>
          </a:p>
          <a:p>
            <a:pPr marL="0" indent="0" algn="just">
              <a:buNone/>
            </a:pPr>
            <a:r>
              <a:rPr lang="en-GB" dirty="0" smtClean="0"/>
              <a:t>“</a:t>
            </a:r>
            <a:r>
              <a:rPr lang="en-GB" dirty="0"/>
              <a:t>This spot and these beautiful works upon it ought to be kept together by the Nation, after my son’s time, for the people’s </a:t>
            </a:r>
            <a:r>
              <a:rPr lang="en-GB" dirty="0" smtClean="0"/>
              <a:t>enjoyment.”</a:t>
            </a:r>
            <a:endParaRPr lang="en-GB" dirty="0"/>
          </a:p>
        </p:txBody>
      </p:sp>
    </p:spTree>
    <p:extLst>
      <p:ext uri="{BB962C8B-B14F-4D97-AF65-F5344CB8AC3E}">
        <p14:creationId xmlns:p14="http://schemas.microsoft.com/office/powerpoint/2010/main" val="3583387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sz="quarter" idx="1"/>
          </p:nvPr>
        </p:nvSpPr>
        <p:spPr>
          <a:xfrm>
            <a:off x="5004048" y="1628801"/>
            <a:ext cx="3823400" cy="4566247"/>
          </a:xfrm>
        </p:spPr>
        <p:txBody>
          <a:bodyPr>
            <a:normAutofit/>
          </a:bodyPr>
          <a:lstStyle/>
          <a:p>
            <a:pPr marL="0" indent="0" algn="just">
              <a:buNone/>
            </a:pPr>
            <a:r>
              <a:rPr lang="en-GB" sz="2000" dirty="0" smtClean="0"/>
              <a:t>“</a:t>
            </a:r>
            <a:r>
              <a:rPr lang="en-GB" sz="2000" dirty="0"/>
              <a:t>I think I shall trade to the East Indies, for silks, shawls, spices, dyes, drugs and precious woods. Its an interesting </a:t>
            </a:r>
            <a:r>
              <a:rPr lang="en-GB" sz="2000" dirty="0" smtClean="0"/>
              <a:t>trade.” </a:t>
            </a:r>
          </a:p>
          <a:p>
            <a:pPr marL="0" indent="0" algn="just">
              <a:buNone/>
            </a:pPr>
            <a:endParaRPr lang="en-GB" sz="2000" dirty="0" smtClean="0"/>
          </a:p>
          <a:p>
            <a:pPr marL="0" indent="0" algn="just">
              <a:buNone/>
            </a:pPr>
            <a:r>
              <a:rPr lang="en-GB" sz="2000" dirty="0" smtClean="0"/>
              <a:t> </a:t>
            </a:r>
            <a:r>
              <a:rPr lang="en-GB" sz="2000" dirty="0"/>
              <a:t>“I think I shall trade also to the West Indies, for sugar, tobacco, and rum. Also to Ceylon, specially for elephants’ </a:t>
            </a:r>
            <a:r>
              <a:rPr lang="en-GB" sz="2000" dirty="0" smtClean="0"/>
              <a:t>tusks.”</a:t>
            </a:r>
          </a:p>
          <a:p>
            <a:pPr marL="0" indent="0" algn="just">
              <a:buNone/>
            </a:pPr>
            <a:endParaRPr lang="en-GB" sz="2000" dirty="0"/>
          </a:p>
          <a:p>
            <a:pPr marL="0" indent="0" algn="just">
              <a:buNone/>
            </a:pPr>
            <a:r>
              <a:rPr lang="en-GB" sz="2000" dirty="0"/>
              <a:t>“You will want a good many ships” said I. </a:t>
            </a:r>
            <a:endParaRPr lang="en-GB" sz="2000" dirty="0" smtClean="0"/>
          </a:p>
          <a:p>
            <a:pPr marL="0" indent="0" algn="just">
              <a:buNone/>
            </a:pPr>
            <a:r>
              <a:rPr lang="en-GB" sz="2000" dirty="0" smtClean="0"/>
              <a:t>“</a:t>
            </a:r>
            <a:r>
              <a:rPr lang="en-GB" sz="2000" dirty="0"/>
              <a:t>A perfect fleet</a:t>
            </a:r>
            <a:r>
              <a:rPr lang="en-GB" sz="2000" dirty="0" smtClean="0"/>
              <a:t>,” said he.</a:t>
            </a:r>
            <a:endParaRPr lang="en-GB" sz="2000" dirty="0"/>
          </a:p>
          <a:p>
            <a:pPr marL="0" indent="0">
              <a:buNone/>
            </a:pPr>
            <a:endParaRPr lang="en-US" dirty="0"/>
          </a:p>
        </p:txBody>
      </p:sp>
      <p:pic>
        <p:nvPicPr>
          <p:cNvPr id="4"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7544" y="2132856"/>
            <a:ext cx="4240172" cy="3168351"/>
          </a:xfrm>
          <a:prstGeom prst="rect">
            <a:avLst/>
          </a:prstGeom>
        </p:spPr>
      </p:pic>
    </p:spTree>
    <p:extLst>
      <p:ext uri="{BB962C8B-B14F-4D97-AF65-F5344CB8AC3E}">
        <p14:creationId xmlns:p14="http://schemas.microsoft.com/office/powerpoint/2010/main" val="10926850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sz="quarter" idx="1"/>
          </p:nvPr>
        </p:nvSpPr>
        <p:spPr>
          <a:xfrm>
            <a:off x="4788024" y="1952836"/>
            <a:ext cx="3967416" cy="2952328"/>
          </a:xfrm>
        </p:spPr>
        <p:txBody>
          <a:bodyPr>
            <a:normAutofit fontScale="92500" lnSpcReduction="10000"/>
          </a:bodyPr>
          <a:lstStyle/>
          <a:p>
            <a:pPr marL="0" indent="0" algn="just">
              <a:buNone/>
            </a:pPr>
            <a:endParaRPr lang="en-GB" sz="2800" dirty="0" smtClean="0"/>
          </a:p>
          <a:p>
            <a:pPr marL="0" indent="0" algn="just">
              <a:buNone/>
            </a:pPr>
            <a:r>
              <a:rPr lang="en-GB" sz="2600" dirty="0" smtClean="0"/>
              <a:t>“…you look </a:t>
            </a:r>
            <a:r>
              <a:rPr lang="en-GB" sz="2600" dirty="0"/>
              <a:t>about </a:t>
            </a:r>
            <a:r>
              <a:rPr lang="en-GB" sz="2600" dirty="0" smtClean="0"/>
              <a:t>you. Then </a:t>
            </a:r>
            <a:r>
              <a:rPr lang="en-GB" sz="2600" dirty="0"/>
              <a:t>the time comes when you see your </a:t>
            </a:r>
            <a:r>
              <a:rPr lang="en-GB" sz="2600" dirty="0" smtClean="0"/>
              <a:t>opening. And you </a:t>
            </a:r>
            <a:r>
              <a:rPr lang="en-GB" sz="2600" dirty="0"/>
              <a:t>go in, </a:t>
            </a:r>
            <a:r>
              <a:rPr lang="en-GB" sz="2600" dirty="0" smtClean="0"/>
              <a:t>and you swoop </a:t>
            </a:r>
            <a:r>
              <a:rPr lang="en-GB" sz="2600" dirty="0"/>
              <a:t>upon </a:t>
            </a:r>
            <a:r>
              <a:rPr lang="en-GB" sz="2600" dirty="0" smtClean="0"/>
              <a:t>it </a:t>
            </a:r>
            <a:r>
              <a:rPr lang="en-GB" sz="2600" dirty="0"/>
              <a:t>and </a:t>
            </a:r>
            <a:r>
              <a:rPr lang="en-GB" sz="2600" dirty="0" smtClean="0"/>
              <a:t>you make </a:t>
            </a:r>
            <a:r>
              <a:rPr lang="en-GB" sz="2600" dirty="0"/>
              <a:t>your capital, and </a:t>
            </a:r>
            <a:r>
              <a:rPr lang="en-GB" sz="2600" dirty="0" smtClean="0"/>
              <a:t>then there </a:t>
            </a:r>
            <a:r>
              <a:rPr lang="en-GB" sz="2600" dirty="0"/>
              <a:t>you are!”</a:t>
            </a:r>
            <a:r>
              <a:rPr lang="en-GB" sz="2800" dirty="0"/>
              <a:t> </a:t>
            </a:r>
            <a:endParaRPr lang="en-US" sz="2800" dirty="0"/>
          </a:p>
        </p:txBody>
      </p:sp>
      <p:pic>
        <p:nvPicPr>
          <p:cNvPr id="5"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5576" y="1941612"/>
            <a:ext cx="3319123" cy="2974776"/>
          </a:xfrm>
          <a:prstGeom prst="rect">
            <a:avLst/>
          </a:prstGeom>
        </p:spPr>
      </p:pic>
    </p:spTree>
    <p:extLst>
      <p:ext uri="{BB962C8B-B14F-4D97-AF65-F5344CB8AC3E}">
        <p14:creationId xmlns:p14="http://schemas.microsoft.com/office/powerpoint/2010/main" val="41797803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sz="quarter" idx="1"/>
          </p:nvPr>
        </p:nvSpPr>
        <p:spPr/>
        <p:txBody>
          <a:bodyPr>
            <a:normAutofit lnSpcReduction="10000"/>
          </a:bodyPr>
          <a:lstStyle/>
          <a:p>
            <a:pPr marL="0" indent="0" algn="just">
              <a:buNone/>
            </a:pPr>
            <a:endParaRPr lang="en-GB" dirty="0" smtClean="0"/>
          </a:p>
          <a:p>
            <a:pPr marL="0" indent="0" algn="just">
              <a:buNone/>
            </a:pPr>
            <a:r>
              <a:rPr lang="en-GB" dirty="0" smtClean="0"/>
              <a:t>“</a:t>
            </a:r>
            <a:r>
              <a:rPr lang="en-GB" dirty="0"/>
              <a:t>its conservators could save Englishness by insisting that the empire had little or nothing to do with England, by defining imperial space as something subordinate but quite different from English space, and by identifying the empire’s subjects as persons subordinate to but quite different from England’s subjects –by identifying these as British spaces and British subjects: a solution that manages the neat trick of allowing England to simultaneously avow and disavow its empire</a:t>
            </a:r>
            <a:r>
              <a:rPr lang="en-GB" dirty="0" smtClean="0"/>
              <a:t>.”</a:t>
            </a:r>
          </a:p>
        </p:txBody>
      </p:sp>
    </p:spTree>
    <p:extLst>
      <p:ext uri="{BB962C8B-B14F-4D97-AF65-F5344CB8AC3E}">
        <p14:creationId xmlns:p14="http://schemas.microsoft.com/office/powerpoint/2010/main" val="8314131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sz="quarter" idx="1"/>
          </p:nvPr>
        </p:nvSpPr>
        <p:spPr/>
        <p:txBody>
          <a:bodyPr/>
          <a:lstStyle/>
          <a:p>
            <a:pPr marL="0" indent="0" algn="just">
              <a:buNone/>
            </a:pPr>
            <a:endParaRPr lang="en-GB" dirty="0" smtClean="0"/>
          </a:p>
          <a:p>
            <a:pPr marL="0" indent="0" algn="just">
              <a:buNone/>
            </a:pPr>
            <a:r>
              <a:rPr lang="en-GB" dirty="0" smtClean="0"/>
              <a:t>“</a:t>
            </a:r>
            <a:r>
              <a:rPr lang="en-GB" dirty="0"/>
              <a:t>I strolled out alone, purposing to finish off the marshes at once, and get them done with. As I passed the church, I felt (as I had during service in the morning) a sublime compassion for the poor creatures who were destined to go there, Sunday after Sunday, all their lives through, and to lie obscurely at last among the low green </a:t>
            </a:r>
            <a:r>
              <a:rPr lang="en-GB" dirty="0" smtClean="0"/>
              <a:t>mounds.” </a:t>
            </a:r>
            <a:endParaRPr lang="en-GB" dirty="0"/>
          </a:p>
        </p:txBody>
      </p:sp>
    </p:spTree>
    <p:extLst>
      <p:ext uri="{BB962C8B-B14F-4D97-AF65-F5344CB8AC3E}">
        <p14:creationId xmlns:p14="http://schemas.microsoft.com/office/powerpoint/2010/main" val="36085432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pic>
        <p:nvPicPr>
          <p:cNvPr id="4" name="Content Placeholder 3" descr="great-expectations-2012-mrs-haversham.jpg"/>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2642482" y="1844824"/>
            <a:ext cx="3859037" cy="2243871"/>
          </a:xfrm>
        </p:spPr>
      </p:pic>
      <p:sp>
        <p:nvSpPr>
          <p:cNvPr id="3" name="TextBox 2"/>
          <p:cNvSpPr txBox="1"/>
          <p:nvPr/>
        </p:nvSpPr>
        <p:spPr>
          <a:xfrm>
            <a:off x="323528" y="4509120"/>
            <a:ext cx="8568952" cy="1938992"/>
          </a:xfrm>
          <a:prstGeom prst="rect">
            <a:avLst/>
          </a:prstGeom>
          <a:noFill/>
        </p:spPr>
        <p:txBody>
          <a:bodyPr wrap="square" rtlCol="0">
            <a:spAutoFit/>
          </a:bodyPr>
          <a:lstStyle/>
          <a:p>
            <a:pPr algn="just"/>
            <a:r>
              <a:rPr lang="en-GB" sz="2400" dirty="0" smtClean="0"/>
              <a:t>“So unchanging was the dull old house, the yellow light in the darkened room, the faded spectre in the chair by the dressing-table glass, that I felt as if the stopping of the clocks had stopped Time in that mysterious place, and while I and everything else outside it grew older, it stood still.”</a:t>
            </a:r>
            <a:endParaRPr lang="en-GB" sz="2400" dirty="0"/>
          </a:p>
        </p:txBody>
      </p:sp>
      <p:sp>
        <p:nvSpPr>
          <p:cNvPr id="5" name="TextBox 4"/>
          <p:cNvSpPr txBox="1"/>
          <p:nvPr/>
        </p:nvSpPr>
        <p:spPr>
          <a:xfrm>
            <a:off x="2735796" y="4221088"/>
            <a:ext cx="3672408" cy="307777"/>
          </a:xfrm>
          <a:prstGeom prst="rect">
            <a:avLst/>
          </a:prstGeom>
          <a:noFill/>
        </p:spPr>
        <p:txBody>
          <a:bodyPr wrap="square" rtlCol="0">
            <a:spAutoFit/>
          </a:bodyPr>
          <a:lstStyle/>
          <a:p>
            <a:r>
              <a:rPr lang="en-GB" sz="1400" i="1" dirty="0" smtClean="0"/>
              <a:t>Great Expectations</a:t>
            </a:r>
            <a:r>
              <a:rPr lang="en-GB" sz="1400" dirty="0" smtClean="0"/>
              <a:t>, dir. Mike Newell (2012)</a:t>
            </a:r>
            <a:endParaRPr lang="en-GB" sz="1400" dirty="0"/>
          </a:p>
        </p:txBody>
      </p:sp>
    </p:spTree>
    <p:extLst>
      <p:ext uri="{BB962C8B-B14F-4D97-AF65-F5344CB8AC3E}">
        <p14:creationId xmlns:p14="http://schemas.microsoft.com/office/powerpoint/2010/main" val="57673380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pic>
        <p:nvPicPr>
          <p:cNvPr id="6" name="Content Placeholder 5" descr="doc00477920121119111002.jpg"/>
          <p:cNvPicPr>
            <a:picLocks noGrp="1" noChangeAspect="1"/>
          </p:cNvPicPr>
          <p:nvPr>
            <p:ph sz="quarter" idx="1"/>
          </p:nvPr>
        </p:nvPicPr>
        <p:blipFill>
          <a:blip r:embed="rId2" cstate="print"/>
          <a:stretch>
            <a:fillRect/>
          </a:stretch>
        </p:blipFill>
        <p:spPr>
          <a:xfrm>
            <a:off x="1321610" y="1527175"/>
            <a:ext cx="6464267" cy="4572000"/>
          </a:xfrm>
        </p:spPr>
      </p:pic>
    </p:spTree>
    <p:extLst>
      <p:ext uri="{BB962C8B-B14F-4D97-AF65-F5344CB8AC3E}">
        <p14:creationId xmlns:p14="http://schemas.microsoft.com/office/powerpoint/2010/main" val="397603446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HMS_York_(1807)_as_a_prison_ship.jpg"/>
          <p:cNvPicPr>
            <a:picLocks noGrp="1" noChangeAspect="1"/>
          </p:cNvPicPr>
          <p:nvPr>
            <p:ph sz="quarter" idx="1"/>
          </p:nvPr>
        </p:nvPicPr>
        <p:blipFill>
          <a:blip r:embed="rId2">
            <a:extLst>
              <a:ext uri="{28A0092B-C50C-407E-A947-70E740481C1C}">
                <a14:useLocalDpi xmlns:a14="http://schemas.microsoft.com/office/drawing/2010/main" val="0"/>
              </a:ext>
            </a:extLst>
          </a:blip>
          <a:srcRect t="3185" b="3185"/>
          <a:stretch>
            <a:fillRect/>
          </a:stretch>
        </p:blipFill>
        <p:spPr>
          <a:xfrm>
            <a:off x="1290340" y="1460004"/>
            <a:ext cx="6563320" cy="3937992"/>
          </a:xfrm>
        </p:spPr>
      </p:pic>
      <p:sp>
        <p:nvSpPr>
          <p:cNvPr id="5" name="TextBox 4"/>
          <p:cNvSpPr txBox="1"/>
          <p:nvPr/>
        </p:nvSpPr>
        <p:spPr>
          <a:xfrm>
            <a:off x="647564" y="5661248"/>
            <a:ext cx="7848872" cy="646331"/>
          </a:xfrm>
          <a:prstGeom prst="rect">
            <a:avLst/>
          </a:prstGeom>
          <a:noFill/>
        </p:spPr>
        <p:txBody>
          <a:bodyPr wrap="square" rtlCol="0">
            <a:spAutoFit/>
          </a:bodyPr>
          <a:lstStyle/>
          <a:p>
            <a:r>
              <a:rPr lang="en-US">
                <a:latin typeface="Bookman Old Style"/>
                <a:cs typeface="Bookman Old Style"/>
              </a:rPr>
              <a:t>HMS York in </a:t>
            </a:r>
            <a:r>
              <a:rPr lang="en-US" i="1">
                <a:latin typeface="Bookman Old Style"/>
                <a:cs typeface="Bookman Old Style"/>
              </a:rPr>
              <a:t>Prison-ship in Portsmouth Harbour with the convicts going on board</a:t>
            </a:r>
            <a:r>
              <a:rPr lang="en-US">
                <a:latin typeface="Bookman Old Style"/>
                <a:cs typeface="Bookman Old Style"/>
              </a:rPr>
              <a:t>, by Edward William Cooke</a:t>
            </a:r>
          </a:p>
        </p:txBody>
      </p:sp>
    </p:spTree>
    <p:extLst>
      <p:ext uri="{BB962C8B-B14F-4D97-AF65-F5344CB8AC3E}">
        <p14:creationId xmlns:p14="http://schemas.microsoft.com/office/powerpoint/2010/main" val="305184120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sz="quarter" idx="1"/>
          </p:nvPr>
        </p:nvSpPr>
        <p:spPr>
          <a:xfrm>
            <a:off x="301752" y="1793948"/>
            <a:ext cx="8503920" cy="3270104"/>
          </a:xfrm>
        </p:spPr>
        <p:txBody>
          <a:bodyPr/>
          <a:lstStyle/>
          <a:p>
            <a:pPr marL="0" indent="0" algn="just">
              <a:buNone/>
            </a:pPr>
            <a:r>
              <a:rPr lang="en-GB" dirty="0"/>
              <a:t>“in the person of </a:t>
            </a:r>
            <a:r>
              <a:rPr lang="en-GB" dirty="0" err="1"/>
              <a:t>Magwitch</a:t>
            </a:r>
            <a:r>
              <a:rPr lang="en-GB" dirty="0"/>
              <a:t>, Dickens knotted several strands in the English perception of convicts in Australia at the end of transportation. They could succeed, but they could hardly, in the real sense, return. They could expiate their crimes in a technical, legal sense, but what they suffered there warped them into permanent outsiders.” </a:t>
            </a:r>
            <a:endParaRPr lang="en-US" dirty="0"/>
          </a:p>
        </p:txBody>
      </p:sp>
    </p:spTree>
    <p:extLst>
      <p:ext uri="{BB962C8B-B14F-4D97-AF65-F5344CB8AC3E}">
        <p14:creationId xmlns:p14="http://schemas.microsoft.com/office/powerpoint/2010/main" val="2372329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 </a:t>
            </a:r>
            <a:endParaRPr lang="en-GB" dirty="0"/>
          </a:p>
        </p:txBody>
      </p:sp>
      <p:sp>
        <p:nvSpPr>
          <p:cNvPr id="3" name="Content Placeholder 2"/>
          <p:cNvSpPr>
            <a:spLocks noGrp="1"/>
          </p:cNvSpPr>
          <p:nvPr>
            <p:ph sz="quarter" idx="1"/>
          </p:nvPr>
        </p:nvSpPr>
        <p:spPr/>
        <p:txBody>
          <a:bodyPr/>
          <a:lstStyle/>
          <a:p>
            <a:r>
              <a:rPr lang="en-GB" dirty="0" smtClean="0">
                <a:hlinkClick r:id="rId2"/>
              </a:rPr>
              <a:t>http://www.youtube.com/watch?v=h_JveFpGyUw</a:t>
            </a:r>
            <a:r>
              <a:rPr lang="en-GB" dirty="0" smtClean="0"/>
              <a:t> </a:t>
            </a:r>
            <a:endParaRPr lang="en-GB" dirty="0"/>
          </a:p>
        </p:txBody>
      </p:sp>
    </p:spTree>
    <p:extLst>
      <p:ext uri="{BB962C8B-B14F-4D97-AF65-F5344CB8AC3E}">
        <p14:creationId xmlns:p14="http://schemas.microsoft.com/office/powerpoint/2010/main" val="24381907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sz="quarter" idx="1"/>
          </p:nvPr>
        </p:nvSpPr>
        <p:spPr/>
        <p:txBody>
          <a:bodyPr>
            <a:normAutofit/>
          </a:bodyPr>
          <a:lstStyle/>
          <a:p>
            <a:pPr lvl="0"/>
            <a:endParaRPr lang="en-GB" dirty="0" smtClean="0"/>
          </a:p>
          <a:p>
            <a:pPr lvl="0"/>
            <a:r>
              <a:rPr lang="en-GB" dirty="0" smtClean="0"/>
              <a:t>England / Britain</a:t>
            </a:r>
          </a:p>
          <a:p>
            <a:pPr lvl="1"/>
            <a:endParaRPr lang="en-GB" b="1" dirty="0" smtClean="0"/>
          </a:p>
          <a:p>
            <a:pPr marL="0" lvl="0" indent="0">
              <a:buNone/>
            </a:pPr>
            <a:endParaRPr lang="en-GB" dirty="0"/>
          </a:p>
          <a:p>
            <a:pPr marL="0" lvl="0" indent="0">
              <a:buNone/>
            </a:pPr>
            <a:endParaRPr lang="en-GB" dirty="0"/>
          </a:p>
          <a:p>
            <a:pPr lvl="0"/>
            <a:r>
              <a:rPr lang="en-GB" dirty="0"/>
              <a:t>Nation and </a:t>
            </a:r>
            <a:r>
              <a:rPr lang="en-GB" dirty="0" smtClean="0"/>
              <a:t>Empire</a:t>
            </a:r>
          </a:p>
          <a:p>
            <a:pPr lvl="1"/>
            <a:endParaRPr lang="en-GB" dirty="0" smtClean="0"/>
          </a:p>
          <a:p>
            <a:pPr marL="0" lvl="0" indent="0">
              <a:buNone/>
            </a:pPr>
            <a:endParaRPr lang="en-GB" dirty="0"/>
          </a:p>
          <a:p>
            <a:pPr lvl="0"/>
            <a:r>
              <a:rPr lang="en-GB" dirty="0" smtClean="0"/>
              <a:t>(Europe)</a:t>
            </a:r>
          </a:p>
          <a:p>
            <a:pPr marL="0" indent="0">
              <a:buNone/>
            </a:pPr>
            <a:endParaRPr lang="en-US" dirty="0"/>
          </a:p>
        </p:txBody>
      </p:sp>
    </p:spTree>
    <p:extLst>
      <p:ext uri="{BB962C8B-B14F-4D97-AF65-F5344CB8AC3E}">
        <p14:creationId xmlns:p14="http://schemas.microsoft.com/office/powerpoint/2010/main" val="118538986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a:xfrm>
            <a:off x="323528" y="3543272"/>
            <a:ext cx="8503920" cy="3054080"/>
          </a:xfrm>
        </p:spPr>
        <p:txBody>
          <a:bodyPr>
            <a:normAutofit/>
          </a:bodyPr>
          <a:lstStyle/>
          <a:p>
            <a:pPr marL="0" indent="0" algn="just">
              <a:buNone/>
            </a:pPr>
            <a:r>
              <a:rPr lang="en-GB" sz="2600" dirty="0"/>
              <a:t>“from head to foot there was Convict in the very grain of the </a:t>
            </a:r>
            <a:r>
              <a:rPr lang="en-GB" sz="2600" dirty="0" smtClean="0"/>
              <a:t>man.  The </a:t>
            </a:r>
            <a:r>
              <a:rPr lang="en-GB" sz="2600" dirty="0"/>
              <a:t>influences of his solitary hut-life were upon him besides, and gave him a savage air that no dress could tame; added to these were the influences of his subsequent branded life among men, and, crowning all, his consciousness that he was dodging and hiding </a:t>
            </a:r>
            <a:r>
              <a:rPr lang="en-GB" sz="2600" dirty="0" smtClean="0"/>
              <a:t>now.”</a:t>
            </a:r>
            <a:endParaRPr lang="en-US" sz="2600" dirty="0"/>
          </a:p>
        </p:txBody>
      </p:sp>
      <p:pic>
        <p:nvPicPr>
          <p:cNvPr id="4"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03848" y="1556792"/>
            <a:ext cx="2736304" cy="1924736"/>
          </a:xfrm>
          <a:prstGeom prst="rect">
            <a:avLst/>
          </a:prstGeom>
        </p:spPr>
      </p:pic>
    </p:spTree>
    <p:extLst>
      <p:ext uri="{BB962C8B-B14F-4D97-AF65-F5344CB8AC3E}">
        <p14:creationId xmlns:p14="http://schemas.microsoft.com/office/powerpoint/2010/main" val="47955568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sz="quarter" idx="1"/>
          </p:nvPr>
        </p:nvSpPr>
        <p:spPr>
          <a:xfrm>
            <a:off x="301752" y="3831304"/>
            <a:ext cx="8503920" cy="2622032"/>
          </a:xfrm>
        </p:spPr>
        <p:txBody>
          <a:bodyPr/>
          <a:lstStyle/>
          <a:p>
            <a:pPr marL="0" indent="0">
              <a:buNone/>
            </a:pPr>
            <a:r>
              <a:rPr lang="en-GB" dirty="0" smtClean="0"/>
              <a:t>“In </a:t>
            </a:r>
            <a:r>
              <a:rPr lang="en-GB" dirty="0"/>
              <a:t>all his </a:t>
            </a:r>
            <a:r>
              <a:rPr lang="en-GB" dirty="0" smtClean="0"/>
              <a:t>ways </a:t>
            </a:r>
            <a:r>
              <a:rPr lang="en-GB" dirty="0"/>
              <a:t>of sitting and standing, and eating and drinking – of brooding about, in a high-shouldered reluctant style… In these ways and a thousand other small nameless instances arising every minute in the day, there was Prisoner, Felon, Bondsman, plain as plain could </a:t>
            </a:r>
            <a:r>
              <a:rPr lang="en-GB" dirty="0" smtClean="0"/>
              <a:t>be.”</a:t>
            </a:r>
            <a:endParaRPr lang="en-GB" dirty="0"/>
          </a:p>
        </p:txBody>
      </p:sp>
      <p:pic>
        <p:nvPicPr>
          <p:cNvPr id="4"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87824" y="1628800"/>
            <a:ext cx="3168352" cy="2228641"/>
          </a:xfrm>
          <a:prstGeom prst="rect">
            <a:avLst/>
          </a:prstGeom>
        </p:spPr>
      </p:pic>
    </p:spTree>
    <p:extLst>
      <p:ext uri="{BB962C8B-B14F-4D97-AF65-F5344CB8AC3E}">
        <p14:creationId xmlns:p14="http://schemas.microsoft.com/office/powerpoint/2010/main" val="201481052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pPr marL="0" indent="0">
              <a:buNone/>
            </a:pPr>
            <a:endParaRPr lang="en-GB" dirty="0" smtClean="0"/>
          </a:p>
          <a:p>
            <a:pPr marL="0" indent="0">
              <a:buNone/>
            </a:pPr>
            <a:endParaRPr lang="en-GB" dirty="0"/>
          </a:p>
          <a:p>
            <a:pPr marL="0" indent="0">
              <a:buNone/>
            </a:pPr>
            <a:r>
              <a:rPr lang="en-GB" dirty="0" smtClean="0"/>
              <a:t>“</a:t>
            </a:r>
            <a:r>
              <a:rPr lang="en-GB" dirty="0"/>
              <a:t>The prohibition placed on Magwitch’s return is not only penal but imperial: subjects can be taken to places like Australia, but they cannot be allowed a ‘return’ to metropolitan </a:t>
            </a:r>
            <a:r>
              <a:rPr lang="en-GB" dirty="0" smtClean="0"/>
              <a:t>space.”  </a:t>
            </a:r>
          </a:p>
          <a:p>
            <a:pPr marL="0" indent="0">
              <a:buNone/>
            </a:pPr>
            <a:endParaRPr lang="en-GB" dirty="0" smtClean="0"/>
          </a:p>
          <a:p>
            <a:pPr marL="0" indent="0">
              <a:buNone/>
            </a:pPr>
            <a:endParaRPr lang="en-US" dirty="0"/>
          </a:p>
        </p:txBody>
      </p:sp>
    </p:spTree>
    <p:extLst>
      <p:ext uri="{BB962C8B-B14F-4D97-AF65-F5344CB8AC3E}">
        <p14:creationId xmlns:p14="http://schemas.microsoft.com/office/powerpoint/2010/main" val="7657165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a:xfrm>
            <a:off x="301752" y="1829952"/>
            <a:ext cx="8503920" cy="3198096"/>
          </a:xfrm>
        </p:spPr>
        <p:txBody>
          <a:bodyPr>
            <a:normAutofit fontScale="92500"/>
          </a:bodyPr>
          <a:lstStyle/>
          <a:p>
            <a:pPr marL="0" indent="0" algn="just">
              <a:buNone/>
            </a:pPr>
            <a:endParaRPr lang="en-GB" sz="2800" dirty="0" smtClean="0"/>
          </a:p>
          <a:p>
            <a:pPr marL="0" indent="0" algn="just">
              <a:buNone/>
            </a:pPr>
            <a:r>
              <a:rPr lang="en-GB" sz="2800" dirty="0" smtClean="0"/>
              <a:t>“</a:t>
            </a:r>
            <a:r>
              <a:rPr lang="en-GB" sz="2800" dirty="0"/>
              <a:t>I lived rough, that you should live smooth; I worked hard, that you should be above work. What odds, dear boy? Do I tell it, fur you to feel a obligation? Not a bit. I tell it, fur you to know as that there hunted dunghill dog </a:t>
            </a:r>
            <a:r>
              <a:rPr lang="en-GB" sz="2800" dirty="0" err="1"/>
              <a:t>wot</a:t>
            </a:r>
            <a:r>
              <a:rPr lang="en-GB" sz="2800" dirty="0"/>
              <a:t> you </a:t>
            </a:r>
            <a:r>
              <a:rPr lang="en-GB" sz="2800" dirty="0" err="1"/>
              <a:t>kep</a:t>
            </a:r>
            <a:r>
              <a:rPr lang="en-GB" sz="2800" dirty="0"/>
              <a:t> life in, got his head so high that he could make a gentleman – and, Pip, you’re him!” </a:t>
            </a:r>
          </a:p>
        </p:txBody>
      </p:sp>
    </p:spTree>
    <p:extLst>
      <p:ext uri="{BB962C8B-B14F-4D97-AF65-F5344CB8AC3E}">
        <p14:creationId xmlns:p14="http://schemas.microsoft.com/office/powerpoint/2010/main" val="220020728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fontScale="92500"/>
          </a:bodyPr>
          <a:lstStyle/>
          <a:p>
            <a:pPr algn="just">
              <a:buNone/>
            </a:pPr>
            <a:r>
              <a:rPr lang="en-GB" sz="2800" dirty="0" smtClean="0">
                <a:latin typeface="+mj-lt"/>
              </a:rPr>
              <a:t>“Let me introduce the topic, Handel, by mentioning that in London it is not the custom to put the knife in the mouth [...] </a:t>
            </a:r>
          </a:p>
          <a:p>
            <a:pPr algn="just">
              <a:buNone/>
            </a:pPr>
            <a:endParaRPr lang="en-GB" sz="2800" dirty="0" smtClean="0">
              <a:latin typeface="+mj-lt"/>
            </a:endParaRPr>
          </a:p>
          <a:p>
            <a:pPr algn="just">
              <a:buNone/>
            </a:pPr>
            <a:r>
              <a:rPr lang="en-GB" sz="2800" dirty="0" smtClean="0">
                <a:latin typeface="+mj-lt"/>
              </a:rPr>
              <a:t>Take another glass of wine, and excuse my mentioning that society as a body does not expect one to be so strictly conscientious in emptying one’s glass[...] </a:t>
            </a:r>
          </a:p>
          <a:p>
            <a:pPr algn="just">
              <a:buNone/>
            </a:pPr>
            <a:endParaRPr lang="en-GB" sz="2800" dirty="0" smtClean="0">
              <a:latin typeface="+mj-lt"/>
            </a:endParaRPr>
          </a:p>
          <a:p>
            <a:pPr algn="just">
              <a:buNone/>
            </a:pPr>
            <a:r>
              <a:rPr lang="en-GB" sz="2800" dirty="0" smtClean="0">
                <a:latin typeface="+mj-lt"/>
              </a:rPr>
              <a:t>– merely breaking off, my dear Handel, to remark that a dinner napkin will not go into a tumbler”</a:t>
            </a:r>
          </a:p>
          <a:p>
            <a:pPr algn="r">
              <a:buNone/>
            </a:pPr>
            <a:endParaRPr lang="en-GB" sz="2800" dirty="0" smtClean="0">
              <a:latin typeface="+mj-lt"/>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buNone/>
            </a:pPr>
            <a:r>
              <a:rPr lang="en-GB" dirty="0" smtClean="0">
                <a:latin typeface="+mj-lt"/>
              </a:rPr>
              <a:t>“[</a:t>
            </a:r>
            <a:r>
              <a:rPr lang="en-GB" dirty="0" err="1" smtClean="0">
                <a:latin typeface="+mj-lt"/>
              </a:rPr>
              <a:t>Magwitch</a:t>
            </a:r>
            <a:r>
              <a:rPr lang="en-GB" dirty="0" smtClean="0">
                <a:latin typeface="+mj-lt"/>
              </a:rPr>
              <a:t>] appeared to me to have obscurely hinted in his letter at some distant idea he had of seeing you in England here.”</a:t>
            </a:r>
          </a:p>
          <a:p>
            <a:pPr>
              <a:buNone/>
            </a:pPr>
            <a:endParaRPr lang="en-GB" dirty="0" smtClean="0">
              <a:latin typeface="+mj-lt"/>
            </a:endParaRPr>
          </a:p>
          <a:p>
            <a:pPr>
              <a:buNone/>
            </a:pPr>
            <a:r>
              <a:rPr lang="en-GB" dirty="0" smtClean="0">
                <a:latin typeface="+mj-lt"/>
              </a:rPr>
              <a:t>“that is his power over you as long as he remains in England… the first and the main thing to be done is to get him out of England....”</a:t>
            </a:r>
            <a:r>
              <a:rPr lang="en-GB" dirty="0" smtClean="0"/>
              <a:t> </a:t>
            </a:r>
          </a:p>
          <a:p>
            <a:pPr>
              <a:buNone/>
            </a:pPr>
            <a:endParaRPr lang="en-GB" dirty="0" smtClean="0">
              <a:latin typeface="+mj-lt"/>
            </a:endParaRPr>
          </a:p>
          <a:p>
            <a:pPr>
              <a:buNone/>
            </a:pPr>
            <a:r>
              <a:rPr lang="en-GB" dirty="0" smtClean="0">
                <a:latin typeface="+mj-lt"/>
              </a:rPr>
              <a:t>“you must get him out of England before you stir a finger to extricate yourself.”</a:t>
            </a:r>
          </a:p>
          <a:p>
            <a:pPr>
              <a:buNone/>
            </a:pPr>
            <a:endParaRPr lang="en-GB" dirty="0" smtClean="0">
              <a:latin typeface="+mj-lt"/>
            </a:endParaRPr>
          </a:p>
        </p:txBody>
      </p:sp>
    </p:spTree>
    <p:extLst>
      <p:ext uri="{BB962C8B-B14F-4D97-AF65-F5344CB8AC3E}">
        <p14:creationId xmlns:p14="http://schemas.microsoft.com/office/powerpoint/2010/main" val="175730183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pPr>
              <a:buNone/>
            </a:pPr>
            <a:r>
              <a:rPr lang="en-GB" dirty="0" smtClean="0">
                <a:latin typeface="+mj-lt"/>
              </a:rPr>
              <a:t>“...almost indifferent what port we made for – Hamburg, Rotterdam, Antwerp – the place signified little, so that he was got out of England. Any foreign steamer that fell in our way and would take us up, would do…”</a:t>
            </a:r>
          </a:p>
          <a:p>
            <a:pPr>
              <a:buNone/>
            </a:pPr>
            <a:endParaRPr lang="en-GB" dirty="0" smtClean="0">
              <a:latin typeface="+mj-lt"/>
            </a:endParaRPr>
          </a:p>
          <a:p>
            <a:pPr>
              <a:buNone/>
            </a:pPr>
            <a:r>
              <a:rPr lang="en-GB" dirty="0" smtClean="0">
                <a:latin typeface="+mj-lt"/>
              </a:rPr>
              <a:t>“he put his pipe back in his mouth with an undisturbed expression of face, and sat as composed and contented as if we were already out of England.”</a:t>
            </a:r>
          </a:p>
          <a:p>
            <a:pPr>
              <a:buNone/>
            </a:pPr>
            <a:endParaRPr lang="en-GB" dirty="0">
              <a:latin typeface="+mj-lt"/>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1414788" y="1772816"/>
            <a:ext cx="6314424" cy="3528392"/>
          </a:xfrm>
        </p:spPr>
      </p:pic>
      <p:sp>
        <p:nvSpPr>
          <p:cNvPr id="3" name="TextBox 2"/>
          <p:cNvSpPr txBox="1"/>
          <p:nvPr/>
        </p:nvSpPr>
        <p:spPr>
          <a:xfrm>
            <a:off x="2519772" y="5589240"/>
            <a:ext cx="4104456" cy="369332"/>
          </a:xfrm>
          <a:prstGeom prst="rect">
            <a:avLst/>
          </a:prstGeom>
          <a:noFill/>
        </p:spPr>
        <p:txBody>
          <a:bodyPr wrap="square" rtlCol="0">
            <a:spAutoFit/>
          </a:bodyPr>
          <a:lstStyle/>
          <a:p>
            <a:r>
              <a:rPr lang="en-GB" i="1" dirty="0" smtClean="0"/>
              <a:t>Great Expectations</a:t>
            </a:r>
            <a:r>
              <a:rPr lang="en-GB" dirty="0" smtClean="0"/>
              <a:t>, BBC series (2011)</a:t>
            </a:r>
            <a:endParaRPr lang="en-GB" dirty="0"/>
          </a:p>
        </p:txBody>
      </p:sp>
    </p:spTree>
    <p:extLst>
      <p:ext uri="{BB962C8B-B14F-4D97-AF65-F5344CB8AC3E}">
        <p14:creationId xmlns:p14="http://schemas.microsoft.com/office/powerpoint/2010/main" val="341757053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a:xfrm>
            <a:off x="320040" y="1815080"/>
            <a:ext cx="8503920" cy="3990184"/>
          </a:xfrm>
        </p:spPr>
        <p:txBody>
          <a:bodyPr/>
          <a:lstStyle/>
          <a:p>
            <a:pPr marL="0" indent="0" algn="just">
              <a:buNone/>
            </a:pPr>
            <a:r>
              <a:rPr lang="en-GB" dirty="0"/>
              <a:t>“If I had often thought before, with something allied to shame, of my companionship with the fugitive whom I had once seen limping among those graves, what were my thoughts on this Sunday, when the place recalled the wretch, ragged and shivering, with his felon iron and badge! My comfort was, that it happened a long time ago, and that he had doubtless been transported a long way off, and that he was dead to me, and might be veritably dead into the </a:t>
            </a:r>
            <a:r>
              <a:rPr lang="en-GB" dirty="0" smtClean="0"/>
              <a:t>bargain.”  </a:t>
            </a:r>
            <a:endParaRPr lang="en-US" dirty="0"/>
          </a:p>
        </p:txBody>
      </p:sp>
    </p:spTree>
    <p:extLst>
      <p:ext uri="{BB962C8B-B14F-4D97-AF65-F5344CB8AC3E}">
        <p14:creationId xmlns:p14="http://schemas.microsoft.com/office/powerpoint/2010/main" val="306007607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marL="0" indent="0">
              <a:buNone/>
            </a:pPr>
            <a:endParaRPr lang="en-GB" dirty="0" smtClean="0"/>
          </a:p>
          <a:p>
            <a:pPr marL="0" indent="0">
              <a:buNone/>
            </a:pPr>
            <a:r>
              <a:rPr lang="en-GB" dirty="0" smtClean="0"/>
              <a:t>“</a:t>
            </a:r>
            <a:r>
              <a:rPr lang="en-GB" dirty="0"/>
              <a:t>Day after day, a vast heavy veil had been driving over London from the East, and it drove still, as if in the East there were an Eternity of cloud and wind. So furious had been the gusts that high buildings in town had had the lead stripped off their roofs; and in the country, trees had been torn up, and sails of windmills carried away; and gloomy accounts had come in from the coast, of shipwreck </a:t>
            </a:r>
            <a:r>
              <a:rPr lang="en-GB" dirty="0" smtClean="0"/>
              <a:t>and death.”  </a:t>
            </a:r>
            <a:endParaRPr lang="en-US" dirty="0"/>
          </a:p>
        </p:txBody>
      </p:sp>
    </p:spTree>
    <p:extLst>
      <p:ext uri="{BB962C8B-B14F-4D97-AF65-F5344CB8AC3E}">
        <p14:creationId xmlns:p14="http://schemas.microsoft.com/office/powerpoint/2010/main" val="36503110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sz="quarter" idx="1"/>
          </p:nvPr>
        </p:nvSpPr>
        <p:spPr/>
        <p:txBody>
          <a:bodyPr>
            <a:normAutofit/>
          </a:bodyPr>
          <a:lstStyle/>
          <a:p>
            <a:pPr lvl="0"/>
            <a:endParaRPr lang="en-GB" dirty="0" smtClean="0"/>
          </a:p>
          <a:p>
            <a:pPr lvl="0"/>
            <a:r>
              <a:rPr lang="en-GB" dirty="0" smtClean="0"/>
              <a:t>England / Britain</a:t>
            </a:r>
          </a:p>
          <a:p>
            <a:pPr lvl="2"/>
            <a:r>
              <a:rPr lang="en-GB" b="1" dirty="0" smtClean="0"/>
              <a:t>Country/ city</a:t>
            </a:r>
          </a:p>
          <a:p>
            <a:pPr marL="0" lvl="0" indent="0">
              <a:buNone/>
            </a:pPr>
            <a:endParaRPr lang="en-GB" dirty="0"/>
          </a:p>
          <a:p>
            <a:pPr marL="0" lvl="0" indent="0">
              <a:buNone/>
            </a:pPr>
            <a:endParaRPr lang="en-GB" dirty="0"/>
          </a:p>
          <a:p>
            <a:pPr lvl="0"/>
            <a:r>
              <a:rPr lang="en-GB" dirty="0"/>
              <a:t>Nation and </a:t>
            </a:r>
            <a:r>
              <a:rPr lang="en-GB" dirty="0" smtClean="0"/>
              <a:t>Empire</a:t>
            </a:r>
          </a:p>
          <a:p>
            <a:pPr lvl="2"/>
            <a:r>
              <a:rPr lang="en-GB" b="1" dirty="0" smtClean="0"/>
              <a:t>Australia</a:t>
            </a:r>
            <a:endParaRPr lang="en-GB" dirty="0" smtClean="0"/>
          </a:p>
          <a:p>
            <a:pPr marL="0" lvl="0" indent="0">
              <a:buNone/>
            </a:pPr>
            <a:endParaRPr lang="en-GB" dirty="0"/>
          </a:p>
          <a:p>
            <a:pPr marL="0" indent="0">
              <a:buNone/>
            </a:pPr>
            <a:endParaRPr lang="en-US" dirty="0"/>
          </a:p>
        </p:txBody>
      </p:sp>
    </p:spTree>
    <p:extLst>
      <p:ext uri="{BB962C8B-B14F-4D97-AF65-F5344CB8AC3E}">
        <p14:creationId xmlns:p14="http://schemas.microsoft.com/office/powerpoint/2010/main" val="96404854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sz="quarter" idx="1"/>
          </p:nvPr>
        </p:nvSpPr>
        <p:spPr/>
        <p:txBody>
          <a:bodyPr/>
          <a:lstStyle/>
          <a:p>
            <a:pPr marL="0" indent="0">
              <a:buNone/>
            </a:pPr>
            <a:endParaRPr lang="en-US" dirty="0" smtClean="0"/>
          </a:p>
          <a:p>
            <a:pPr marL="0" indent="0">
              <a:buNone/>
            </a:pPr>
            <a:r>
              <a:rPr lang="en-US" dirty="0" smtClean="0"/>
              <a:t>“Within a month I had quitted England […] I was left in sole charge of the Eastern Branch.”</a:t>
            </a:r>
          </a:p>
          <a:p>
            <a:pPr marL="0" indent="0">
              <a:buNone/>
            </a:pPr>
            <a:endParaRPr lang="en-US" dirty="0"/>
          </a:p>
          <a:p>
            <a:pPr marL="0" indent="0">
              <a:buNone/>
            </a:pPr>
            <a:r>
              <a:rPr lang="en-US" dirty="0" smtClean="0"/>
              <a:t>“For eleven years, I had not seen Joe nor Biddy with my bodily eyes – though they had both been often before my fancy in the East.”</a:t>
            </a:r>
            <a:endParaRPr lang="en-US" dirty="0"/>
          </a:p>
        </p:txBody>
      </p:sp>
    </p:spTree>
    <p:extLst>
      <p:ext uri="{BB962C8B-B14F-4D97-AF65-F5344CB8AC3E}">
        <p14:creationId xmlns:p14="http://schemas.microsoft.com/office/powerpoint/2010/main" val="157481571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a:xfrm>
            <a:off x="301752" y="2442020"/>
            <a:ext cx="8503920" cy="1973960"/>
          </a:xfrm>
        </p:spPr>
        <p:txBody>
          <a:bodyPr>
            <a:normAutofit fontScale="92500" lnSpcReduction="10000"/>
          </a:bodyPr>
          <a:lstStyle/>
          <a:p>
            <a:pPr marL="0" indent="0" algn="just">
              <a:buNone/>
            </a:pPr>
            <a:r>
              <a:rPr lang="en-GB" dirty="0" smtClean="0"/>
              <a:t>“There </a:t>
            </a:r>
            <a:r>
              <a:rPr lang="en-GB" dirty="0"/>
              <a:t>was no house now, no brewery, no building whatever left, but the wall of the old garden. The cleared space had been enclosed... and some ivy was growing green on low quiet mounds of </a:t>
            </a:r>
            <a:r>
              <a:rPr lang="en-GB" dirty="0" smtClean="0"/>
              <a:t>ruin.”</a:t>
            </a:r>
            <a:endParaRPr lang="en-GB" dirty="0"/>
          </a:p>
          <a:p>
            <a:pPr marL="0" indent="0">
              <a:buNone/>
            </a:pPr>
            <a:r>
              <a:rPr lang="en-US" dirty="0" smtClean="0"/>
              <a:t> </a:t>
            </a:r>
            <a:endParaRPr lang="en-US" dirty="0"/>
          </a:p>
        </p:txBody>
      </p:sp>
    </p:spTree>
    <p:extLst>
      <p:ext uri="{BB962C8B-B14F-4D97-AF65-F5344CB8AC3E}">
        <p14:creationId xmlns:p14="http://schemas.microsoft.com/office/powerpoint/2010/main" val="341928558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a:xfrm>
            <a:off x="301752" y="2492896"/>
            <a:ext cx="8503920" cy="2478016"/>
          </a:xfrm>
        </p:spPr>
        <p:txBody>
          <a:bodyPr>
            <a:normAutofit lnSpcReduction="10000"/>
          </a:bodyPr>
          <a:lstStyle/>
          <a:p>
            <a:pPr marL="0" indent="0">
              <a:buNone/>
            </a:pPr>
            <a:r>
              <a:rPr lang="en-GB" dirty="0" smtClean="0"/>
              <a:t>“I took her hand in mine and we </a:t>
            </a:r>
            <a:r>
              <a:rPr lang="en-GB" dirty="0"/>
              <a:t>went out of the ruined place; and as the morning mists had risen long ago when I first left the forge, so the evening mists were rising now, and in all the broad expanse of tranquil light they showed to me, I saw the shadow of no parting from </a:t>
            </a:r>
            <a:r>
              <a:rPr lang="en-GB" dirty="0" smtClean="0"/>
              <a:t>her.” </a:t>
            </a:r>
            <a:endParaRPr lang="en-US" dirty="0"/>
          </a:p>
        </p:txBody>
      </p:sp>
    </p:spTree>
    <p:extLst>
      <p:ext uri="{BB962C8B-B14F-4D97-AF65-F5344CB8AC3E}">
        <p14:creationId xmlns:p14="http://schemas.microsoft.com/office/powerpoint/2010/main" val="71797416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 </a:t>
            </a:r>
            <a:endParaRPr lang="en-GB" dirty="0"/>
          </a:p>
        </p:txBody>
      </p:sp>
      <p:sp>
        <p:nvSpPr>
          <p:cNvPr id="3" name="Content Placeholder 2"/>
          <p:cNvSpPr>
            <a:spLocks noGrp="1"/>
          </p:cNvSpPr>
          <p:nvPr>
            <p:ph sz="quarter" idx="1"/>
          </p:nvPr>
        </p:nvSpPr>
        <p:spPr/>
        <p:txBody>
          <a:bodyPr/>
          <a:lstStyle/>
          <a:p>
            <a:r>
              <a:rPr lang="en-GB" dirty="0">
                <a:hlinkClick r:id="rId2"/>
              </a:rPr>
              <a:t>https://</a:t>
            </a:r>
            <a:r>
              <a:rPr lang="en-GB" dirty="0" smtClean="0">
                <a:hlinkClick r:id="rId2"/>
              </a:rPr>
              <a:t>www.youtube.com/watch?v=fPLkFU3oIyc</a:t>
            </a:r>
            <a:r>
              <a:rPr lang="en-GB" dirty="0" smtClean="0"/>
              <a:t> </a:t>
            </a:r>
            <a:endParaRPr lang="en-GB" dirty="0"/>
          </a:p>
        </p:txBody>
      </p:sp>
    </p:spTree>
    <p:extLst>
      <p:ext uri="{BB962C8B-B14F-4D97-AF65-F5344CB8AC3E}">
        <p14:creationId xmlns:p14="http://schemas.microsoft.com/office/powerpoint/2010/main" val="227819659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1752" y="2535160"/>
            <a:ext cx="8503920" cy="2694040"/>
          </a:xfrm>
        </p:spPr>
        <p:txBody>
          <a:bodyPr>
            <a:normAutofit/>
          </a:bodyPr>
          <a:lstStyle/>
          <a:p>
            <a:pPr algn="just">
              <a:buNone/>
            </a:pPr>
            <a:r>
              <a:rPr lang="en-GB" sz="2800" dirty="0" smtClean="0">
                <a:latin typeface="+mj-lt"/>
              </a:rPr>
              <a:t>“she reserved it for me to restore the desolate house, admit the sunshine into the dark rooms, set the clocks a going and the cold hearths a blazing, tear down the cobwebs, destroy the vermin – in short, do all the shining deeds of the young Knight of romance, and marry the Princess.” </a:t>
            </a:r>
          </a:p>
        </p:txBody>
      </p:sp>
    </p:spTree>
    <p:extLst>
      <p:ext uri="{BB962C8B-B14F-4D97-AF65-F5344CB8AC3E}">
        <p14:creationId xmlns:p14="http://schemas.microsoft.com/office/powerpoint/2010/main" val="142359330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 </a:t>
            </a:r>
          </a:p>
        </p:txBody>
      </p:sp>
      <p:pic>
        <p:nvPicPr>
          <p:cNvPr id="4" name="Content Placeholder 3" descr="GE12.jpg"/>
          <p:cNvPicPr>
            <a:picLocks noGrp="1" noChangeAspect="1"/>
          </p:cNvPicPr>
          <p:nvPr>
            <p:ph sz="quarter" idx="1"/>
          </p:nvPr>
        </p:nvPicPr>
        <p:blipFill rotWithShape="1">
          <a:blip r:embed="rId2" cstate="print">
            <a:extLst>
              <a:ext uri="{28A0092B-C50C-407E-A947-70E740481C1C}">
                <a14:useLocalDpi xmlns:a14="http://schemas.microsoft.com/office/drawing/2010/main" val="0"/>
              </a:ext>
            </a:extLst>
          </a:blip>
          <a:srcRect b="6528"/>
          <a:stretch/>
        </p:blipFill>
        <p:spPr>
          <a:xfrm>
            <a:off x="914400" y="1916832"/>
            <a:ext cx="7315200" cy="4273550"/>
          </a:xfrm>
        </p:spPr>
      </p:pic>
    </p:spTree>
    <p:extLst>
      <p:ext uri="{BB962C8B-B14F-4D97-AF65-F5344CB8AC3E}">
        <p14:creationId xmlns:p14="http://schemas.microsoft.com/office/powerpoint/2010/main" val="26366884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Great Expectations (1860-61)</a:t>
            </a:r>
            <a:endParaRPr lang="en-GB" dirty="0"/>
          </a:p>
        </p:txBody>
      </p:sp>
      <p:pic>
        <p:nvPicPr>
          <p:cNvPr id="4" name="Content Placeholder 7" descr="jayr-v04-p0167.jpg"/>
          <p:cNvPicPr>
            <a:picLocks noGrp="1" noChangeAspect="1"/>
          </p:cNvPicPr>
          <p:nvPr>
            <p:ph sz="quarter" idx="1"/>
          </p:nvPr>
        </p:nvPicPr>
        <p:blipFill rotWithShape="1">
          <a:blip r:embed="rId2">
            <a:extLst>
              <a:ext uri="{28A0092B-C50C-407E-A947-70E740481C1C}">
                <a14:useLocalDpi xmlns:a14="http://schemas.microsoft.com/office/drawing/2010/main" val="0"/>
              </a:ext>
            </a:extLst>
          </a:blip>
          <a:srcRect l="-360" t="-257" r="902" b="41093"/>
          <a:stretch/>
        </p:blipFill>
        <p:spPr>
          <a:xfrm>
            <a:off x="2198205" y="1527175"/>
            <a:ext cx="4711078" cy="4572000"/>
          </a:xfrm>
        </p:spPr>
      </p:pic>
    </p:spTree>
    <p:extLst>
      <p:ext uri="{BB962C8B-B14F-4D97-AF65-F5344CB8AC3E}">
        <p14:creationId xmlns:p14="http://schemas.microsoft.com/office/powerpoint/2010/main" val="3647808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 </a:t>
            </a:r>
            <a:endParaRPr lang="en-GB" dirty="0"/>
          </a:p>
        </p:txBody>
      </p:sp>
      <p:sp>
        <p:nvSpPr>
          <p:cNvPr id="5" name="Content Placeholder 4"/>
          <p:cNvSpPr>
            <a:spLocks noGrp="1"/>
          </p:cNvSpPr>
          <p:nvPr>
            <p:ph sz="half" idx="1"/>
          </p:nvPr>
        </p:nvSpPr>
        <p:spPr/>
        <p:txBody>
          <a:bodyPr/>
          <a:lstStyle/>
          <a:p>
            <a:pPr marL="0" indent="0">
              <a:buNone/>
            </a:pPr>
            <a:r>
              <a:rPr lang="en-GB" dirty="0" smtClean="0"/>
              <a:t>The country </a:t>
            </a:r>
          </a:p>
          <a:p>
            <a:pPr marL="0" indent="0">
              <a:buNone/>
            </a:pPr>
            <a:endParaRPr lang="en-GB" dirty="0" smtClean="0"/>
          </a:p>
          <a:p>
            <a:pPr lvl="2"/>
            <a:r>
              <a:rPr lang="en-GB" dirty="0" smtClean="0"/>
              <a:t>Nature</a:t>
            </a:r>
          </a:p>
          <a:p>
            <a:pPr lvl="2"/>
            <a:r>
              <a:rPr lang="en-GB" dirty="0" smtClean="0"/>
              <a:t>Simplicity, innocence</a:t>
            </a:r>
          </a:p>
          <a:p>
            <a:pPr lvl="2"/>
            <a:r>
              <a:rPr lang="en-GB" dirty="0" smtClean="0"/>
              <a:t>Peace</a:t>
            </a:r>
          </a:p>
          <a:p>
            <a:pPr lvl="2"/>
            <a:r>
              <a:rPr lang="en-GB" dirty="0" smtClean="0"/>
              <a:t>Tradition</a:t>
            </a:r>
          </a:p>
          <a:p>
            <a:pPr lvl="2"/>
            <a:r>
              <a:rPr lang="en-GB" dirty="0" smtClean="0"/>
              <a:t>Limitation</a:t>
            </a:r>
          </a:p>
          <a:p>
            <a:pPr lvl="2"/>
            <a:r>
              <a:rPr lang="en-GB" dirty="0" smtClean="0"/>
              <a:t>The past</a:t>
            </a:r>
          </a:p>
          <a:p>
            <a:pPr marL="594360" lvl="2" indent="0">
              <a:buNone/>
            </a:pPr>
            <a:endParaRPr lang="en-GB" dirty="0"/>
          </a:p>
        </p:txBody>
      </p:sp>
      <p:sp>
        <p:nvSpPr>
          <p:cNvPr id="6" name="Content Placeholder 5"/>
          <p:cNvSpPr>
            <a:spLocks noGrp="1"/>
          </p:cNvSpPr>
          <p:nvPr>
            <p:ph sz="half" idx="2"/>
          </p:nvPr>
        </p:nvSpPr>
        <p:spPr/>
        <p:txBody>
          <a:bodyPr/>
          <a:lstStyle/>
          <a:p>
            <a:pPr marL="0" indent="0">
              <a:buNone/>
            </a:pPr>
            <a:r>
              <a:rPr lang="en-GB" dirty="0" smtClean="0"/>
              <a:t>The city</a:t>
            </a:r>
          </a:p>
          <a:p>
            <a:pPr marL="0" indent="0">
              <a:buNone/>
            </a:pPr>
            <a:endParaRPr lang="en-GB" dirty="0" smtClean="0"/>
          </a:p>
          <a:p>
            <a:pPr lvl="2"/>
            <a:r>
              <a:rPr lang="en-GB" dirty="0" smtClean="0"/>
              <a:t>Modernity</a:t>
            </a:r>
          </a:p>
          <a:p>
            <a:pPr lvl="2"/>
            <a:r>
              <a:rPr lang="en-GB" dirty="0" smtClean="0"/>
              <a:t>Progress</a:t>
            </a:r>
          </a:p>
          <a:p>
            <a:pPr lvl="2"/>
            <a:r>
              <a:rPr lang="en-GB" dirty="0" smtClean="0"/>
              <a:t>Experience</a:t>
            </a:r>
          </a:p>
          <a:p>
            <a:pPr lvl="2"/>
            <a:r>
              <a:rPr lang="en-GB" dirty="0" smtClean="0"/>
              <a:t>Education</a:t>
            </a:r>
          </a:p>
          <a:p>
            <a:pPr lvl="2"/>
            <a:r>
              <a:rPr lang="en-GB" dirty="0" smtClean="0"/>
              <a:t>Ambition</a:t>
            </a:r>
          </a:p>
          <a:p>
            <a:pPr lvl="2"/>
            <a:r>
              <a:rPr lang="en-GB" dirty="0" smtClean="0"/>
              <a:t>The future</a:t>
            </a:r>
            <a:endParaRPr lang="en-GB" dirty="0"/>
          </a:p>
        </p:txBody>
      </p:sp>
    </p:spTree>
    <p:extLst>
      <p:ext uri="{BB962C8B-B14F-4D97-AF65-F5344CB8AC3E}">
        <p14:creationId xmlns:p14="http://schemas.microsoft.com/office/powerpoint/2010/main" val="18750663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 </a:t>
            </a:r>
            <a:endParaRPr lang="en-GB" dirty="0"/>
          </a:p>
        </p:txBody>
      </p:sp>
      <p:sp>
        <p:nvSpPr>
          <p:cNvPr id="5" name="Content Placeholder 4"/>
          <p:cNvSpPr>
            <a:spLocks noGrp="1"/>
          </p:cNvSpPr>
          <p:nvPr>
            <p:ph sz="half" idx="1"/>
          </p:nvPr>
        </p:nvSpPr>
        <p:spPr/>
        <p:txBody>
          <a:bodyPr/>
          <a:lstStyle/>
          <a:p>
            <a:pPr marL="0" indent="0">
              <a:buNone/>
            </a:pPr>
            <a:r>
              <a:rPr lang="en-GB" dirty="0" smtClean="0"/>
              <a:t>The country </a:t>
            </a:r>
          </a:p>
          <a:p>
            <a:pPr marL="0" indent="0">
              <a:buNone/>
            </a:pPr>
            <a:endParaRPr lang="en-GB" dirty="0" smtClean="0"/>
          </a:p>
          <a:p>
            <a:pPr lvl="2"/>
            <a:r>
              <a:rPr lang="en-GB" dirty="0" smtClean="0"/>
              <a:t>Nature</a:t>
            </a:r>
          </a:p>
          <a:p>
            <a:pPr lvl="2"/>
            <a:r>
              <a:rPr lang="en-GB" dirty="0" smtClean="0"/>
              <a:t>Simplicity, innocence</a:t>
            </a:r>
          </a:p>
          <a:p>
            <a:pPr lvl="2"/>
            <a:r>
              <a:rPr lang="en-GB" dirty="0" smtClean="0"/>
              <a:t>Peace</a:t>
            </a:r>
          </a:p>
          <a:p>
            <a:pPr lvl="2"/>
            <a:r>
              <a:rPr lang="en-GB" dirty="0" smtClean="0"/>
              <a:t>Tradition</a:t>
            </a:r>
          </a:p>
          <a:p>
            <a:pPr lvl="2"/>
            <a:r>
              <a:rPr lang="en-GB" dirty="0" smtClean="0"/>
              <a:t>Limitation</a:t>
            </a:r>
          </a:p>
          <a:p>
            <a:pPr lvl="2"/>
            <a:r>
              <a:rPr lang="en-GB" dirty="0" smtClean="0"/>
              <a:t>The past</a:t>
            </a:r>
          </a:p>
          <a:p>
            <a:pPr marL="594360" lvl="2" indent="0">
              <a:buNone/>
            </a:pPr>
            <a:endParaRPr lang="en-GB" dirty="0" smtClean="0"/>
          </a:p>
          <a:p>
            <a:pPr lvl="2"/>
            <a:r>
              <a:rPr lang="en-GB" dirty="0" smtClean="0"/>
              <a:t>England</a:t>
            </a:r>
          </a:p>
          <a:p>
            <a:pPr marL="594360" lvl="2" indent="0">
              <a:buNone/>
            </a:pPr>
            <a:endParaRPr lang="en-GB" dirty="0"/>
          </a:p>
        </p:txBody>
      </p:sp>
      <p:sp>
        <p:nvSpPr>
          <p:cNvPr id="6" name="Content Placeholder 5"/>
          <p:cNvSpPr>
            <a:spLocks noGrp="1"/>
          </p:cNvSpPr>
          <p:nvPr>
            <p:ph sz="half" idx="2"/>
          </p:nvPr>
        </p:nvSpPr>
        <p:spPr/>
        <p:txBody>
          <a:bodyPr/>
          <a:lstStyle/>
          <a:p>
            <a:pPr marL="0" indent="0">
              <a:buNone/>
            </a:pPr>
            <a:r>
              <a:rPr lang="en-GB" dirty="0" smtClean="0"/>
              <a:t>The city</a:t>
            </a:r>
          </a:p>
          <a:p>
            <a:pPr marL="0" indent="0">
              <a:buNone/>
            </a:pPr>
            <a:endParaRPr lang="en-GB" dirty="0" smtClean="0"/>
          </a:p>
          <a:p>
            <a:pPr lvl="2"/>
            <a:r>
              <a:rPr lang="en-GB" dirty="0" smtClean="0"/>
              <a:t>Modernity</a:t>
            </a:r>
          </a:p>
          <a:p>
            <a:pPr lvl="2"/>
            <a:r>
              <a:rPr lang="en-GB" dirty="0" smtClean="0"/>
              <a:t>Progress</a:t>
            </a:r>
          </a:p>
          <a:p>
            <a:pPr lvl="2"/>
            <a:r>
              <a:rPr lang="en-GB" dirty="0" smtClean="0"/>
              <a:t>Experience</a:t>
            </a:r>
          </a:p>
          <a:p>
            <a:pPr lvl="2"/>
            <a:r>
              <a:rPr lang="en-GB" dirty="0" smtClean="0"/>
              <a:t>Education</a:t>
            </a:r>
          </a:p>
          <a:p>
            <a:pPr lvl="2"/>
            <a:r>
              <a:rPr lang="en-GB" dirty="0" smtClean="0"/>
              <a:t>Ambition</a:t>
            </a:r>
          </a:p>
          <a:p>
            <a:pPr lvl="2"/>
            <a:r>
              <a:rPr lang="en-GB" dirty="0" smtClean="0"/>
              <a:t>The future</a:t>
            </a:r>
          </a:p>
          <a:p>
            <a:pPr marL="594360" lvl="2" indent="0">
              <a:buNone/>
            </a:pPr>
            <a:endParaRPr lang="en-GB" dirty="0" smtClean="0"/>
          </a:p>
          <a:p>
            <a:pPr lvl="2"/>
            <a:r>
              <a:rPr lang="en-GB" dirty="0" smtClean="0"/>
              <a:t>Britain</a:t>
            </a:r>
            <a:endParaRPr lang="en-GB" dirty="0"/>
          </a:p>
        </p:txBody>
      </p:sp>
    </p:spTree>
    <p:extLst>
      <p:ext uri="{BB962C8B-B14F-4D97-AF65-F5344CB8AC3E}">
        <p14:creationId xmlns:p14="http://schemas.microsoft.com/office/powerpoint/2010/main" val="24091320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 </a:t>
            </a:r>
            <a:endParaRPr lang="en-GB"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4496638" y="1631032"/>
            <a:ext cx="4123488" cy="2086000"/>
          </a:xfr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544" y="1487836"/>
            <a:ext cx="3610482" cy="2354376"/>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1560" y="4005065"/>
            <a:ext cx="3764775" cy="2232248"/>
          </a:xfrm>
          <a:prstGeom prst="rect">
            <a:avLst/>
          </a:prstGeom>
        </p:spPr>
      </p:pic>
      <p:pic>
        <p:nvPicPr>
          <p:cNvPr id="10" name="Picture 2"/>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4788024" y="3842212"/>
            <a:ext cx="3575897" cy="24778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048119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sz="quarter" idx="1"/>
          </p:nvPr>
        </p:nvSpPr>
        <p:spPr/>
        <p:txBody>
          <a:bodyPr/>
          <a:lstStyle/>
          <a:p>
            <a:pPr marL="0" indent="0" algn="just">
              <a:buNone/>
            </a:pPr>
            <a:r>
              <a:rPr lang="en-GB" sz="2800" dirty="0" smtClean="0">
                <a:latin typeface="+mj-lt"/>
              </a:rPr>
              <a:t>“Englishness </a:t>
            </a:r>
            <a:r>
              <a:rPr lang="en-GB" sz="2800" dirty="0">
                <a:latin typeface="+mj-lt"/>
              </a:rPr>
              <a:t>has consistently been defined through appeals to the identity-endowing properties of place. […] Englishness has been generally understood to reside within some type of imaginary, abstract, or actual locale, and to mark itself upon that locale’s familiars.... the identifications of Englishness with the locale – and with the local </a:t>
            </a:r>
            <a:r>
              <a:rPr lang="en-GB" sz="2800" dirty="0" err="1">
                <a:latin typeface="+mj-lt"/>
              </a:rPr>
              <a:t>knowledges</a:t>
            </a:r>
            <a:r>
              <a:rPr lang="en-GB" sz="2800" dirty="0">
                <a:latin typeface="+mj-lt"/>
              </a:rPr>
              <a:t>, local dialects, local traditions, and local memories that are held to emerge from the </a:t>
            </a:r>
            <a:r>
              <a:rPr lang="en-GB" sz="2800" dirty="0" smtClean="0">
                <a:latin typeface="+mj-lt"/>
              </a:rPr>
              <a:t>locale.”</a:t>
            </a:r>
            <a:endParaRPr lang="en-GB" sz="2800" dirty="0">
              <a:latin typeface="+mj-lt"/>
            </a:endParaRPr>
          </a:p>
          <a:p>
            <a:endParaRPr lang="en-US" dirty="0"/>
          </a:p>
        </p:txBody>
      </p:sp>
    </p:spTree>
    <p:extLst>
      <p:ext uri="{BB962C8B-B14F-4D97-AF65-F5344CB8AC3E}">
        <p14:creationId xmlns:p14="http://schemas.microsoft.com/office/powerpoint/2010/main" val="305788431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Civic</Template>
  <TotalTime>1200</TotalTime>
  <Words>2266</Words>
  <Application>Microsoft Office PowerPoint</Application>
  <PresentationFormat>On-screen Show (4:3)</PresentationFormat>
  <Paragraphs>165</Paragraphs>
  <Slides>45</Slides>
  <Notes>0</Notes>
  <HiddenSlides>0</HiddenSlides>
  <MMClips>0</MMClips>
  <ScaleCrop>false</ScaleCrop>
  <HeadingPairs>
    <vt:vector size="4" baseType="variant">
      <vt:variant>
        <vt:lpstr>Theme</vt:lpstr>
      </vt:variant>
      <vt:variant>
        <vt:i4>1</vt:i4>
      </vt:variant>
      <vt:variant>
        <vt:lpstr>Slide Titles</vt:lpstr>
      </vt:variant>
      <vt:variant>
        <vt:i4>45</vt:i4>
      </vt:variant>
    </vt:vector>
  </HeadingPairs>
  <TitlesOfParts>
    <vt:vector size="46" baseType="lpstr">
      <vt:lpstr>Civic</vt:lpstr>
      <vt:lpstr>Narration and Nation in  Great Expectations</vt:lpstr>
      <vt:lpstr>Narrating the nation</vt:lpstr>
      <vt:lpstr> </vt:lpstr>
      <vt:lpstr> </vt:lpstr>
      <vt:lpstr>Great Expectations (1860-61)</vt:lpstr>
      <vt:lpstr> </vt:lpstr>
      <vt:lpstr> </vt:lpstr>
      <vt:lpstr> </vt:lpstr>
      <vt:lpstr> </vt:lpstr>
      <vt:lpstr>PowerPoint Presentation</vt:lpstr>
      <vt:lpstr> </vt:lpstr>
      <vt:lpstr>PowerPoint Presentation</vt:lpstr>
      <vt:lpstr>PowerPoint Presentation</vt:lpstr>
      <vt:lpstr>PowerPoint Presentation</vt:lpstr>
      <vt:lpstr> </vt:lpstr>
      <vt:lpstr>PowerPoint Presentation</vt:lpstr>
      <vt:lpstr> </vt:lpstr>
      <vt:lpstr>PowerPoint Presentation</vt:lpstr>
      <vt:lpstr> </vt:lpstr>
      <vt:lpstr>PowerPoint Presentation</vt:lpstr>
      <vt:lpstr> </vt:lpstr>
      <vt:lpstr> </vt:lpstr>
      <vt:lpstr> </vt:lpstr>
      <vt:lpstr>PowerPoint Presentation</vt:lpstr>
      <vt:lpstr> </vt:lpstr>
      <vt:lpstr>PowerPoint Presentation</vt:lpstr>
      <vt:lpstr>PowerPoint Presentation</vt:lpstr>
      <vt:lpstr> </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vt:lpstr>
      <vt:lpstr>PowerPoint Presentation</vt:lpstr>
      <vt:lpstr>PowerPoint Presentation</vt:lpstr>
      <vt:lpstr> </vt:lpstr>
      <vt:lpstr>PowerPoint Presentation</vt:lpstr>
      <vt:lpstr> </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Charlotte</dc:creator>
  <cp:lastModifiedBy>Mathieson, Charlotte</cp:lastModifiedBy>
  <cp:revision>100</cp:revision>
  <dcterms:created xsi:type="dcterms:W3CDTF">2012-11-18T17:47:44Z</dcterms:created>
  <dcterms:modified xsi:type="dcterms:W3CDTF">2014-11-12T10:43:06Z</dcterms:modified>
</cp:coreProperties>
</file>