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jpeg" ContentType="image/jpeg"/>
  <Default Extension="xml" ContentType="application/xml"/>
  <Override PartName="/ppt/slides/slide9.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15620"/>
    <p:restoredTop sz="94660"/>
  </p:normalViewPr>
  <p:slideViewPr>
    <p:cSldViewPr snapToObjects="1">
      <p:cViewPr varScale="1">
        <p:scale>
          <a:sx n="68" d="100"/>
          <a:sy n="68" d="100"/>
        </p:scale>
        <p:origin x="-1792" y="-10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printerSettings" Target="printerSettings/printerSettings1.bin"/><Relationship Id="rId15" Type="http://schemas.openxmlformats.org/officeDocument/2006/relationships/presProps" Target="presProps.xml"/><Relationship Id="rId16" Type="http://schemas.openxmlformats.org/officeDocument/2006/relationships/viewProps" Target="viewProps.xml"/><Relationship Id="rId17" Type="http://schemas.openxmlformats.org/officeDocument/2006/relationships/theme" Target="theme/theme1.xml"/><Relationship Id="rId1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1C7DB050-7BBD-804E-A5C7-9D0BB96D1FA6}" type="datetimeFigureOut">
              <a:rPr lang="en-US" smtClean="0"/>
              <a:t>2/18/13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D76D83-20B8-D845-8733-32F997F4CC6E}"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1C7DB050-7BBD-804E-A5C7-9D0BB96D1FA6}" type="datetimeFigureOut">
              <a:rPr lang="en-US" smtClean="0"/>
              <a:t>2/18/13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D76D83-20B8-D845-8733-32F997F4CC6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1C7DB050-7BBD-804E-A5C7-9D0BB96D1FA6}" type="datetimeFigureOut">
              <a:rPr lang="en-US" smtClean="0"/>
              <a:t>2/18/13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D76D83-20B8-D845-8733-32F997F4CC6E}"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1C7DB050-7BBD-804E-A5C7-9D0BB96D1FA6}" type="datetimeFigureOut">
              <a:rPr lang="en-US" smtClean="0"/>
              <a:t>2/18/13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D76D83-20B8-D845-8733-32F997F4CC6E}"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1C7DB050-7BBD-804E-A5C7-9D0BB96D1FA6}" type="datetimeFigureOut">
              <a:rPr lang="en-US" smtClean="0"/>
              <a:t>2/18/13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D76D83-20B8-D845-8733-32F997F4CC6E}"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1C7DB050-7BBD-804E-A5C7-9D0BB96D1FA6}" type="datetimeFigureOut">
              <a:rPr lang="en-US" smtClean="0"/>
              <a:t>2/18/13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D76D83-20B8-D845-8733-32F997F4CC6E}"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1C7DB050-7BBD-804E-A5C7-9D0BB96D1FA6}" type="datetimeFigureOut">
              <a:rPr lang="en-US" smtClean="0"/>
              <a:t>2/18/13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5D76D83-20B8-D845-8733-32F997F4CC6E}"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1C7DB050-7BBD-804E-A5C7-9D0BB96D1FA6}" type="datetimeFigureOut">
              <a:rPr lang="en-US" smtClean="0"/>
              <a:t>2/18/13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5D76D83-20B8-D845-8733-32F997F4CC6E}"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C7DB050-7BBD-804E-A5C7-9D0BB96D1FA6}" type="datetimeFigureOut">
              <a:rPr lang="en-US" smtClean="0"/>
              <a:t>2/18/13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5D76D83-20B8-D845-8733-32F997F4CC6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1C7DB050-7BBD-804E-A5C7-9D0BB96D1FA6}" type="datetimeFigureOut">
              <a:rPr lang="en-US" smtClean="0"/>
              <a:t>2/18/13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D76D83-20B8-D845-8733-32F997F4CC6E}"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1C7DB050-7BBD-804E-A5C7-9D0BB96D1FA6}" type="datetimeFigureOut">
              <a:rPr lang="en-US" smtClean="0"/>
              <a:t>2/18/13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D76D83-20B8-D845-8733-32F997F4CC6E}"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C7DB050-7BBD-804E-A5C7-9D0BB96D1FA6}" type="datetimeFigureOut">
              <a:rPr lang="en-US" smtClean="0"/>
              <a:t>2/18/13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5D76D83-20B8-D845-8733-32F997F4CC6E}"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3200" dirty="0" smtClean="0"/>
              <a:t>The Dangerous Age</a:t>
            </a:r>
            <a:endParaRPr lang="en-US" sz="3200" dirty="0"/>
          </a:p>
        </p:txBody>
      </p:sp>
      <p:sp>
        <p:nvSpPr>
          <p:cNvPr id="3" name="Subtitle 2"/>
          <p:cNvSpPr>
            <a:spLocks noGrp="1"/>
          </p:cNvSpPr>
          <p:nvPr>
            <p:ph type="subTitle" idx="1"/>
          </p:nvPr>
        </p:nvSpPr>
        <p:spPr/>
        <p:txBody>
          <a:bodyPr/>
          <a:lstStyle/>
          <a:p>
            <a:r>
              <a:rPr lang="en-US" dirty="0" smtClean="0"/>
              <a:t>Karin </a:t>
            </a:r>
            <a:r>
              <a:rPr lang="en-US" dirty="0" err="1" smtClean="0"/>
              <a:t>Michaelis</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Unknown.jpeg"/>
          <p:cNvPicPr>
            <a:picLocks noGrp="1" noChangeAspect="1"/>
          </p:cNvPicPr>
          <p:nvPr>
            <p:ph idx="1"/>
          </p:nvPr>
        </p:nvPicPr>
        <p:blipFill>
          <a:blip r:embed="rId2"/>
          <a:stretch>
            <a:fillRect/>
          </a:stretch>
        </p:blipFill>
        <p:spPr>
          <a:xfrm>
            <a:off x="1752600" y="1676400"/>
            <a:ext cx="5867400" cy="4495800"/>
          </a:xfrm>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pic220_450smgate.jpg"/>
          <p:cNvPicPr>
            <a:picLocks noGrp="1" noChangeAspect="1"/>
          </p:cNvPicPr>
          <p:nvPr>
            <p:ph idx="1"/>
          </p:nvPr>
        </p:nvPicPr>
        <p:blipFill>
          <a:blip r:embed="rId2"/>
          <a:stretch>
            <a:fillRect/>
          </a:stretch>
        </p:blipFill>
        <p:spPr>
          <a:xfrm>
            <a:off x="1600200" y="1417638"/>
            <a:ext cx="6019800" cy="5211762"/>
          </a:xfrm>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6" name="Content Placeholder 5" descr="Unknown.jpeg"/>
          <p:cNvPicPr>
            <a:picLocks noGrp="1" noChangeAspect="1"/>
          </p:cNvPicPr>
          <p:nvPr>
            <p:ph idx="1"/>
          </p:nvPr>
        </p:nvPicPr>
        <p:blipFill>
          <a:blip r:embed="rId2"/>
          <a:stretch>
            <a:fillRect/>
          </a:stretch>
        </p:blipFill>
        <p:spPr>
          <a:xfrm>
            <a:off x="1752600" y="1752600"/>
            <a:ext cx="5867400" cy="4648200"/>
          </a:xfrm>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8229600" cy="1143000"/>
          </a:xfrm>
        </p:spPr>
        <p:txBody>
          <a:bodyPr>
            <a:normAutofit/>
          </a:bodyPr>
          <a:lstStyle/>
          <a:p>
            <a:r>
              <a:rPr lang="en-US" sz="3200" dirty="0"/>
              <a:t>If it were not for your books, I could not have written mine</a:t>
            </a:r>
            <a:r>
              <a:rPr lang="en-GB" sz="3200" dirty="0" smtClean="0"/>
              <a:t> - Colette</a:t>
            </a:r>
            <a:endParaRPr lang="en-US" sz="3200" dirty="0"/>
          </a:p>
        </p:txBody>
      </p:sp>
      <p:pic>
        <p:nvPicPr>
          <p:cNvPr id="4" name="Content Placeholder 3" descr="michaelis.jpg"/>
          <p:cNvPicPr>
            <a:picLocks noGrp="1" noChangeAspect="1"/>
          </p:cNvPicPr>
          <p:nvPr>
            <p:ph idx="1"/>
          </p:nvPr>
        </p:nvPicPr>
        <p:blipFill>
          <a:blip r:embed="rId2"/>
          <a:stretch>
            <a:fillRect/>
          </a:stretch>
        </p:blipFill>
        <p:spPr>
          <a:xfrm>
            <a:off x="1524001" y="1417638"/>
            <a:ext cx="6398032" cy="5135562"/>
          </a:xfrm>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Grey Area</a:t>
            </a:r>
            <a:endParaRPr lang="en-US" dirty="0"/>
          </a:p>
        </p:txBody>
      </p:sp>
      <p:sp>
        <p:nvSpPr>
          <p:cNvPr id="3" name="Content Placeholder 2"/>
          <p:cNvSpPr>
            <a:spLocks noGrp="1"/>
          </p:cNvSpPr>
          <p:nvPr>
            <p:ph idx="1"/>
          </p:nvPr>
        </p:nvSpPr>
        <p:spPr/>
        <p:txBody>
          <a:bodyPr>
            <a:normAutofit fontScale="92500" lnSpcReduction="10000"/>
          </a:bodyPr>
          <a:lstStyle/>
          <a:p>
            <a:pPr>
              <a:buNone/>
            </a:pPr>
            <a:r>
              <a:rPr lang="en-US" dirty="0"/>
              <a:t>The two decades following the turn of the century have been described by Danish critic Bo </a:t>
            </a:r>
            <a:r>
              <a:rPr lang="en-US" dirty="0" err="1"/>
              <a:t>Hakon</a:t>
            </a:r>
            <a:r>
              <a:rPr lang="en-US" dirty="0"/>
              <a:t> Jorgensen as a “</a:t>
            </a:r>
            <a:r>
              <a:rPr lang="en-US" dirty="0" err="1"/>
              <a:t>skyggezone</a:t>
            </a:r>
            <a:r>
              <a:rPr lang="en-US" dirty="0"/>
              <a:t>” (a grey area) in Danish literature [….] While a single trend, movement, or zeitgeist does not define the first two decades of the century, many competing and concurrent trends came into play: naturalism and realism, symbolism and Romanticism, social orientation and psychological introspection</a:t>
            </a:r>
            <a:r>
              <a:rPr lang="en-US" dirty="0" smtClean="0"/>
              <a:t>. (M</a:t>
            </a:r>
            <a:r>
              <a:rPr lang="en-US" dirty="0"/>
              <a:t>. </a:t>
            </a:r>
            <a:r>
              <a:rPr lang="en-US" dirty="0" err="1"/>
              <a:t>Stacher</a:t>
            </a:r>
            <a:r>
              <a:rPr lang="en-US" dirty="0"/>
              <a:t> </a:t>
            </a:r>
            <a:r>
              <a:rPr lang="en-US" dirty="0" smtClean="0"/>
              <a:t>Hansen)</a:t>
            </a:r>
            <a:r>
              <a:rPr lang="en-GB" dirty="0" smtClean="0"/>
              <a:t> </a:t>
            </a:r>
            <a:r>
              <a:rPr lang="en-US" dirty="0" smtClean="0"/>
              <a:t> </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Fear and Trembling</a:t>
            </a:r>
            <a:endParaRPr lang="en-US" dirty="0"/>
          </a:p>
        </p:txBody>
      </p:sp>
      <p:sp>
        <p:nvSpPr>
          <p:cNvPr id="3" name="Content Placeholder 2"/>
          <p:cNvSpPr>
            <a:spLocks noGrp="1"/>
          </p:cNvSpPr>
          <p:nvPr>
            <p:ph idx="1"/>
          </p:nvPr>
        </p:nvSpPr>
        <p:spPr/>
        <p:txBody>
          <a:bodyPr>
            <a:normAutofit fontScale="92500" lnSpcReduction="10000"/>
          </a:bodyPr>
          <a:lstStyle/>
          <a:p>
            <a:pPr>
              <a:buNone/>
            </a:pPr>
            <a:r>
              <a:rPr lang="en-US" dirty="0"/>
              <a:t>Kierkegaard’s obsessive meditation about Abraham’s covenant with God – a covenant defines faith as a willingness to sacrifice/murder one’s son – defies all standard codes, not just ethical but familial, tribal, and lingual.  Here is a story one has thought one understood, but the Danish philosopher is at pains to show how fraudulent our “knowledge” is, how unspeakable these matters are, since they resist both logic and </a:t>
            </a:r>
            <a:r>
              <a:rPr lang="en-US" dirty="0" smtClean="0"/>
              <a:t>language</a:t>
            </a:r>
            <a:r>
              <a:rPr lang="en-GB" dirty="0" smtClean="0"/>
              <a:t>. (Arnold Weinstein)</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I am to do, not What I am to know”</a:t>
            </a:r>
            <a:endParaRPr lang="en-US" dirty="0"/>
          </a:p>
        </p:txBody>
      </p:sp>
      <p:pic>
        <p:nvPicPr>
          <p:cNvPr id="4" name="Content Placeholder 3" descr="images.jpeg"/>
          <p:cNvPicPr>
            <a:picLocks noGrp="1" noChangeAspect="1"/>
          </p:cNvPicPr>
          <p:nvPr>
            <p:ph idx="1"/>
          </p:nvPr>
        </p:nvPicPr>
        <p:blipFill>
          <a:blip r:embed="rId2"/>
          <a:stretch>
            <a:fillRect/>
          </a:stretch>
        </p:blipFill>
        <p:spPr>
          <a:xfrm>
            <a:off x="2362200" y="1646238"/>
            <a:ext cx="5029200" cy="5211762"/>
          </a:xfrm>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Language Problem</a:t>
            </a:r>
            <a:endParaRPr lang="en-US" dirty="0"/>
          </a:p>
        </p:txBody>
      </p:sp>
      <p:sp>
        <p:nvSpPr>
          <p:cNvPr id="3" name="Content Placeholder 2"/>
          <p:cNvSpPr>
            <a:spLocks noGrp="1"/>
          </p:cNvSpPr>
          <p:nvPr>
            <p:ph idx="1"/>
          </p:nvPr>
        </p:nvSpPr>
        <p:spPr/>
        <p:txBody>
          <a:bodyPr/>
          <a:lstStyle/>
          <a:p>
            <a:pPr>
              <a:buNone/>
            </a:pPr>
            <a:r>
              <a:rPr lang="en-US" dirty="0"/>
              <a:t>From the first page of her letters and diaries to the last, she challenges herself and her readers unrelentingly, without intervention by any other narrator, about the politics of women’s ageing [….] </a:t>
            </a:r>
            <a:r>
              <a:rPr lang="en-US" i="1" dirty="0"/>
              <a:t>Den </a:t>
            </a:r>
            <a:r>
              <a:rPr lang="en-US" i="1" dirty="0" err="1"/>
              <a:t>Farlige</a:t>
            </a:r>
            <a:r>
              <a:rPr lang="en-US" i="1" dirty="0"/>
              <a:t> Alder</a:t>
            </a:r>
            <a:r>
              <a:rPr lang="en-US" dirty="0"/>
              <a:t> dispenses with the conventional narrator who foresees and analyzes character’s development.</a:t>
            </a:r>
            <a:r>
              <a:rPr lang="en-US" dirty="0" smtClean="0"/>
              <a:t> (</a:t>
            </a:r>
            <a:r>
              <a:rPr lang="en-US" dirty="0"/>
              <a:t>M. </a:t>
            </a:r>
            <a:r>
              <a:rPr lang="en-US" dirty="0" err="1"/>
              <a:t>Stacher</a:t>
            </a:r>
            <a:r>
              <a:rPr lang="en-US" dirty="0"/>
              <a:t> Hansen</a:t>
            </a:r>
            <a:r>
              <a:rPr lang="en-GB" dirty="0" smtClean="0"/>
              <a:t> )</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Against Fatherly Language </a:t>
            </a:r>
            <a:endParaRPr lang="en-US" dirty="0"/>
          </a:p>
        </p:txBody>
      </p:sp>
      <p:sp>
        <p:nvSpPr>
          <p:cNvPr id="3" name="Content Placeholder 2"/>
          <p:cNvSpPr>
            <a:spLocks noGrp="1"/>
          </p:cNvSpPr>
          <p:nvPr>
            <p:ph idx="1"/>
          </p:nvPr>
        </p:nvSpPr>
        <p:spPr/>
        <p:txBody>
          <a:bodyPr>
            <a:normAutofit/>
          </a:bodyPr>
          <a:lstStyle/>
          <a:p>
            <a:pPr>
              <a:buNone/>
            </a:pPr>
            <a:r>
              <a:rPr lang="en-US" dirty="0"/>
              <a:t>The double movement of negation and conquest can most clearly be seen in the domain of language. Here too, a ‘NO’ can be heard, a refusal to be content with existing structures of language on the grounds that they are always an expression of existing social structures [….] a counter language has to </a:t>
            </a:r>
            <a:r>
              <a:rPr lang="en-US" dirty="0" err="1"/>
              <a:t>becreated</a:t>
            </a:r>
            <a:r>
              <a:rPr lang="en-US" dirty="0"/>
              <a:t> – in short, ‘</a:t>
            </a:r>
            <a:r>
              <a:rPr lang="en-US" dirty="0" err="1"/>
              <a:t>écriture</a:t>
            </a:r>
            <a:r>
              <a:rPr lang="en-US" dirty="0"/>
              <a:t> </a:t>
            </a:r>
            <a:r>
              <a:rPr lang="en-US" dirty="0" err="1"/>
              <a:t>féminine</a:t>
            </a:r>
            <a:r>
              <a:rPr lang="en-US" dirty="0"/>
              <a:t>’. (</a:t>
            </a:r>
            <a:r>
              <a:rPr lang="en-US" dirty="0" err="1"/>
              <a:t>Annegret</a:t>
            </a:r>
            <a:r>
              <a:rPr lang="en-US" dirty="0"/>
              <a:t> </a:t>
            </a:r>
            <a:r>
              <a:rPr lang="en-US" dirty="0" err="1" smtClean="0"/>
              <a:t>Heitmann</a:t>
            </a:r>
            <a:r>
              <a:rPr lang="en-GB" dirty="0"/>
              <a:t>)</a:t>
            </a:r>
            <a:endParaRPr lang="en-GB" dirty="0" smtClean="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Bodily Language</a:t>
            </a:r>
            <a:endParaRPr lang="en-US" dirty="0"/>
          </a:p>
        </p:txBody>
      </p:sp>
      <p:pic>
        <p:nvPicPr>
          <p:cNvPr id="4" name="Content Placeholder 3" descr="$(KGrHqUOKiEE4pLlyoiBBOStvfLOvQ~~_35.JPG"/>
          <p:cNvPicPr>
            <a:picLocks noGrp="1" noChangeAspect="1"/>
          </p:cNvPicPr>
          <p:nvPr>
            <p:ph idx="1"/>
          </p:nvPr>
        </p:nvPicPr>
        <p:blipFill>
          <a:blip r:embed="rId2"/>
          <a:stretch>
            <a:fillRect/>
          </a:stretch>
        </p:blipFill>
        <p:spPr>
          <a:xfrm>
            <a:off x="1905000" y="1676400"/>
            <a:ext cx="5715000" cy="4724400"/>
          </a:xfrm>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buNone/>
            </a:pPr>
            <a:r>
              <a:rPr lang="en-US" dirty="0"/>
              <a:t>A hymn to the life of human beings, from birth to death, rendered in stone and bronze [….] I wanted to express their joys and sorrows, their loves and separations, their struggles, victories and defeats, until solitude takes each in its embrace. (Rudolph </a:t>
            </a:r>
            <a:r>
              <a:rPr lang="en-US" dirty="0" err="1"/>
              <a:t>Tegner</a:t>
            </a:r>
            <a:r>
              <a:rPr lang="en-US" dirty="0"/>
              <a:t>, </a:t>
            </a:r>
            <a:r>
              <a:rPr lang="en-US" i="1" dirty="0"/>
              <a:t>The Arch of Life</a:t>
            </a:r>
            <a:r>
              <a:rPr lang="en-US" dirty="0"/>
              <a:t>, 1912-15)</a:t>
            </a:r>
            <a:endParaRPr lang="en-GB" dirty="0"/>
          </a:p>
          <a:p>
            <a:pPr>
              <a:buNone/>
            </a:pP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33</TotalTime>
  <Words>416</Words>
  <Application>Microsoft Macintosh PowerPoint</Application>
  <PresentationFormat>On-screen Show (4:3)</PresentationFormat>
  <Paragraphs>14</Paragraphs>
  <Slides>12</Slides>
  <Notes>0</Notes>
  <HiddenSlides>0</HiddenSlides>
  <MMClips>0</MMClips>
  <ScaleCrop>false</ScaleCrop>
  <HeadingPairs>
    <vt:vector size="4" baseType="variant">
      <vt:variant>
        <vt:lpstr>Design Template</vt:lpstr>
      </vt:variant>
      <vt:variant>
        <vt:i4>1</vt:i4>
      </vt:variant>
      <vt:variant>
        <vt:lpstr>Slide Titles</vt:lpstr>
      </vt:variant>
      <vt:variant>
        <vt:i4>12</vt:i4>
      </vt:variant>
    </vt:vector>
  </HeadingPairs>
  <TitlesOfParts>
    <vt:vector size="13" baseType="lpstr">
      <vt:lpstr>Office Theme</vt:lpstr>
      <vt:lpstr>The Dangerous Age</vt:lpstr>
      <vt:lpstr>If it were not for your books, I could not have written mine - Colette</vt:lpstr>
      <vt:lpstr>A Grey Area</vt:lpstr>
      <vt:lpstr>Fear and Trembling</vt:lpstr>
      <vt:lpstr>“What I am to do, not What I am to know”</vt:lpstr>
      <vt:lpstr>The Language Problem</vt:lpstr>
      <vt:lpstr>Against Fatherly Language </vt:lpstr>
      <vt:lpstr>Bodily Language</vt:lpstr>
      <vt:lpstr>Slide 9</vt:lpstr>
      <vt:lpstr>Slide 10</vt:lpstr>
      <vt:lpstr>Slide 11</vt:lpstr>
      <vt:lpstr>Slide 12</vt:lpstr>
    </vt:vector>
  </TitlesOfParts>
  <Company>Warwick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Dangerous Age</dc:title>
  <dc:creator>Upamanyu Mukherjee</dc:creator>
  <cp:lastModifiedBy>Upamanyu Mukherjee</cp:lastModifiedBy>
  <cp:revision>4</cp:revision>
  <dcterms:created xsi:type="dcterms:W3CDTF">2013-02-18T13:51:27Z</dcterms:created>
  <dcterms:modified xsi:type="dcterms:W3CDTF">2013-02-18T14:24:27Z</dcterms:modified>
</cp:coreProperties>
</file>