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5" d="100"/>
          <a:sy n="85" d="100"/>
        </p:scale>
        <p:origin x="-1304"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B5E2057-0044-A140-9853-38C45660F560}" type="datetimeFigureOut">
              <a:rPr lang="en-US" smtClean="0"/>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B5E2057-0044-A140-9853-38C45660F560}" type="datetimeFigureOut">
              <a:rPr lang="en-US" smtClean="0"/>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B5E2057-0044-A140-9853-38C45660F560}" type="datetimeFigureOut">
              <a:rPr lang="en-US" smtClean="0"/>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B5E2057-0044-A140-9853-38C45660F560}" type="datetimeFigureOut">
              <a:rPr lang="en-US" smtClean="0"/>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B5E2057-0044-A140-9853-38C45660F560}" type="datetimeFigureOut">
              <a:rPr lang="en-US" smtClean="0"/>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B5E2057-0044-A140-9853-38C45660F560}" type="datetimeFigureOut">
              <a:rPr lang="en-US" smtClean="0"/>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B5E2057-0044-A140-9853-38C45660F560}" type="datetimeFigureOut">
              <a:rPr lang="en-US" smtClean="0"/>
              <a:t>2/25/13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B5E2057-0044-A140-9853-38C45660F560}" type="datetimeFigureOut">
              <a:rPr lang="en-US" smtClean="0"/>
              <a:t>2/25/13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5E2057-0044-A140-9853-38C45660F560}" type="datetimeFigureOut">
              <a:rPr lang="en-US" smtClean="0"/>
              <a:t>2/25/13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B5E2057-0044-A140-9853-38C45660F560}" type="datetimeFigureOut">
              <a:rPr lang="en-US" smtClean="0"/>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B5E2057-0044-A140-9853-38C45660F560}" type="datetimeFigureOut">
              <a:rPr lang="en-US" smtClean="0"/>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74DF7-26A1-5442-8044-64147DBD845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5E2057-0044-A140-9853-38C45660F560}" type="datetimeFigureOut">
              <a:rPr lang="en-US" smtClean="0"/>
              <a:t>2/25/13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774DF7-26A1-5442-8044-64147DBD845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Leopard (1958)</a:t>
            </a:r>
            <a:endParaRPr lang="en-US" dirty="0"/>
          </a:p>
        </p:txBody>
      </p:sp>
      <p:sp>
        <p:nvSpPr>
          <p:cNvPr id="3" name="Subtitle 2"/>
          <p:cNvSpPr>
            <a:spLocks noGrp="1"/>
          </p:cNvSpPr>
          <p:nvPr>
            <p:ph type="subTitle" idx="1"/>
          </p:nvPr>
        </p:nvSpPr>
        <p:spPr/>
        <p:txBody>
          <a:bodyPr/>
          <a:lstStyle/>
          <a:p>
            <a:r>
              <a:rPr lang="en-US" dirty="0" err="1" smtClean="0"/>
              <a:t>Tomasi</a:t>
            </a:r>
            <a:r>
              <a:rPr lang="en-US" dirty="0" smtClean="0"/>
              <a:t> Di </a:t>
            </a:r>
            <a:r>
              <a:rPr lang="en-US" dirty="0" err="1" smtClean="0"/>
              <a:t>Lampedusa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Italy’s ‘Southern Question’</a:t>
            </a:r>
            <a:endParaRPr lang="en-US" dirty="0"/>
          </a:p>
        </p:txBody>
      </p:sp>
      <p:sp>
        <p:nvSpPr>
          <p:cNvPr id="3" name="Content Placeholder 2"/>
          <p:cNvSpPr>
            <a:spLocks noGrp="1"/>
          </p:cNvSpPr>
          <p:nvPr>
            <p:ph idx="1"/>
          </p:nvPr>
        </p:nvSpPr>
        <p:spPr/>
        <p:txBody>
          <a:bodyPr>
            <a:normAutofit fontScale="92500" lnSpcReduction="20000"/>
          </a:bodyPr>
          <a:lstStyle/>
          <a:p>
            <a:r>
              <a:rPr lang="en-GB" dirty="0"/>
              <a:t>This is not Italy! This is Africa: compared to these peasants the Bedouins are the pinnacle of civilization. (Luigi Carlo </a:t>
            </a:r>
            <a:r>
              <a:rPr lang="en-GB" dirty="0" err="1"/>
              <a:t>Farini</a:t>
            </a:r>
            <a:r>
              <a:rPr lang="en-GB" dirty="0"/>
              <a:t>, 1860</a:t>
            </a:r>
            <a:r>
              <a:rPr lang="en-GB" dirty="0" smtClean="0"/>
              <a:t>) </a:t>
            </a:r>
            <a:endParaRPr lang="en-GB" dirty="0"/>
          </a:p>
          <a:p>
            <a:r>
              <a:rPr lang="en-GB" dirty="0"/>
              <a:t>In Milan, in Turin, one finds modern society…In Florence it is like the time of the </a:t>
            </a:r>
            <a:r>
              <a:rPr lang="en-GB" dirty="0" err="1"/>
              <a:t>Medicis</a:t>
            </a:r>
            <a:r>
              <a:rPr lang="en-GB" dirty="0"/>
              <a:t>…In Rome you are immersed in the Middle Ages…In Naples, we re-enter the pagan era…Move from there into Puglia, into the principality of Salerno, and the customs present themselves to you with all the naïve simplicity of ancient times. (Alfred </a:t>
            </a:r>
            <a:r>
              <a:rPr lang="en-GB" dirty="0" err="1"/>
              <a:t>Maury</a:t>
            </a:r>
            <a:r>
              <a:rPr lang="en-GB" dirty="0"/>
              <a:t>, 1854)</a:t>
            </a:r>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Italy’s ‘Southern Question’</a:t>
            </a:r>
            <a:endParaRPr lang="en-US" dirty="0"/>
          </a:p>
        </p:txBody>
      </p:sp>
      <p:pic>
        <p:nvPicPr>
          <p:cNvPr id="4" name="Content Placeholder 3" descr="Unknown.jpeg"/>
          <p:cNvPicPr>
            <a:picLocks noGrp="1" noChangeAspect="1"/>
          </p:cNvPicPr>
          <p:nvPr>
            <p:ph idx="1"/>
          </p:nvPr>
        </p:nvPicPr>
        <p:blipFill>
          <a:blip r:embed="rId2"/>
          <a:stretch>
            <a:fillRect/>
          </a:stretch>
        </p:blipFill>
        <p:spPr>
          <a:xfrm>
            <a:off x="1981200" y="1417638"/>
            <a:ext cx="4902200" cy="4754562"/>
          </a:xfr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Volcanic History</a:t>
            </a:r>
            <a:endParaRPr lang="en-US" dirty="0"/>
          </a:p>
        </p:txBody>
      </p:sp>
      <p:pic>
        <p:nvPicPr>
          <p:cNvPr id="4" name="Content Placeholder 3" descr="etna.jpg"/>
          <p:cNvPicPr>
            <a:picLocks noGrp="1" noChangeAspect="1"/>
          </p:cNvPicPr>
          <p:nvPr>
            <p:ph idx="1"/>
          </p:nvPr>
        </p:nvPicPr>
        <p:blipFill>
          <a:blip r:embed="rId2"/>
          <a:stretch>
            <a:fillRect/>
          </a:stretch>
        </p:blipFill>
        <p:spPr>
          <a:xfrm>
            <a:off x="1066800" y="1417638"/>
            <a:ext cx="7010400" cy="5135562"/>
          </a:xfr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Taste For Death</a:t>
            </a:r>
            <a:endParaRPr lang="en-US" dirty="0"/>
          </a:p>
        </p:txBody>
      </p:sp>
      <p:pic>
        <p:nvPicPr>
          <p:cNvPr id="4" name="Content Placeholder 3" descr="mummy8.preview.jpg"/>
          <p:cNvPicPr>
            <a:picLocks noGrp="1" noChangeAspect="1"/>
          </p:cNvPicPr>
          <p:nvPr>
            <p:ph idx="1"/>
          </p:nvPr>
        </p:nvPicPr>
        <p:blipFill>
          <a:blip r:embed="rId2"/>
          <a:stretch>
            <a:fillRect/>
          </a:stretch>
        </p:blipFill>
        <p:spPr>
          <a:xfrm>
            <a:off x="1981200" y="1417638"/>
            <a:ext cx="5334000" cy="4983162"/>
          </a:xfr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Canalizing History</a:t>
            </a:r>
            <a:endParaRPr lang="en-US" dirty="0"/>
          </a:p>
        </p:txBody>
      </p:sp>
      <p:pic>
        <p:nvPicPr>
          <p:cNvPr id="4" name="Content Placeholder 3" descr="Unknown.jpeg"/>
          <p:cNvPicPr>
            <a:picLocks noGrp="1" noChangeAspect="1"/>
          </p:cNvPicPr>
          <p:nvPr>
            <p:ph idx="1"/>
          </p:nvPr>
        </p:nvPicPr>
        <p:blipFill>
          <a:blip r:embed="rId2"/>
          <a:stretch>
            <a:fillRect/>
          </a:stretch>
        </p:blipFill>
        <p:spPr>
          <a:xfrm>
            <a:off x="1600200" y="1600200"/>
            <a:ext cx="5334000" cy="4114800"/>
          </a:xfr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of Those Lonely Books”</a:t>
            </a:r>
            <a:endParaRPr lang="en-US" dirty="0"/>
          </a:p>
        </p:txBody>
      </p:sp>
      <p:sp>
        <p:nvSpPr>
          <p:cNvPr id="3" name="Content Placeholder 2"/>
          <p:cNvSpPr>
            <a:spLocks noGrp="1"/>
          </p:cNvSpPr>
          <p:nvPr>
            <p:ph idx="1"/>
          </p:nvPr>
        </p:nvSpPr>
        <p:spPr>
          <a:xfrm>
            <a:off x="457200" y="1646237"/>
            <a:ext cx="8229600" cy="4525963"/>
          </a:xfrm>
        </p:spPr>
        <p:txBody>
          <a:bodyPr>
            <a:normAutofit lnSpcReduction="10000"/>
          </a:bodyPr>
          <a:lstStyle/>
          <a:p>
            <a:pPr>
              <a:buNone/>
            </a:pPr>
            <a:r>
              <a:rPr lang="en-GB" i="1" dirty="0"/>
              <a:t>The Leopard</a:t>
            </a:r>
            <a:r>
              <a:rPr lang="en-GB" dirty="0"/>
              <a:t> generated much confusion….Out of what literary genre did </a:t>
            </a:r>
            <a:r>
              <a:rPr lang="en-GB" i="1" dirty="0"/>
              <a:t>The Leopard </a:t>
            </a:r>
            <a:r>
              <a:rPr lang="en-GB" dirty="0"/>
              <a:t>spring? Where does it belong? Who did </a:t>
            </a:r>
            <a:r>
              <a:rPr lang="en-GB" dirty="0" err="1"/>
              <a:t>Lampedusa</a:t>
            </a:r>
            <a:r>
              <a:rPr lang="en-GB" dirty="0"/>
              <a:t> emulate in his writing? Proust, Tolstoy, Pirandello, Stendhal – there are so many candidates they cancel one another out.  The difficulty of matching the novel with something familiar to the </a:t>
            </a:r>
            <a:r>
              <a:rPr lang="en-GB" dirty="0" err="1"/>
              <a:t>intellegentsia</a:t>
            </a:r>
            <a:r>
              <a:rPr lang="en-GB" dirty="0"/>
              <a:t> is perhaps the reason </a:t>
            </a:r>
            <a:r>
              <a:rPr lang="en-GB" dirty="0" err="1"/>
              <a:t>E.M.Forster</a:t>
            </a:r>
            <a:r>
              <a:rPr lang="en-GB" dirty="0"/>
              <a:t> called it “one of those lonely books”. (</a:t>
            </a:r>
            <a:r>
              <a:rPr lang="en-GB" dirty="0" smtClean="0"/>
              <a:t>Richard </a:t>
            </a:r>
            <a:r>
              <a:rPr lang="en-GB" dirty="0"/>
              <a:t>O’Mara, 2008)</a:t>
            </a:r>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Kind of Double Vision”</a:t>
            </a:r>
            <a:endParaRPr lang="en-US" dirty="0"/>
          </a:p>
        </p:txBody>
      </p:sp>
      <p:sp>
        <p:nvSpPr>
          <p:cNvPr id="3" name="Content Placeholder 2"/>
          <p:cNvSpPr>
            <a:spLocks noGrp="1"/>
          </p:cNvSpPr>
          <p:nvPr>
            <p:ph idx="1"/>
          </p:nvPr>
        </p:nvSpPr>
        <p:spPr/>
        <p:txBody>
          <a:bodyPr/>
          <a:lstStyle/>
          <a:p>
            <a:pPr>
              <a:buNone/>
            </a:pPr>
            <a:r>
              <a:rPr lang="en-GB" dirty="0"/>
              <a:t>Don </a:t>
            </a:r>
            <a:r>
              <a:rPr lang="en-GB" dirty="0" err="1"/>
              <a:t>Fabrizio</a:t>
            </a:r>
            <a:r>
              <a:rPr lang="en-GB" dirty="0"/>
              <a:t> heard the preceding rumbles, but it was </a:t>
            </a:r>
            <a:r>
              <a:rPr lang="en-GB" dirty="0" err="1"/>
              <a:t>Lampedusa</a:t>
            </a:r>
            <a:r>
              <a:rPr lang="en-GB" dirty="0"/>
              <a:t> who lived in the time of the full social avalanche….Hence …a certain disjunction and diffraction…A kind of double vision…The renunciation itself of the classical mode of continuous narration of the 19</a:t>
            </a:r>
            <a:r>
              <a:rPr lang="en-GB" baseline="30000" dirty="0"/>
              <a:t>th</a:t>
            </a:r>
            <a:r>
              <a:rPr lang="en-GB" dirty="0"/>
              <a:t> century novel in favour of a narration by “leaps and bounds”. (Eduardo </a:t>
            </a:r>
            <a:r>
              <a:rPr lang="en-GB" dirty="0" err="1"/>
              <a:t>Saccone</a:t>
            </a:r>
            <a:r>
              <a:rPr lang="en-GB" dirty="0"/>
              <a:t>, 1991)</a:t>
            </a: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View From the Terminus</a:t>
            </a:r>
            <a:endParaRPr lang="en-US" dirty="0"/>
          </a:p>
        </p:txBody>
      </p:sp>
      <p:sp>
        <p:nvSpPr>
          <p:cNvPr id="3" name="Content Placeholder 2"/>
          <p:cNvSpPr>
            <a:spLocks noGrp="1"/>
          </p:cNvSpPr>
          <p:nvPr>
            <p:ph idx="1"/>
          </p:nvPr>
        </p:nvSpPr>
        <p:spPr/>
        <p:txBody>
          <a:bodyPr>
            <a:noAutofit/>
          </a:bodyPr>
          <a:lstStyle/>
          <a:p>
            <a:pPr>
              <a:buNone/>
            </a:pPr>
            <a:r>
              <a:rPr lang="en-GB" sz="2800" dirty="0"/>
              <a:t>Do you really think, </a:t>
            </a:r>
            <a:r>
              <a:rPr lang="en-GB" sz="2800" dirty="0" err="1"/>
              <a:t>Chevally</a:t>
            </a:r>
            <a:r>
              <a:rPr lang="en-GB" sz="2800" dirty="0"/>
              <a:t>, that you are the first who has hoped to canalise Sicily into the flows of universal history?…</a:t>
            </a:r>
            <a:r>
              <a:rPr lang="en-GB" sz="2800" dirty="0" smtClean="0"/>
              <a:t>..  </a:t>
            </a:r>
            <a:r>
              <a:rPr lang="en-GB" sz="2800" dirty="0"/>
              <a:t>But there’s been feudalism everywhere and foreign invasions too….the reason for the difference must lie in this sense of superiority that dazzles every Sicilian eye, and which we ourselves call pride while in reality it’s blindness.  For the moment, for a long time to come, there’s nothing to be done. (The </a:t>
            </a:r>
            <a:r>
              <a:rPr lang="en-GB" sz="2800" dirty="0" smtClean="0"/>
              <a:t>Leopard)</a:t>
            </a:r>
            <a:endParaRPr lang="en-GB" sz="2800" dirty="0"/>
          </a:p>
          <a:p>
            <a:pPr>
              <a:buNone/>
            </a:pPr>
            <a:r>
              <a:rPr lang="en-GB" sz="2800" dirty="0"/>
              <a:t> </a:t>
            </a:r>
          </a:p>
          <a:p>
            <a:pPr>
              <a:buNone/>
            </a:pPr>
            <a:endParaRPr lang="en-US" sz="2800"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Dancing at the End of Time</a:t>
            </a:r>
            <a:endParaRPr lang="en-US"/>
          </a:p>
        </p:txBody>
      </p:sp>
      <p:pic>
        <p:nvPicPr>
          <p:cNvPr id="4" name="Content Placeholder 3" descr="the-leopard-006.jpg"/>
          <p:cNvPicPr>
            <a:picLocks noGrp="1" noChangeAspect="1"/>
          </p:cNvPicPr>
          <p:nvPr>
            <p:ph idx="1"/>
          </p:nvPr>
        </p:nvPicPr>
        <p:blipFill>
          <a:blip r:embed="rId2"/>
          <a:stretch>
            <a:fillRect/>
          </a:stretch>
        </p:blipFill>
        <p:spPr>
          <a:xfrm>
            <a:off x="762000" y="1752600"/>
            <a:ext cx="6731000" cy="4191000"/>
          </a:xfr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Can’t Do a </a:t>
            </a:r>
            <a:r>
              <a:rPr lang="en-US" i="1" dirty="0" smtClean="0"/>
              <a:t>Ulysses</a:t>
            </a:r>
            <a:r>
              <a:rPr lang="en-US" dirty="0" smtClean="0"/>
              <a:t>”</a:t>
            </a:r>
            <a:endParaRPr lang="en-US" dirty="0"/>
          </a:p>
        </p:txBody>
      </p:sp>
      <p:pic>
        <p:nvPicPr>
          <p:cNvPr id="4" name="Content Placeholder 3" descr="Unknown.jpeg"/>
          <p:cNvPicPr>
            <a:picLocks noGrp="1" noChangeAspect="1"/>
          </p:cNvPicPr>
          <p:nvPr>
            <p:ph idx="1"/>
          </p:nvPr>
        </p:nvPicPr>
        <p:blipFill>
          <a:blip r:embed="rId2"/>
          <a:stretch>
            <a:fillRect/>
          </a:stretch>
        </p:blipFill>
        <p:spPr>
          <a:xfrm>
            <a:off x="1600200" y="1417638"/>
            <a:ext cx="6400800" cy="4602162"/>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 Endless?</a:t>
            </a:r>
            <a:endParaRPr lang="en-US" dirty="0"/>
          </a:p>
        </p:txBody>
      </p:sp>
      <p:sp>
        <p:nvSpPr>
          <p:cNvPr id="3" name="Content Placeholder 2"/>
          <p:cNvSpPr>
            <a:spLocks noGrp="1"/>
          </p:cNvSpPr>
          <p:nvPr>
            <p:ph idx="1"/>
          </p:nvPr>
        </p:nvSpPr>
        <p:spPr/>
        <p:txBody>
          <a:bodyPr>
            <a:normAutofit fontScale="92500" lnSpcReduction="20000"/>
          </a:bodyPr>
          <a:lstStyle/>
          <a:p>
            <a:r>
              <a:rPr lang="en-GB" dirty="0"/>
              <a:t>The Capital is a city of contrasts; it presents brilliant light in close proximity to deep gloom; refined life, almost European, in the centre; in the suburbs, African existence, like that of an Arab village. (</a:t>
            </a:r>
            <a:r>
              <a:rPr lang="en-GB" dirty="0" err="1"/>
              <a:t>Baroja</a:t>
            </a:r>
            <a:r>
              <a:rPr lang="en-GB" dirty="0"/>
              <a:t>, The Quest)</a:t>
            </a:r>
            <a:endParaRPr lang="en-GB" dirty="0" smtClean="0"/>
          </a:p>
          <a:p>
            <a:r>
              <a:rPr lang="en-GB" dirty="0"/>
              <a:t>The princess found everything admirable and, in spite of her established position in Russian society, she tried abroad to be like a European lady, which she was not – for the simple reason that she was typically Russian. </a:t>
            </a:r>
            <a:r>
              <a:rPr lang="en-GB" dirty="0" smtClean="0"/>
              <a:t> (Tolstoy, Anna Karenina)</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European ‘South’</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GB" dirty="0"/>
              <a:t>In northern climates, you shall find peoples who have few vices, a sufficient number of virtues, and a lot of frankness and sincerity. Draw near the southern countries, and you will think you have left morality far behind. (Montesquieu, </a:t>
            </a:r>
            <a:r>
              <a:rPr lang="en-GB" dirty="0" smtClean="0"/>
              <a:t>1748)</a:t>
            </a:r>
          </a:p>
          <a:p>
            <a:pPr>
              <a:buNone/>
            </a:pPr>
            <a:r>
              <a:rPr lang="en-GB" dirty="0"/>
              <a:t>The man of the south, placed like a king of the universe under the canopy of an ever serene sky, daily revelling in flowers and fruits….intoxicated, not with ideal, but with sensual gratification, has no distant future to </a:t>
            </a:r>
            <a:r>
              <a:rPr lang="en-GB" dirty="0" smtClean="0"/>
              <a:t>anticipate. (Charles-Victor de </a:t>
            </a:r>
            <a:r>
              <a:rPr lang="en-GB" dirty="0" err="1" smtClean="0"/>
              <a:t>Bonstetten</a:t>
            </a:r>
            <a:r>
              <a:rPr lang="en-GB" dirty="0" smtClean="0"/>
              <a:t>, 1824)</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Imagining the South: August Riedel</a:t>
            </a:r>
            <a:endParaRPr lang="en-US" dirty="0"/>
          </a:p>
        </p:txBody>
      </p:sp>
      <p:pic>
        <p:nvPicPr>
          <p:cNvPr id="4" name="Content Placeholder 3" descr="Unknown-1.jpeg"/>
          <p:cNvPicPr>
            <a:picLocks noGrp="1" noChangeAspect="1"/>
          </p:cNvPicPr>
          <p:nvPr>
            <p:ph idx="1"/>
          </p:nvPr>
        </p:nvPicPr>
        <p:blipFill>
          <a:blip r:embed="rId2"/>
          <a:stretch>
            <a:fillRect/>
          </a:stretch>
        </p:blipFill>
        <p:spPr>
          <a:xfrm>
            <a:off x="1676400" y="1981200"/>
            <a:ext cx="6172200" cy="3962400"/>
          </a:xfr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Imagining the </a:t>
            </a:r>
            <a:r>
              <a:rPr lang="en-US" dirty="0" err="1" smtClean="0"/>
              <a:t>South:Pierre-Athanase</a:t>
            </a:r>
            <a:r>
              <a:rPr lang="en-US" dirty="0" smtClean="0"/>
              <a:t> Chauvin</a:t>
            </a:r>
            <a:endParaRPr lang="en-US" dirty="0"/>
          </a:p>
        </p:txBody>
      </p:sp>
      <p:pic>
        <p:nvPicPr>
          <p:cNvPr id="4" name="Content Placeholder 3" descr="2d6c62d6-b6a9-4445-af7f-2507e8bc32a1_g_273.Jpeg"/>
          <p:cNvPicPr>
            <a:picLocks noGrp="1" noChangeAspect="1"/>
          </p:cNvPicPr>
          <p:nvPr>
            <p:ph idx="1"/>
          </p:nvPr>
        </p:nvPicPr>
        <p:blipFill>
          <a:blip r:embed="rId2"/>
          <a:stretch>
            <a:fillRect/>
          </a:stretch>
        </p:blipFill>
        <p:spPr>
          <a:xfrm>
            <a:off x="1752600" y="1828800"/>
            <a:ext cx="5410199" cy="4038600"/>
          </a:xfr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Imagining the </a:t>
            </a:r>
            <a:r>
              <a:rPr lang="en-US" dirty="0" err="1" smtClean="0"/>
              <a:t>South:Girolano</a:t>
            </a:r>
            <a:r>
              <a:rPr lang="en-US" dirty="0" smtClean="0"/>
              <a:t> Gianni</a:t>
            </a:r>
            <a:endParaRPr lang="en-US" dirty="0"/>
          </a:p>
        </p:txBody>
      </p:sp>
      <p:pic>
        <p:nvPicPr>
          <p:cNvPr id="4" name="Content Placeholder 3" descr="italian drawings3-thumb-450x311-14063.jpg"/>
          <p:cNvPicPr>
            <a:picLocks noGrp="1" noChangeAspect="1"/>
          </p:cNvPicPr>
          <p:nvPr>
            <p:ph idx="1"/>
          </p:nvPr>
        </p:nvPicPr>
        <p:blipFill>
          <a:blip r:embed="rId2"/>
          <a:stretch>
            <a:fillRect/>
          </a:stretch>
        </p:blipFill>
        <p:spPr>
          <a:xfrm>
            <a:off x="838200" y="1417638"/>
            <a:ext cx="7162800" cy="4449762"/>
          </a:xfr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Imagining the South: Francesco </a:t>
            </a:r>
            <a:r>
              <a:rPr lang="en-US" dirty="0" err="1" smtClean="0"/>
              <a:t>Hayez</a:t>
            </a:r>
            <a:endParaRPr lang="en-US" dirty="0"/>
          </a:p>
        </p:txBody>
      </p:sp>
      <p:pic>
        <p:nvPicPr>
          <p:cNvPr id="4" name="Content Placeholder 3" descr="5459459574_6e1b85ce70_z.jpg"/>
          <p:cNvPicPr>
            <a:picLocks noGrp="1" noChangeAspect="1"/>
          </p:cNvPicPr>
          <p:nvPr>
            <p:ph idx="1"/>
          </p:nvPr>
        </p:nvPicPr>
        <p:blipFill>
          <a:blip r:embed="rId2"/>
          <a:stretch>
            <a:fillRect/>
          </a:stretch>
        </p:blipFill>
        <p:spPr>
          <a:xfrm>
            <a:off x="1447800" y="1600200"/>
            <a:ext cx="6553200" cy="4525963"/>
          </a:xfr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Italy’s ‘Southern Question’</a:t>
            </a:r>
            <a:endParaRPr lang="en-US" dirty="0"/>
          </a:p>
        </p:txBody>
      </p:sp>
      <p:sp>
        <p:nvSpPr>
          <p:cNvPr id="3" name="Content Placeholder 2"/>
          <p:cNvSpPr>
            <a:spLocks noGrp="1"/>
          </p:cNvSpPr>
          <p:nvPr>
            <p:ph idx="1"/>
          </p:nvPr>
        </p:nvSpPr>
        <p:spPr/>
        <p:txBody>
          <a:bodyPr>
            <a:normAutofit lnSpcReduction="10000"/>
          </a:bodyPr>
          <a:lstStyle/>
          <a:p>
            <a:pPr>
              <a:buNone/>
            </a:pPr>
            <a:r>
              <a:rPr lang="en-GB" dirty="0"/>
              <a:t>In Italy…the “Southern Question” evokes a powerful image of the provinces south of Rome as different from the rest of the peninsula, above all for their historic poverty and economic underdevelopment, their engagement in a </a:t>
            </a:r>
            <a:r>
              <a:rPr lang="en-GB" dirty="0" err="1"/>
              <a:t>clientelistic</a:t>
            </a:r>
            <a:r>
              <a:rPr lang="en-GB" dirty="0"/>
              <a:t> style of politics, and their cultural support for patriarchal gender relations and for various manifestations of organized crime. (Jane Schneider, 1998)</a:t>
            </a: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TotalTime>
  <Words>714</Words>
  <Application>Microsoft Macintosh PowerPoint</Application>
  <PresentationFormat>On-screen Show (4:3)</PresentationFormat>
  <Paragraphs>30</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The Leopard (1958)</vt:lpstr>
      <vt:lpstr>“I Can’t Do a Ulysses”</vt:lpstr>
      <vt:lpstr>Europe Endless?</vt:lpstr>
      <vt:lpstr>The European ‘South’</vt:lpstr>
      <vt:lpstr>Imagining the South: August Riedel</vt:lpstr>
      <vt:lpstr>Imagining the South:Pierre-Athanase Chauvin</vt:lpstr>
      <vt:lpstr>Imagining the South:Girolano Gianni</vt:lpstr>
      <vt:lpstr>Imagining the South: Francesco Hayez</vt:lpstr>
      <vt:lpstr>Italy’s ‘Southern Question’</vt:lpstr>
      <vt:lpstr>Italy’s ‘Southern Question’</vt:lpstr>
      <vt:lpstr>Italy’s ‘Southern Question’</vt:lpstr>
      <vt:lpstr>Volcanic History</vt:lpstr>
      <vt:lpstr>A Taste For Death</vt:lpstr>
      <vt:lpstr>Canalizing History</vt:lpstr>
      <vt:lpstr>“One of Those Lonely Books”</vt:lpstr>
      <vt:lpstr>“A Kind of Double Vision”</vt:lpstr>
      <vt:lpstr>A View From the Terminus</vt:lpstr>
      <vt:lpstr>Dancing at the End of Time</vt:lpstr>
    </vt:vector>
  </TitlesOfParts>
  <Company>Warwick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Leopard (1958)</dc:title>
  <dc:creator>Upamanyu Mukherjee</dc:creator>
  <cp:lastModifiedBy>Upamanyu Mukherjee</cp:lastModifiedBy>
  <cp:revision>7</cp:revision>
  <dcterms:created xsi:type="dcterms:W3CDTF">2013-02-25T10:24:36Z</dcterms:created>
  <dcterms:modified xsi:type="dcterms:W3CDTF">2013-02-25T11:31:31Z</dcterms:modified>
</cp:coreProperties>
</file>