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261" r:id="rId2"/>
    <p:sldId id="274" r:id="rId3"/>
    <p:sldId id="287" r:id="rId4"/>
    <p:sldId id="307" r:id="rId5"/>
    <p:sldId id="288" r:id="rId6"/>
    <p:sldId id="257" r:id="rId7"/>
    <p:sldId id="306" r:id="rId8"/>
    <p:sldId id="259" r:id="rId9"/>
    <p:sldId id="312" r:id="rId10"/>
    <p:sldId id="260" r:id="rId11"/>
    <p:sldId id="262" r:id="rId12"/>
    <p:sldId id="267" r:id="rId13"/>
    <p:sldId id="264" r:id="rId14"/>
    <p:sldId id="308" r:id="rId15"/>
    <p:sldId id="313" r:id="rId16"/>
    <p:sldId id="265" r:id="rId17"/>
    <p:sldId id="310" r:id="rId18"/>
    <p:sldId id="311" r:id="rId19"/>
    <p:sldId id="314" r:id="rId20"/>
    <p:sldId id="270" r:id="rId21"/>
    <p:sldId id="269" r:id="rId22"/>
    <p:sldId id="315" r:id="rId23"/>
    <p:sldId id="304" r:id="rId24"/>
    <p:sldId id="316" r:id="rId25"/>
    <p:sldId id="275" r:id="rId26"/>
    <p:sldId id="280" r:id="rId27"/>
    <p:sldId id="281" r:id="rId28"/>
    <p:sldId id="289" r:id="rId29"/>
    <p:sldId id="290" r:id="rId30"/>
    <p:sldId id="291" r:id="rId31"/>
    <p:sldId id="302" r:id="rId32"/>
    <p:sldId id="303" r:id="rId33"/>
    <p:sldId id="276" r:id="rId34"/>
    <p:sldId id="277" r:id="rId35"/>
    <p:sldId id="318" r:id="rId36"/>
    <p:sldId id="319" r:id="rId37"/>
    <p:sldId id="317" r:id="rId38"/>
    <p:sldId id="279" r:id="rId39"/>
    <p:sldId id="282" r:id="rId40"/>
    <p:sldId id="271" r:id="rId4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71"/>
    <p:restoredTop sz="94558"/>
  </p:normalViewPr>
  <p:slideViewPr>
    <p:cSldViewPr snapToGrid="0" snapToObjects="1">
      <p:cViewPr varScale="1">
        <p:scale>
          <a:sx n="121" d="100"/>
          <a:sy n="121" d="100"/>
        </p:scale>
        <p:origin x="2840"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81415A-4FCB-C947-933B-48B60991E774}" type="datetimeFigureOut">
              <a:rPr lang="en-US" smtClean="0"/>
              <a:t>11/14/19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D13A92-E457-B44F-BF0B-5BE1D1E62BA9}" type="slidenum">
              <a:rPr lang="en-US" smtClean="0"/>
              <a:t>‹#›</a:t>
            </a:fld>
            <a:endParaRPr lang="en-US"/>
          </a:p>
        </p:txBody>
      </p:sp>
    </p:spTree>
    <p:extLst>
      <p:ext uri="{BB962C8B-B14F-4D97-AF65-F5344CB8AC3E}">
        <p14:creationId xmlns:p14="http://schemas.microsoft.com/office/powerpoint/2010/main" val="1877664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7D13A92-E457-B44F-BF0B-5BE1D1E62BA9}" type="slidenum">
              <a:rPr lang="en-US" smtClean="0"/>
              <a:t>12</a:t>
            </a:fld>
            <a:endParaRPr lang="en-US"/>
          </a:p>
        </p:txBody>
      </p:sp>
    </p:spTree>
    <p:extLst>
      <p:ext uri="{BB962C8B-B14F-4D97-AF65-F5344CB8AC3E}">
        <p14:creationId xmlns:p14="http://schemas.microsoft.com/office/powerpoint/2010/main" val="3136977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Yang </a:t>
            </a:r>
            <a:r>
              <a:rPr lang="en-US" dirty="0" err="1"/>
              <a:t>Yongliang</a:t>
            </a:r>
            <a:endParaRPr lang="en-US" dirty="0"/>
          </a:p>
        </p:txBody>
      </p:sp>
      <p:sp>
        <p:nvSpPr>
          <p:cNvPr id="4" name="Slide Number Placeholder 3"/>
          <p:cNvSpPr>
            <a:spLocks noGrp="1"/>
          </p:cNvSpPr>
          <p:nvPr>
            <p:ph type="sldNum" sz="quarter" idx="5"/>
          </p:nvPr>
        </p:nvSpPr>
        <p:spPr/>
        <p:txBody>
          <a:bodyPr/>
          <a:lstStyle/>
          <a:p>
            <a:fld id="{57D13A92-E457-B44F-BF0B-5BE1D1E62BA9}" type="slidenum">
              <a:rPr lang="en-US" smtClean="0"/>
              <a:t>19</a:t>
            </a:fld>
            <a:endParaRPr lang="en-US"/>
          </a:p>
        </p:txBody>
      </p:sp>
    </p:spTree>
    <p:extLst>
      <p:ext uri="{BB962C8B-B14F-4D97-AF65-F5344CB8AC3E}">
        <p14:creationId xmlns:p14="http://schemas.microsoft.com/office/powerpoint/2010/main" val="1964716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7D13A92-E457-B44F-BF0B-5BE1D1E62BA9}" type="slidenum">
              <a:rPr lang="en-US" smtClean="0"/>
              <a:t>21</a:t>
            </a:fld>
            <a:endParaRPr lang="en-US"/>
          </a:p>
        </p:txBody>
      </p:sp>
    </p:spTree>
    <p:extLst>
      <p:ext uri="{BB962C8B-B14F-4D97-AF65-F5344CB8AC3E}">
        <p14:creationId xmlns:p14="http://schemas.microsoft.com/office/powerpoint/2010/main" val="35032987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7D13A92-E457-B44F-BF0B-5BE1D1E62BA9}" type="slidenum">
              <a:rPr lang="en-US" smtClean="0"/>
              <a:t>22</a:t>
            </a:fld>
            <a:endParaRPr lang="en-US"/>
          </a:p>
        </p:txBody>
      </p:sp>
    </p:spTree>
    <p:extLst>
      <p:ext uri="{BB962C8B-B14F-4D97-AF65-F5344CB8AC3E}">
        <p14:creationId xmlns:p14="http://schemas.microsoft.com/office/powerpoint/2010/main" val="220289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538E1F9-4677-5B4C-9D3B-90C7FA495458}" type="datetimeFigureOut">
              <a:rPr lang="en-US"/>
              <a:pPr>
                <a:defRPr/>
              </a:pPr>
              <a:t>11/14/19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C20DF9E-1B29-6C45-B0FA-5F4862937CD6}" type="slidenum">
              <a:rPr lang="en-US"/>
              <a:pPr>
                <a:defRPr/>
              </a:pPr>
              <a:t>‹#›</a:t>
            </a:fld>
            <a:endParaRPr lang="en-US"/>
          </a:p>
        </p:txBody>
      </p:sp>
    </p:spTree>
    <p:extLst>
      <p:ext uri="{BB962C8B-B14F-4D97-AF65-F5344CB8AC3E}">
        <p14:creationId xmlns:p14="http://schemas.microsoft.com/office/powerpoint/2010/main" val="103086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3CDE9162-4E63-9F48-BB23-A9D948F5EA1B}" type="datetimeFigureOut">
              <a:rPr lang="en-US"/>
              <a:pPr>
                <a:defRPr/>
              </a:pPr>
              <a:t>11/14/19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12FDC6D-AEA7-724E-8512-1096F2838E1E}" type="slidenum">
              <a:rPr lang="en-US"/>
              <a:pPr>
                <a:defRPr/>
              </a:pPr>
              <a:t>‹#›</a:t>
            </a:fld>
            <a:endParaRPr lang="en-US"/>
          </a:p>
        </p:txBody>
      </p:sp>
    </p:spTree>
    <p:extLst>
      <p:ext uri="{BB962C8B-B14F-4D97-AF65-F5344CB8AC3E}">
        <p14:creationId xmlns:p14="http://schemas.microsoft.com/office/powerpoint/2010/main" val="1023155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B741BBA2-8001-EF4A-B1E7-ADBB701AFB43}" type="datetimeFigureOut">
              <a:rPr lang="en-US"/>
              <a:pPr>
                <a:defRPr/>
              </a:pPr>
              <a:t>11/14/19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61E0587-9D22-BD42-B2A7-3856BA7A673C}" type="slidenum">
              <a:rPr lang="en-US"/>
              <a:pPr>
                <a:defRPr/>
              </a:pPr>
              <a:t>‹#›</a:t>
            </a:fld>
            <a:endParaRPr lang="en-US"/>
          </a:p>
        </p:txBody>
      </p:sp>
    </p:spTree>
    <p:extLst>
      <p:ext uri="{BB962C8B-B14F-4D97-AF65-F5344CB8AC3E}">
        <p14:creationId xmlns:p14="http://schemas.microsoft.com/office/powerpoint/2010/main" val="3756636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5CE6EF8-9D9A-FD45-BBC3-2EFA635E2C2E}" type="datetimeFigureOut">
              <a:rPr lang="en-US"/>
              <a:pPr>
                <a:defRPr/>
              </a:pPr>
              <a:t>11/14/19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5635B08-D47B-D249-8E48-65230EC28BB3}" type="slidenum">
              <a:rPr lang="en-US"/>
              <a:pPr>
                <a:defRPr/>
              </a:pPr>
              <a:t>‹#›</a:t>
            </a:fld>
            <a:endParaRPr lang="en-US"/>
          </a:p>
        </p:txBody>
      </p:sp>
    </p:spTree>
    <p:extLst>
      <p:ext uri="{BB962C8B-B14F-4D97-AF65-F5344CB8AC3E}">
        <p14:creationId xmlns:p14="http://schemas.microsoft.com/office/powerpoint/2010/main" val="1062498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7F036BB2-D3C7-4348-9F7F-EAEE0160A46E}" type="datetimeFigureOut">
              <a:rPr lang="en-US"/>
              <a:pPr>
                <a:defRPr/>
              </a:pPr>
              <a:t>11/14/19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2D332D1-80B1-874A-AB54-209EA28BEADA}" type="slidenum">
              <a:rPr lang="en-US"/>
              <a:pPr>
                <a:defRPr/>
              </a:pPr>
              <a:t>‹#›</a:t>
            </a:fld>
            <a:endParaRPr lang="en-US"/>
          </a:p>
        </p:txBody>
      </p:sp>
    </p:spTree>
    <p:extLst>
      <p:ext uri="{BB962C8B-B14F-4D97-AF65-F5344CB8AC3E}">
        <p14:creationId xmlns:p14="http://schemas.microsoft.com/office/powerpoint/2010/main" val="1557799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EFB6843A-89C5-BB49-BB3B-0C65350F350A}" type="datetimeFigureOut">
              <a:rPr lang="en-US"/>
              <a:pPr>
                <a:defRPr/>
              </a:pPr>
              <a:t>11/14/19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21B68CC-0E74-FB4A-BEDA-F955C1B41309}" type="slidenum">
              <a:rPr lang="en-US"/>
              <a:pPr>
                <a:defRPr/>
              </a:pPr>
              <a:t>‹#›</a:t>
            </a:fld>
            <a:endParaRPr lang="en-US"/>
          </a:p>
        </p:txBody>
      </p:sp>
    </p:spTree>
    <p:extLst>
      <p:ext uri="{BB962C8B-B14F-4D97-AF65-F5344CB8AC3E}">
        <p14:creationId xmlns:p14="http://schemas.microsoft.com/office/powerpoint/2010/main" val="4100750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E592DCB4-E4A7-3442-A06E-DDFDDBC0266A}" type="datetimeFigureOut">
              <a:rPr lang="en-US"/>
              <a:pPr>
                <a:defRPr/>
              </a:pPr>
              <a:t>11/14/19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2FA853D-A668-4D45-9A1E-F3A519D4F64E}" type="slidenum">
              <a:rPr lang="en-US"/>
              <a:pPr>
                <a:defRPr/>
              </a:pPr>
              <a:t>‹#›</a:t>
            </a:fld>
            <a:endParaRPr lang="en-US"/>
          </a:p>
        </p:txBody>
      </p:sp>
    </p:spTree>
    <p:extLst>
      <p:ext uri="{BB962C8B-B14F-4D97-AF65-F5344CB8AC3E}">
        <p14:creationId xmlns:p14="http://schemas.microsoft.com/office/powerpoint/2010/main" val="258328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CE9425F-D608-344B-8FE7-15188610780E}" type="datetimeFigureOut">
              <a:rPr lang="en-US"/>
              <a:pPr>
                <a:defRPr/>
              </a:pPr>
              <a:t>11/14/19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809B164-3D6F-294E-AB0A-5A7D86E59A73}" type="slidenum">
              <a:rPr lang="en-US"/>
              <a:pPr>
                <a:defRPr/>
              </a:pPr>
              <a:t>‹#›</a:t>
            </a:fld>
            <a:endParaRPr lang="en-US"/>
          </a:p>
        </p:txBody>
      </p:sp>
    </p:spTree>
    <p:extLst>
      <p:ext uri="{BB962C8B-B14F-4D97-AF65-F5344CB8AC3E}">
        <p14:creationId xmlns:p14="http://schemas.microsoft.com/office/powerpoint/2010/main" val="3889477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6F729D4-A383-1F4A-B0D7-2C2C5376001A}" type="datetimeFigureOut">
              <a:rPr lang="en-US"/>
              <a:pPr>
                <a:defRPr/>
              </a:pPr>
              <a:t>11/14/19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5EC4679-9B0E-5A49-B8BD-7FA95B5C5B1A}" type="slidenum">
              <a:rPr lang="en-US"/>
              <a:pPr>
                <a:defRPr/>
              </a:pPr>
              <a:t>‹#›</a:t>
            </a:fld>
            <a:endParaRPr lang="en-US"/>
          </a:p>
        </p:txBody>
      </p:sp>
    </p:spTree>
    <p:extLst>
      <p:ext uri="{BB962C8B-B14F-4D97-AF65-F5344CB8AC3E}">
        <p14:creationId xmlns:p14="http://schemas.microsoft.com/office/powerpoint/2010/main" val="3128351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DA7E078E-05C7-4740-91C9-4A2AF56C9F8D}" type="datetimeFigureOut">
              <a:rPr lang="en-US"/>
              <a:pPr>
                <a:defRPr/>
              </a:pPr>
              <a:t>11/14/19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318969F-793E-3041-BB77-94AC02F3BAF2}" type="slidenum">
              <a:rPr lang="en-US"/>
              <a:pPr>
                <a:defRPr/>
              </a:pPr>
              <a:t>‹#›</a:t>
            </a:fld>
            <a:endParaRPr lang="en-US"/>
          </a:p>
        </p:txBody>
      </p:sp>
    </p:spTree>
    <p:extLst>
      <p:ext uri="{BB962C8B-B14F-4D97-AF65-F5344CB8AC3E}">
        <p14:creationId xmlns:p14="http://schemas.microsoft.com/office/powerpoint/2010/main" val="569270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FF0582E4-D32F-AA4A-A6A8-1AD1E7D84FAD}" type="datetimeFigureOut">
              <a:rPr lang="en-US"/>
              <a:pPr>
                <a:defRPr/>
              </a:pPr>
              <a:t>11/14/19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2A857AA-9B6A-194D-9952-1DDFFB562B2B}" type="slidenum">
              <a:rPr lang="en-US"/>
              <a:pPr>
                <a:defRPr/>
              </a:pPr>
              <a:t>‹#›</a:t>
            </a:fld>
            <a:endParaRPr lang="en-US"/>
          </a:p>
        </p:txBody>
      </p:sp>
    </p:spTree>
    <p:extLst>
      <p:ext uri="{BB962C8B-B14F-4D97-AF65-F5344CB8AC3E}">
        <p14:creationId xmlns:p14="http://schemas.microsoft.com/office/powerpoint/2010/main" val="2433685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F5E5E9B6-6EA7-7E48-91C8-4488A2623237}" type="datetimeFigureOut">
              <a:rPr lang="en-US"/>
              <a:pPr>
                <a:defRPr/>
              </a:pPr>
              <a:t>11/14/19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26D90460-30CD-284C-BB0F-7105E69137B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6.tiff"/></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8.tif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6.tif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7.tif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97000" y="977900"/>
            <a:ext cx="6350000" cy="4889500"/>
          </a:xfrm>
          <a:prstGeom prst="rect">
            <a:avLst/>
          </a:prstGeom>
        </p:spPr>
      </p:pic>
    </p:spTree>
    <p:extLst>
      <p:ext uri="{BB962C8B-B14F-4D97-AF65-F5344CB8AC3E}">
        <p14:creationId xmlns:p14="http://schemas.microsoft.com/office/powerpoint/2010/main" val="1730813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olanyi, the great transformation.jpg"/>
          <p:cNvPicPr>
            <a:picLocks noGrp="1" noChangeAspect="1"/>
          </p:cNvPicPr>
          <p:nvPr>
            <p:ph idx="4294967295"/>
          </p:nvPr>
        </p:nvPicPr>
        <p:blipFill rotWithShape="1">
          <a:blip r:embed="rId2" cstate="print">
            <a:extLst>
              <a:ext uri="{28A0092B-C50C-407E-A947-70E740481C1C}">
                <a14:useLocalDpi xmlns:a14="http://schemas.microsoft.com/office/drawing/2010/main"/>
              </a:ext>
            </a:extLst>
          </a:blip>
          <a:srcRect l="-35749" r="-35749"/>
          <a:stretch/>
        </p:blipFill>
        <p:spPr>
          <a:xfrm>
            <a:off x="0" y="274638"/>
            <a:ext cx="10418763" cy="6075362"/>
          </a:xfrm>
        </p:spPr>
      </p:pic>
    </p:spTree>
    <p:extLst>
      <p:ext uri="{BB962C8B-B14F-4D97-AF65-F5344CB8AC3E}">
        <p14:creationId xmlns:p14="http://schemas.microsoft.com/office/powerpoint/2010/main" val="1191331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4119" y="358588"/>
            <a:ext cx="8815293" cy="5632311"/>
          </a:xfrm>
          <a:prstGeom prst="rect">
            <a:avLst/>
          </a:prstGeom>
        </p:spPr>
        <p:txBody>
          <a:bodyPr wrap="square">
            <a:spAutoFit/>
          </a:bodyPr>
          <a:lstStyle/>
          <a:p>
            <a:r>
              <a:rPr lang="en-GB" sz="2400" dirty="0">
                <a:latin typeface="Book Antiqua" panose="02040602050305030304" pitchFamily="18" charset="0"/>
              </a:rPr>
              <a:t>The bourgeoisie, historically, has played a most revolutionary part… </a:t>
            </a:r>
          </a:p>
          <a:p>
            <a:r>
              <a:rPr lang="en-GB" sz="2400" dirty="0">
                <a:latin typeface="Book Antiqua" panose="02040602050305030304" pitchFamily="18" charset="0"/>
              </a:rPr>
              <a:t>[W]</a:t>
            </a:r>
            <a:r>
              <a:rPr lang="en-GB" sz="2400" dirty="0" err="1">
                <a:latin typeface="Book Antiqua" panose="02040602050305030304" pitchFamily="18" charset="0"/>
              </a:rPr>
              <a:t>herever</a:t>
            </a:r>
            <a:r>
              <a:rPr lang="en-GB" sz="2400" dirty="0">
                <a:latin typeface="Book Antiqua" panose="02040602050305030304" pitchFamily="18" charset="0"/>
              </a:rPr>
              <a:t> it has got the upper hand, [it] has put an end to all feudal, patriarchal, idyllic relations. It has pitilessly torn asunder the motley feudal ties that bound man to his ‘natural superiors,’ and has left remaining no other nexus between man and man than naked self-interest, than callous ‘cash payment.’ It has drowned the most heavenly ecstasies of religious fervour, of chivalrous enthusiasm, of philistine sentimentalism, in the icy water of egotistical calculation. It has resolved personal worth into exchange value, and in place of the numberless indefeasible chartered freedoms, has set up that single, unconscionable freedom – Free Trade. In one word, for exploitation, veiled by religious and political illusions, it has substituted naked, shameless, direct, brutal exploitation. </a:t>
            </a:r>
          </a:p>
        </p:txBody>
      </p:sp>
    </p:spTree>
    <p:extLst>
      <p:ext uri="{BB962C8B-B14F-4D97-AF65-F5344CB8AC3E}">
        <p14:creationId xmlns:p14="http://schemas.microsoft.com/office/powerpoint/2010/main" val="19041991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8588" y="1590440"/>
            <a:ext cx="8501529" cy="3385542"/>
          </a:xfrm>
          <a:prstGeom prst="rect">
            <a:avLst/>
          </a:prstGeom>
        </p:spPr>
        <p:txBody>
          <a:bodyPr wrap="square">
            <a:spAutoFit/>
          </a:bodyPr>
          <a:lstStyle/>
          <a:p>
            <a:r>
              <a:rPr lang="en-GB" sz="2600" dirty="0">
                <a:latin typeface="Book Antiqua" panose="02040602050305030304" pitchFamily="18" charset="0"/>
              </a:rPr>
              <a:t>‘Whereas in the Christian West the ‘new world’ had meant the still-to-come age of the world of the future, which was to dawn only on the last day… the secular concept of modernity expresses the conviction that the future has already begun: It is the epoch that lives for the future, that opens itself up to the novelty of the future'</a:t>
            </a:r>
          </a:p>
          <a:p>
            <a:pPr algn="r"/>
            <a:r>
              <a:rPr lang="en-GB" sz="2400" dirty="0">
                <a:latin typeface="Book Antiqua" panose="02040602050305030304" pitchFamily="18" charset="0"/>
              </a:rPr>
              <a:t>(Jürgen </a:t>
            </a:r>
            <a:r>
              <a:rPr lang="en-GB" sz="2400" dirty="0" err="1">
                <a:latin typeface="Book Antiqua" panose="02040602050305030304" pitchFamily="18" charset="0"/>
              </a:rPr>
              <a:t>Habermas</a:t>
            </a:r>
            <a:r>
              <a:rPr lang="en-GB" sz="2400" dirty="0">
                <a:latin typeface="Book Antiqua" panose="02040602050305030304" pitchFamily="18" charset="0"/>
              </a:rPr>
              <a:t>) </a:t>
            </a:r>
            <a:endParaRPr lang="en-US" sz="2400" dirty="0">
              <a:latin typeface="Book Antiqua" panose="02040602050305030304" pitchFamily="18" charset="0"/>
            </a:endParaRPr>
          </a:p>
        </p:txBody>
      </p:sp>
    </p:spTree>
    <p:extLst>
      <p:ext uri="{BB962C8B-B14F-4D97-AF65-F5344CB8AC3E}">
        <p14:creationId xmlns:p14="http://schemas.microsoft.com/office/powerpoint/2010/main" val="25494039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5999" y="1317667"/>
            <a:ext cx="4803567" cy="4401205"/>
          </a:xfrm>
          <a:prstGeom prst="rect">
            <a:avLst/>
          </a:prstGeom>
        </p:spPr>
        <p:txBody>
          <a:bodyPr wrap="square">
            <a:spAutoFit/>
          </a:bodyPr>
          <a:lstStyle/>
          <a:p>
            <a:pPr algn="ctr"/>
            <a:r>
              <a:rPr lang="en-GB" sz="4000" b="1" dirty="0">
                <a:latin typeface="Book Antiqua" panose="02040602050305030304" pitchFamily="18" charset="0"/>
              </a:rPr>
              <a:t>revolution </a:t>
            </a:r>
          </a:p>
          <a:p>
            <a:pPr algn="ctr"/>
            <a:r>
              <a:rPr lang="en-GB" sz="4000" b="1" dirty="0">
                <a:latin typeface="Book Antiqua" panose="02040602050305030304" pitchFamily="18" charset="0"/>
              </a:rPr>
              <a:t>progress</a:t>
            </a:r>
          </a:p>
          <a:p>
            <a:pPr algn="ctr"/>
            <a:r>
              <a:rPr lang="en-GB" sz="4000" b="1" dirty="0">
                <a:latin typeface="Book Antiqua" panose="02040602050305030304" pitchFamily="18" charset="0"/>
              </a:rPr>
              <a:t>enlightenment</a:t>
            </a:r>
          </a:p>
          <a:p>
            <a:pPr algn="ctr"/>
            <a:r>
              <a:rPr lang="en-GB" sz="4000" b="1" dirty="0">
                <a:latin typeface="Book Antiqua" panose="02040602050305030304" pitchFamily="18" charset="0"/>
              </a:rPr>
              <a:t>emancipation </a:t>
            </a:r>
          </a:p>
          <a:p>
            <a:pPr algn="ctr"/>
            <a:r>
              <a:rPr lang="en-GB" sz="4000" b="1" dirty="0">
                <a:latin typeface="Book Antiqua" panose="02040602050305030304" pitchFamily="18" charset="0"/>
              </a:rPr>
              <a:t>development </a:t>
            </a:r>
          </a:p>
          <a:p>
            <a:pPr algn="ctr"/>
            <a:r>
              <a:rPr lang="en-GB" sz="4000" b="1" dirty="0">
                <a:latin typeface="Book Antiqua" panose="02040602050305030304" pitchFamily="18" charset="0"/>
              </a:rPr>
              <a:t>crisis </a:t>
            </a:r>
          </a:p>
          <a:p>
            <a:pPr algn="ctr"/>
            <a:r>
              <a:rPr lang="en-GB" sz="4000" b="1" dirty="0">
                <a:latin typeface="Book Antiqua" panose="02040602050305030304" pitchFamily="18" charset="0"/>
              </a:rPr>
              <a:t>equality</a:t>
            </a:r>
            <a:r>
              <a:rPr lang="en-GB" sz="4000" dirty="0">
                <a:latin typeface="Book Antiqua" panose="02040602050305030304" pitchFamily="18" charset="0"/>
              </a:rPr>
              <a:t> </a:t>
            </a:r>
          </a:p>
        </p:txBody>
      </p:sp>
    </p:spTree>
    <p:extLst>
      <p:ext uri="{BB962C8B-B14F-4D97-AF65-F5344CB8AC3E}">
        <p14:creationId xmlns:p14="http://schemas.microsoft.com/office/powerpoint/2010/main" val="17095056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21C192B-D802-D448-8B19-845C30BED537}"/>
              </a:ext>
            </a:extLst>
          </p:cNvPr>
          <p:cNvPicPr>
            <a:picLocks noChangeAspect="1"/>
          </p:cNvPicPr>
          <p:nvPr/>
        </p:nvPicPr>
        <p:blipFill>
          <a:blip r:embed="rId2"/>
          <a:stretch>
            <a:fillRect/>
          </a:stretch>
        </p:blipFill>
        <p:spPr>
          <a:xfrm>
            <a:off x="0" y="1084634"/>
            <a:ext cx="9144000" cy="3891064"/>
          </a:xfrm>
          <a:prstGeom prst="rect">
            <a:avLst/>
          </a:prstGeom>
        </p:spPr>
      </p:pic>
    </p:spTree>
    <p:extLst>
      <p:ext uri="{BB962C8B-B14F-4D97-AF65-F5344CB8AC3E}">
        <p14:creationId xmlns:p14="http://schemas.microsoft.com/office/powerpoint/2010/main" val="35865017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24D7A45-B856-6744-8DBA-7A5284CB3E06}"/>
              </a:ext>
            </a:extLst>
          </p:cNvPr>
          <p:cNvPicPr>
            <a:picLocks noChangeAspect="1"/>
          </p:cNvPicPr>
          <p:nvPr/>
        </p:nvPicPr>
        <p:blipFill>
          <a:blip r:embed="rId2"/>
          <a:stretch>
            <a:fillRect/>
          </a:stretch>
        </p:blipFill>
        <p:spPr>
          <a:xfrm>
            <a:off x="1040858" y="1174616"/>
            <a:ext cx="7110919" cy="5333190"/>
          </a:xfrm>
          <a:prstGeom prst="rect">
            <a:avLst/>
          </a:prstGeom>
        </p:spPr>
      </p:pic>
    </p:spTree>
    <p:extLst>
      <p:ext uri="{BB962C8B-B14F-4D97-AF65-F5344CB8AC3E}">
        <p14:creationId xmlns:p14="http://schemas.microsoft.com/office/powerpoint/2010/main" val="11999933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956" y="546005"/>
            <a:ext cx="3360925" cy="1162050"/>
          </a:xfrm>
        </p:spPr>
        <p:txBody>
          <a:bodyPr/>
          <a:lstStyle/>
          <a:p>
            <a:r>
              <a:rPr lang="en-US" sz="2400" dirty="0">
                <a:solidFill>
                  <a:srgbClr val="0000FF"/>
                </a:solidFill>
                <a:latin typeface="Book Antiqua" panose="02040602050305030304" pitchFamily="18" charset="0"/>
              </a:rPr>
              <a:t>Modernity and tradition</a:t>
            </a:r>
            <a:br>
              <a:rPr lang="en-US" sz="2400" dirty="0">
                <a:latin typeface="Book Antiqua" panose="02040602050305030304" pitchFamily="18" charset="0"/>
              </a:rPr>
            </a:br>
            <a:endParaRPr lang="en-US" sz="2400" dirty="0">
              <a:latin typeface="Book Antiqua" panose="02040602050305030304" pitchFamily="18" charset="0"/>
            </a:endParaRPr>
          </a:p>
        </p:txBody>
      </p:sp>
      <p:sp>
        <p:nvSpPr>
          <p:cNvPr id="4" name="Text Placeholder 3"/>
          <p:cNvSpPr>
            <a:spLocks noGrp="1"/>
          </p:cNvSpPr>
          <p:nvPr>
            <p:ph type="body" sz="half" idx="2"/>
          </p:nvPr>
        </p:nvSpPr>
        <p:spPr>
          <a:xfrm>
            <a:off x="272956" y="1435100"/>
            <a:ext cx="3192558" cy="4691063"/>
          </a:xfrm>
        </p:spPr>
        <p:txBody>
          <a:bodyPr/>
          <a:lstStyle/>
          <a:p>
            <a:r>
              <a:rPr lang="en-US" sz="2200" dirty="0">
                <a:latin typeface="Book Antiqua" panose="02040602050305030304" pitchFamily="18" charset="0"/>
              </a:rPr>
              <a:t>‘Curious mixes of ancient tradition and modernity co-mingle throughout Africa. In the town of </a:t>
            </a:r>
            <a:r>
              <a:rPr lang="en-US" sz="2200" dirty="0" err="1">
                <a:latin typeface="Book Antiqua" panose="02040602050305030304" pitchFamily="18" charset="0"/>
              </a:rPr>
              <a:t>Djibo</a:t>
            </a:r>
            <a:r>
              <a:rPr lang="en-US" sz="2200" dirty="0">
                <a:latin typeface="Book Antiqua" panose="02040602050305030304" pitchFamily="18" charset="0"/>
              </a:rPr>
              <a:t> in northern Burkina Faso, a Fulani family zips by on a </a:t>
            </a:r>
            <a:r>
              <a:rPr lang="en-US" sz="2200" dirty="0" err="1">
                <a:latin typeface="Book Antiqua" panose="02040602050305030304" pitchFamily="18" charset="0"/>
              </a:rPr>
              <a:t>motorcyle</a:t>
            </a:r>
            <a:r>
              <a:rPr lang="en-US" sz="2200" dirty="0">
                <a:latin typeface="Book Antiqua" panose="02040602050305030304" pitchFamily="18" charset="0"/>
              </a:rPr>
              <a:t>. The driver’s wife carries a toddler strapped to her back in a centuries-old African fashion’</a:t>
            </a:r>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8660007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0A60A57-7F79-5940-984A-B4D82EB4134E}"/>
              </a:ext>
            </a:extLst>
          </p:cNvPr>
          <p:cNvPicPr>
            <a:picLocks noChangeAspect="1"/>
          </p:cNvPicPr>
          <p:nvPr/>
        </p:nvPicPr>
        <p:blipFill>
          <a:blip r:embed="rId2"/>
          <a:stretch>
            <a:fillRect/>
          </a:stretch>
        </p:blipFill>
        <p:spPr>
          <a:xfrm>
            <a:off x="1079769" y="790370"/>
            <a:ext cx="6793151" cy="5094864"/>
          </a:xfrm>
          <a:prstGeom prst="rect">
            <a:avLst/>
          </a:prstGeom>
        </p:spPr>
      </p:pic>
    </p:spTree>
    <p:extLst>
      <p:ext uri="{BB962C8B-B14F-4D97-AF65-F5344CB8AC3E}">
        <p14:creationId xmlns:p14="http://schemas.microsoft.com/office/powerpoint/2010/main" val="4541329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2A7998F-FE9C-DD47-A8DD-FF53C3E418F9}"/>
              </a:ext>
            </a:extLst>
          </p:cNvPr>
          <p:cNvPicPr>
            <a:picLocks noChangeAspect="1"/>
          </p:cNvPicPr>
          <p:nvPr/>
        </p:nvPicPr>
        <p:blipFill>
          <a:blip r:embed="rId2"/>
          <a:stretch>
            <a:fillRect/>
          </a:stretch>
        </p:blipFill>
        <p:spPr>
          <a:xfrm>
            <a:off x="992220" y="525293"/>
            <a:ext cx="6651557" cy="4988668"/>
          </a:xfrm>
          <a:prstGeom prst="rect">
            <a:avLst/>
          </a:prstGeom>
        </p:spPr>
      </p:pic>
    </p:spTree>
    <p:extLst>
      <p:ext uri="{BB962C8B-B14F-4D97-AF65-F5344CB8AC3E}">
        <p14:creationId xmlns:p14="http://schemas.microsoft.com/office/powerpoint/2010/main" val="10323583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9541AE4-C4FB-AC4D-BBF5-AA3B4B363BBF}"/>
              </a:ext>
            </a:extLst>
          </p:cNvPr>
          <p:cNvPicPr>
            <a:picLocks noChangeAspect="1"/>
          </p:cNvPicPr>
          <p:nvPr/>
        </p:nvPicPr>
        <p:blipFill>
          <a:blip r:embed="rId3"/>
          <a:stretch>
            <a:fillRect/>
          </a:stretch>
        </p:blipFill>
        <p:spPr>
          <a:xfrm>
            <a:off x="290210" y="0"/>
            <a:ext cx="8563580" cy="6858000"/>
          </a:xfrm>
          <a:prstGeom prst="rect">
            <a:avLst/>
          </a:prstGeom>
        </p:spPr>
      </p:pic>
    </p:spTree>
    <p:extLst>
      <p:ext uri="{BB962C8B-B14F-4D97-AF65-F5344CB8AC3E}">
        <p14:creationId xmlns:p14="http://schemas.microsoft.com/office/powerpoint/2010/main" val="3539630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2f49c4c5a1602458a3dc97ac6e1a33a.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59344" y="4689"/>
            <a:ext cx="8382000" cy="6654800"/>
          </a:xfrm>
          <a:prstGeom prst="rect">
            <a:avLst/>
          </a:prstGeom>
        </p:spPr>
      </p:pic>
    </p:spTree>
    <p:extLst>
      <p:ext uri="{BB962C8B-B14F-4D97-AF65-F5344CB8AC3E}">
        <p14:creationId xmlns:p14="http://schemas.microsoft.com/office/powerpoint/2010/main" val="11229336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9884" y="889843"/>
            <a:ext cx="8511033" cy="4616648"/>
          </a:xfrm>
          <a:prstGeom prst="rect">
            <a:avLst/>
          </a:prstGeom>
        </p:spPr>
        <p:txBody>
          <a:bodyPr wrap="square">
            <a:spAutoFit/>
          </a:bodyPr>
          <a:lstStyle/>
          <a:p>
            <a:r>
              <a:rPr lang="en-GB" sz="2100" b="1" dirty="0">
                <a:latin typeface="Book Antiqua" panose="02040602050305030304" pitchFamily="18" charset="0"/>
              </a:rPr>
              <a:t> </a:t>
            </a:r>
            <a:endParaRPr lang="en-GB" sz="2100" dirty="0">
              <a:latin typeface="Book Antiqua" panose="02040602050305030304" pitchFamily="18" charset="0"/>
            </a:endParaRPr>
          </a:p>
          <a:p>
            <a:r>
              <a:rPr lang="en-GB" sz="2100" dirty="0">
                <a:latin typeface="Book Antiqua" panose="02040602050305030304" pitchFamily="18" charset="0"/>
              </a:rPr>
              <a:t>‘The events of recent years have indeed been spectacular and world-changing – and also unexpected and unpredicted. Yet the revolutionary nature of the period we have been – and are still – living through goes far beyond those changes in global politics which are now making it impossible for cartographers to prepare atlases that will not be out of date in a matter of months. Never before in history has ordinary human life, and the societies in which it takes place, been so radically transformed in so short a time: not merely within a single lifetime, but within part of a lifetime’ (55)</a:t>
            </a:r>
          </a:p>
          <a:p>
            <a:endParaRPr lang="en-GB" sz="2100" dirty="0">
              <a:latin typeface="Book Antiqua" panose="02040602050305030304" pitchFamily="18" charset="0"/>
            </a:endParaRPr>
          </a:p>
          <a:p>
            <a:r>
              <a:rPr lang="en-GB" sz="2100" b="1" dirty="0">
                <a:latin typeface="Book Antiqua" panose="02040602050305030304" pitchFamily="18" charset="0"/>
              </a:rPr>
              <a:t>- Eric Hobsbawm, “The Crisis of Today’s Ideologies”. </a:t>
            </a:r>
            <a:r>
              <a:rPr lang="en-GB" sz="2100" b="1" i="1" dirty="0">
                <a:latin typeface="Book Antiqua" panose="02040602050305030304" pitchFamily="18" charset="0"/>
              </a:rPr>
              <a:t>New Left Review</a:t>
            </a:r>
            <a:r>
              <a:rPr lang="en-GB" sz="2100" b="1" dirty="0">
                <a:latin typeface="Book Antiqua" panose="02040602050305030304" pitchFamily="18" charset="0"/>
              </a:rPr>
              <a:t> 192 (March/April 1992): 55-64.</a:t>
            </a:r>
            <a:endParaRPr lang="en-GB" sz="2100" dirty="0">
              <a:latin typeface="Book Antiqua" panose="02040602050305030304" pitchFamily="18" charset="0"/>
            </a:endParaRPr>
          </a:p>
          <a:p>
            <a:endParaRPr lang="en-GB" sz="2100" dirty="0">
              <a:latin typeface="Book Antiqua" panose="02040602050305030304" pitchFamily="18" charset="0"/>
            </a:endParaRPr>
          </a:p>
        </p:txBody>
      </p:sp>
    </p:spTree>
    <p:extLst>
      <p:ext uri="{BB962C8B-B14F-4D97-AF65-F5344CB8AC3E}">
        <p14:creationId xmlns:p14="http://schemas.microsoft.com/office/powerpoint/2010/main" val="13018496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129" y="408103"/>
            <a:ext cx="8972871" cy="5909310"/>
          </a:xfrm>
          <a:prstGeom prst="rect">
            <a:avLst/>
          </a:prstGeom>
        </p:spPr>
        <p:txBody>
          <a:bodyPr wrap="square">
            <a:spAutoFit/>
          </a:bodyPr>
          <a:lstStyle/>
          <a:p>
            <a:r>
              <a:rPr lang="en-GB" sz="2100" b="1" dirty="0">
                <a:latin typeface="Book Antiqua" panose="02040602050305030304" pitchFamily="18" charset="0"/>
              </a:rPr>
              <a:t> </a:t>
            </a:r>
            <a:endParaRPr lang="en-GB" sz="2100" dirty="0">
              <a:latin typeface="Book Antiqua" panose="02040602050305030304" pitchFamily="18" charset="0"/>
            </a:endParaRPr>
          </a:p>
          <a:p>
            <a:r>
              <a:rPr lang="en-GB" sz="2100" dirty="0">
                <a:latin typeface="Book Antiqua" panose="02040602050305030304" pitchFamily="18" charset="0"/>
              </a:rPr>
              <a:t>‘With the [First] World War a process began to become apparent which has not halted since then. Was it not noticeable at the end of the war that men returned from the battlefield grown silent – not richer, but poorer in communicable experience? What ten years later was poured out in the flood of war books was anything but experience that goes from mouth to mouth. And there was nothing remarkable about that. For never has experience been contradicted more thoroughly than strategic experience by tactical warfare, economic experience by inflation, bodily experience by mechanical warfare, moral experience by those in power. A generation that had gone to school on a horse-drawn streetcar now stood under the open sky in a countryside in which nothing remained unchanged but the clouds, and beneath those clouds, in a field of force of destructive torrents and explosions, was the tiny, fragile human body’ (84).</a:t>
            </a:r>
          </a:p>
          <a:p>
            <a:endParaRPr lang="en-GB" sz="2100" dirty="0">
              <a:latin typeface="Book Antiqua" panose="02040602050305030304" pitchFamily="18" charset="0"/>
            </a:endParaRPr>
          </a:p>
          <a:p>
            <a:r>
              <a:rPr lang="en-GB" sz="2100" b="1" dirty="0">
                <a:latin typeface="Book Antiqua" panose="02040602050305030304" pitchFamily="18" charset="0"/>
              </a:rPr>
              <a:t>Walter Benjamin, ‘The Storyteller’. </a:t>
            </a:r>
            <a:r>
              <a:rPr lang="en-GB" sz="2100" b="1" i="1" dirty="0">
                <a:latin typeface="Book Antiqua" panose="02040602050305030304" pitchFamily="18" charset="0"/>
              </a:rPr>
              <a:t>Illuminations</a:t>
            </a:r>
            <a:r>
              <a:rPr lang="en-GB" sz="2100" b="1" dirty="0">
                <a:latin typeface="Book Antiqua" panose="02040602050305030304" pitchFamily="18" charset="0"/>
              </a:rPr>
              <a:t>, trans. Harry </a:t>
            </a:r>
            <a:r>
              <a:rPr lang="en-GB" sz="2100" b="1" dirty="0" err="1">
                <a:latin typeface="Book Antiqua" panose="02040602050305030304" pitchFamily="18" charset="0"/>
              </a:rPr>
              <a:t>Zohn</a:t>
            </a:r>
            <a:r>
              <a:rPr lang="en-GB" sz="2100" b="1" dirty="0">
                <a:latin typeface="Book Antiqua" panose="02040602050305030304" pitchFamily="18" charset="0"/>
              </a:rPr>
              <a:t> (New York: </a:t>
            </a:r>
            <a:r>
              <a:rPr lang="en-GB" sz="2100" b="1" dirty="0" err="1">
                <a:latin typeface="Book Antiqua" panose="02040602050305030304" pitchFamily="18" charset="0"/>
              </a:rPr>
              <a:t>Schocken</a:t>
            </a:r>
            <a:r>
              <a:rPr lang="en-GB" sz="2100" b="1" dirty="0">
                <a:latin typeface="Book Antiqua" panose="02040602050305030304" pitchFamily="18" charset="0"/>
              </a:rPr>
              <a:t>, 1989 [essay first published, 1936]): 83-109.</a:t>
            </a:r>
            <a:endParaRPr lang="en-GB" sz="2100" dirty="0">
              <a:latin typeface="Book Antiqua" panose="02040602050305030304" pitchFamily="18" charset="0"/>
            </a:endParaRPr>
          </a:p>
          <a:p>
            <a:endParaRPr lang="en-GB" sz="2100" dirty="0">
              <a:latin typeface="Book Antiqua" panose="02040602050305030304" pitchFamily="18" charset="0"/>
            </a:endParaRPr>
          </a:p>
        </p:txBody>
      </p:sp>
    </p:spTree>
    <p:extLst>
      <p:ext uri="{BB962C8B-B14F-4D97-AF65-F5344CB8AC3E}">
        <p14:creationId xmlns:p14="http://schemas.microsoft.com/office/powerpoint/2010/main" val="4643942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879E9348-F602-5B44-8ED7-84DCC6F33C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816" y="1319526"/>
            <a:ext cx="4122997" cy="4015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a:extLst>
              <a:ext uri="{FF2B5EF4-FFF2-40B4-BE49-F238E27FC236}">
                <a16:creationId xmlns:a16="http://schemas.microsoft.com/office/drawing/2014/main" id="{48F5381F-024F-184F-8251-BE7B8BE0A152}"/>
              </a:ext>
            </a:extLst>
          </p:cNvPr>
          <p:cNvPicPr>
            <a:picLocks noChangeAspect="1"/>
          </p:cNvPicPr>
          <p:nvPr/>
        </p:nvPicPr>
        <p:blipFill>
          <a:blip r:embed="rId4"/>
          <a:stretch>
            <a:fillRect/>
          </a:stretch>
        </p:blipFill>
        <p:spPr>
          <a:xfrm>
            <a:off x="4692241" y="796619"/>
            <a:ext cx="3953829" cy="4538139"/>
          </a:xfrm>
          <a:prstGeom prst="rect">
            <a:avLst/>
          </a:prstGeom>
        </p:spPr>
      </p:pic>
      <p:sp>
        <p:nvSpPr>
          <p:cNvPr id="4" name="Rectangle 3">
            <a:extLst>
              <a:ext uri="{FF2B5EF4-FFF2-40B4-BE49-F238E27FC236}">
                <a16:creationId xmlns:a16="http://schemas.microsoft.com/office/drawing/2014/main" id="{D90EC052-4E98-3746-88B8-76BE26F48CA8}"/>
              </a:ext>
            </a:extLst>
          </p:cNvPr>
          <p:cNvSpPr/>
          <p:nvPr/>
        </p:nvSpPr>
        <p:spPr>
          <a:xfrm>
            <a:off x="4760816" y="5569245"/>
            <a:ext cx="4113627" cy="369332"/>
          </a:xfrm>
          <a:prstGeom prst="rect">
            <a:avLst/>
          </a:prstGeom>
        </p:spPr>
        <p:txBody>
          <a:bodyPr wrap="none">
            <a:spAutoFit/>
          </a:bodyPr>
          <a:lstStyle/>
          <a:p>
            <a:r>
              <a:rPr lang="en-US" dirty="0">
                <a:latin typeface="Palatino" pitchFamily="2" charset="77"/>
                <a:ea typeface="Calibri" panose="020F0502020204030204" pitchFamily="34" charset="0"/>
                <a:cs typeface="Times New Roman" panose="02020603050405020304" pitchFamily="18" charset="0"/>
              </a:rPr>
              <a:t>Max Ernst, </a:t>
            </a:r>
            <a:r>
              <a:rPr lang="en-US" i="1" dirty="0">
                <a:latin typeface="Palatino" pitchFamily="2" charset="77"/>
                <a:ea typeface="Calibri" panose="020F0502020204030204" pitchFamily="34" charset="0"/>
                <a:cs typeface="Times New Roman" panose="02020603050405020304" pitchFamily="18" charset="0"/>
              </a:rPr>
              <a:t>The Elephant Celebes </a:t>
            </a:r>
            <a:r>
              <a:rPr lang="en-US" dirty="0">
                <a:latin typeface="Palatino" pitchFamily="2" charset="77"/>
                <a:ea typeface="Calibri" panose="020F0502020204030204" pitchFamily="34" charset="0"/>
                <a:cs typeface="Times New Roman" panose="02020603050405020304" pitchFamily="18" charset="0"/>
              </a:rPr>
              <a:t>(1921)</a:t>
            </a:r>
            <a:r>
              <a:rPr lang="en-US" dirty="0"/>
              <a:t> </a:t>
            </a:r>
          </a:p>
        </p:txBody>
      </p:sp>
      <p:sp>
        <p:nvSpPr>
          <p:cNvPr id="6" name="Rectangle 5">
            <a:extLst>
              <a:ext uri="{FF2B5EF4-FFF2-40B4-BE49-F238E27FC236}">
                <a16:creationId xmlns:a16="http://schemas.microsoft.com/office/drawing/2014/main" id="{9A4E589A-177F-CA43-983A-777260A65F71}"/>
              </a:ext>
            </a:extLst>
          </p:cNvPr>
          <p:cNvSpPr/>
          <p:nvPr/>
        </p:nvSpPr>
        <p:spPr>
          <a:xfrm>
            <a:off x="188816" y="5615411"/>
            <a:ext cx="4208086" cy="646331"/>
          </a:xfrm>
          <a:prstGeom prst="rect">
            <a:avLst/>
          </a:prstGeom>
        </p:spPr>
        <p:txBody>
          <a:bodyPr wrap="square">
            <a:spAutoFit/>
          </a:bodyPr>
          <a:lstStyle/>
          <a:p>
            <a:r>
              <a:rPr lang="en-US" dirty="0">
                <a:solidFill>
                  <a:srgbClr val="000000"/>
                </a:solidFill>
                <a:latin typeface="Book Antiqua" panose="02040602050305030304" pitchFamily="18" charset="0"/>
              </a:rPr>
              <a:t>Guglielmo </a:t>
            </a:r>
            <a:r>
              <a:rPr lang="en-US" dirty="0" err="1">
                <a:solidFill>
                  <a:srgbClr val="000000"/>
                </a:solidFill>
                <a:latin typeface="Book Antiqua" panose="02040602050305030304" pitchFamily="18" charset="0"/>
              </a:rPr>
              <a:t>Sansoni</a:t>
            </a:r>
            <a:r>
              <a:rPr lang="en-US" dirty="0">
                <a:solidFill>
                  <a:srgbClr val="000000"/>
                </a:solidFill>
                <a:latin typeface="Book Antiqua" panose="02040602050305030304" pitchFamily="18" charset="0"/>
              </a:rPr>
              <a:t>, </a:t>
            </a:r>
            <a:r>
              <a:rPr lang="en-US" i="1" dirty="0">
                <a:solidFill>
                  <a:srgbClr val="000000"/>
                </a:solidFill>
                <a:latin typeface="Book Antiqua" panose="02040602050305030304" pitchFamily="18" charset="0"/>
              </a:rPr>
              <a:t>Flying over the Coliseum in a Spiral </a:t>
            </a:r>
            <a:r>
              <a:rPr lang="en-US" dirty="0">
                <a:solidFill>
                  <a:srgbClr val="000000"/>
                </a:solidFill>
                <a:latin typeface="Book Antiqua" panose="02040602050305030304" pitchFamily="18" charset="0"/>
              </a:rPr>
              <a:t>(1930)</a:t>
            </a:r>
            <a:endParaRPr lang="en-US" dirty="0">
              <a:latin typeface="Book Antiqua" panose="02040602050305030304" pitchFamily="18" charset="0"/>
            </a:endParaRPr>
          </a:p>
        </p:txBody>
      </p:sp>
    </p:spTree>
    <p:extLst>
      <p:ext uri="{BB962C8B-B14F-4D97-AF65-F5344CB8AC3E}">
        <p14:creationId xmlns:p14="http://schemas.microsoft.com/office/powerpoint/2010/main" val="27665964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119" y="818745"/>
            <a:ext cx="7701443" cy="4580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101175" y="5726349"/>
            <a:ext cx="5257800" cy="646331"/>
          </a:xfrm>
          <a:prstGeom prst="rect">
            <a:avLst/>
          </a:prstGeom>
          <a:noFill/>
        </p:spPr>
        <p:txBody>
          <a:bodyPr wrap="square" rtlCol="0">
            <a:spAutoFit/>
          </a:bodyPr>
          <a:lstStyle/>
          <a:p>
            <a:r>
              <a:rPr lang="en-IE" dirty="0">
                <a:latin typeface="Book Antiqua" panose="02040602050305030304" pitchFamily="18" charset="0"/>
              </a:rPr>
              <a:t>Pablo Picasso </a:t>
            </a:r>
            <a:r>
              <a:rPr lang="en-IE" i="1" dirty="0">
                <a:latin typeface="Book Antiqua" panose="02040602050305030304" pitchFamily="18" charset="0"/>
              </a:rPr>
              <a:t>Guernica</a:t>
            </a:r>
            <a:r>
              <a:rPr lang="en-IE" dirty="0">
                <a:latin typeface="Book Antiqua" panose="02040602050305030304" pitchFamily="18" charset="0"/>
              </a:rPr>
              <a:t> (1937) 3.5 m x 7.8 m</a:t>
            </a:r>
          </a:p>
          <a:p>
            <a:endParaRPr lang="en-IE" dirty="0"/>
          </a:p>
        </p:txBody>
      </p:sp>
    </p:spTree>
    <p:extLst>
      <p:ext uri="{BB962C8B-B14F-4D97-AF65-F5344CB8AC3E}">
        <p14:creationId xmlns:p14="http://schemas.microsoft.com/office/powerpoint/2010/main" val="41395735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D4F6A2F-F187-D549-8EFE-B2FA78C6F9CF}"/>
              </a:ext>
            </a:extLst>
          </p:cNvPr>
          <p:cNvPicPr>
            <a:picLocks noChangeAspect="1"/>
          </p:cNvPicPr>
          <p:nvPr/>
        </p:nvPicPr>
        <p:blipFill>
          <a:blip r:embed="rId2"/>
          <a:stretch>
            <a:fillRect/>
          </a:stretch>
        </p:blipFill>
        <p:spPr>
          <a:xfrm>
            <a:off x="2009843" y="703586"/>
            <a:ext cx="5267527" cy="5267527"/>
          </a:xfrm>
          <a:prstGeom prst="rect">
            <a:avLst/>
          </a:prstGeom>
        </p:spPr>
      </p:pic>
    </p:spTree>
    <p:extLst>
      <p:ext uri="{BB962C8B-B14F-4D97-AF65-F5344CB8AC3E}">
        <p14:creationId xmlns:p14="http://schemas.microsoft.com/office/powerpoint/2010/main" val="18098731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8649" y="1129153"/>
            <a:ext cx="8263619" cy="3631763"/>
          </a:xfrm>
          <a:prstGeom prst="rect">
            <a:avLst/>
          </a:prstGeom>
        </p:spPr>
        <p:txBody>
          <a:bodyPr wrap="square">
            <a:spAutoFit/>
          </a:bodyPr>
          <a:lstStyle/>
          <a:p>
            <a:r>
              <a:rPr lang="en-GB" sz="2600" dirty="0">
                <a:latin typeface="Book Antiqua" panose="02040602050305030304" pitchFamily="18" charset="0"/>
              </a:rPr>
              <a:t>‘I think it important to challenge the idea of a single and objective sense of time or space, against which we can measure the diversity of human conceptions and perceptions. I shall not argue for a total dissolution of the objective-subjective distinction, but insist, rather, that we recognize the multiplicity of the objective qualities which space and time can express, and the role of human practices in their construction’. </a:t>
            </a:r>
          </a:p>
          <a:p>
            <a:r>
              <a:rPr lang="en-GB" sz="2200" dirty="0">
                <a:latin typeface="Book Antiqua" panose="02040602050305030304" pitchFamily="18" charset="0"/>
              </a:rPr>
              <a:t>											Harvey, p. 203</a:t>
            </a:r>
            <a:endParaRPr lang="en-US" sz="2200" dirty="0">
              <a:latin typeface="Book Antiqua" panose="02040602050305030304" pitchFamily="18" charset="0"/>
            </a:endParaRPr>
          </a:p>
        </p:txBody>
      </p:sp>
    </p:spTree>
    <p:extLst>
      <p:ext uri="{BB962C8B-B14F-4D97-AF65-F5344CB8AC3E}">
        <p14:creationId xmlns:p14="http://schemas.microsoft.com/office/powerpoint/2010/main" val="32549488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Mappa</a:t>
            </a:r>
            <a:r>
              <a:rPr lang="en-US" dirty="0"/>
              <a:t> Mundi, Hereford</a:t>
            </a:r>
          </a:p>
        </p:txBody>
      </p:sp>
      <p:pic>
        <p:nvPicPr>
          <p:cNvPr id="6" name="Content Placeholder 5" descr="Mappa_mundi_Hereford_1300_explained.png"/>
          <p:cNvPicPr>
            <a:picLocks noGrp="1" noChangeAspect="1"/>
          </p:cNvPicPr>
          <p:nvPr>
            <p:ph idx="1"/>
          </p:nvPr>
        </p:nvPicPr>
        <p:blipFill>
          <a:blip r:embed="rId2" cstate="print">
            <a:extLst>
              <a:ext uri="{28A0092B-C50C-407E-A947-70E740481C1C}">
                <a14:useLocalDpi xmlns:a14="http://schemas.microsoft.com/office/drawing/2010/main"/>
              </a:ext>
            </a:extLst>
          </a:blip>
          <a:srcRect l="-4817" r="-4817"/>
          <a:stretch>
            <a:fillRect/>
          </a:stretch>
        </p:blipFill>
        <p:spPr>
          <a:xfrm>
            <a:off x="702531" y="1600200"/>
            <a:ext cx="8229600" cy="4525963"/>
          </a:xfrm>
        </p:spPr>
      </p:pic>
    </p:spTree>
    <p:extLst>
      <p:ext uri="{BB962C8B-B14F-4D97-AF65-F5344CB8AC3E}">
        <p14:creationId xmlns:p14="http://schemas.microsoft.com/office/powerpoint/2010/main" val="20152834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Detail from </a:t>
            </a:r>
            <a:r>
              <a:rPr lang="en-US" sz="3600" dirty="0" err="1"/>
              <a:t>Mappa</a:t>
            </a:r>
            <a:r>
              <a:rPr lang="en-US" sz="3600" dirty="0"/>
              <a:t> Mundi Hereford (showing Jerusalem at </a:t>
            </a:r>
            <a:r>
              <a:rPr lang="en-US" sz="3600" dirty="0" err="1"/>
              <a:t>centre</a:t>
            </a:r>
            <a:r>
              <a:rPr lang="en-US" sz="3600" dirty="0"/>
              <a:t> of map)</a:t>
            </a:r>
          </a:p>
        </p:txBody>
      </p:sp>
      <p:pic>
        <p:nvPicPr>
          <p:cNvPr id="4" name="Content Placeholder 3" descr="getimage.ashx.jpeg"/>
          <p:cNvPicPr>
            <a:picLocks noGrp="1" noChangeAspect="1"/>
          </p:cNvPicPr>
          <p:nvPr>
            <p:ph idx="1"/>
          </p:nvPr>
        </p:nvPicPr>
        <p:blipFill>
          <a:blip r:embed="rId2" cstate="print">
            <a:extLst>
              <a:ext uri="{28A0092B-C50C-407E-A947-70E740481C1C}">
                <a14:useLocalDpi xmlns:a14="http://schemas.microsoft.com/office/drawing/2010/main"/>
              </a:ext>
            </a:extLst>
          </a:blip>
          <a:srcRect t="-17495" b="-17495"/>
          <a:stretch>
            <a:fillRect/>
          </a:stretch>
        </p:blipFill>
        <p:spPr/>
      </p:pic>
    </p:spTree>
    <p:extLst>
      <p:ext uri="{BB962C8B-B14F-4D97-AF65-F5344CB8AC3E}">
        <p14:creationId xmlns:p14="http://schemas.microsoft.com/office/powerpoint/2010/main" val="37697268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The Mercator projection of the world shifts the equator and represents Greenland and Africa as roughly the same size; Greenland in fact is 14 times smalle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154" y="914399"/>
            <a:ext cx="8454791" cy="563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07975" y="306536"/>
            <a:ext cx="7086600" cy="461665"/>
          </a:xfrm>
          <a:prstGeom prst="rect">
            <a:avLst/>
          </a:prstGeom>
          <a:noFill/>
        </p:spPr>
        <p:txBody>
          <a:bodyPr wrap="square" rtlCol="0">
            <a:spAutoFit/>
          </a:bodyPr>
          <a:lstStyle/>
          <a:p>
            <a:r>
              <a:rPr lang="en-US" sz="2400" dirty="0">
                <a:latin typeface="Book Antiqua" panose="02040602050305030304" pitchFamily="18" charset="0"/>
              </a:rPr>
              <a:t>1. Mercator Projection (1569)</a:t>
            </a:r>
          </a:p>
        </p:txBody>
      </p:sp>
    </p:spTree>
    <p:extLst>
      <p:ext uri="{BB962C8B-B14F-4D97-AF65-F5344CB8AC3E}">
        <p14:creationId xmlns:p14="http://schemas.microsoft.com/office/powerpoint/2010/main" val="38191494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259" y="556098"/>
            <a:ext cx="7239000" cy="780288"/>
          </a:xfrm>
        </p:spPr>
        <p:txBody>
          <a:bodyPr>
            <a:normAutofit/>
          </a:bodyPr>
          <a:lstStyle/>
          <a:p>
            <a:r>
              <a:rPr lang="en-US" sz="2200" dirty="0">
                <a:solidFill>
                  <a:schemeClr val="tx1"/>
                </a:solidFill>
                <a:latin typeface="Book Antiqua" panose="02040602050305030304" pitchFamily="18" charset="0"/>
              </a:rPr>
              <a:t>2. Gall-Peters Projection (1974)</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447800"/>
            <a:ext cx="8509000"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630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urope_1848_map_e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94593"/>
            <a:ext cx="9144000" cy="6017264"/>
          </a:xfrm>
          <a:prstGeom prst="rect">
            <a:avLst/>
          </a:prstGeom>
        </p:spPr>
      </p:pic>
    </p:spTree>
    <p:extLst>
      <p:ext uri="{BB962C8B-B14F-4D97-AF65-F5344CB8AC3E}">
        <p14:creationId xmlns:p14="http://schemas.microsoft.com/office/powerpoint/2010/main" val="31415353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391" y="685800"/>
            <a:ext cx="7848600" cy="743712"/>
          </a:xfrm>
        </p:spPr>
        <p:txBody>
          <a:bodyPr>
            <a:normAutofit/>
          </a:bodyPr>
          <a:lstStyle/>
          <a:p>
            <a:r>
              <a:rPr lang="en-US" sz="2200" dirty="0">
                <a:solidFill>
                  <a:schemeClr val="tx1"/>
                </a:solidFill>
                <a:latin typeface="Book Antiqua" panose="02040602050305030304" pitchFamily="18" charset="0"/>
              </a:rPr>
              <a:t>3. Japanese world map (1914)</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600200"/>
            <a:ext cx="8445470"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931638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Image result for google maps is neocoloni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901" y="1177047"/>
            <a:ext cx="8661776"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40196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0343" y="1188054"/>
            <a:ext cx="7352986" cy="4575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434023" y="524338"/>
            <a:ext cx="3667992" cy="369332"/>
          </a:xfrm>
          <a:prstGeom prst="rect">
            <a:avLst/>
          </a:prstGeom>
        </p:spPr>
        <p:txBody>
          <a:bodyPr wrap="none">
            <a:spAutoFit/>
          </a:bodyPr>
          <a:lstStyle/>
          <a:p>
            <a:r>
              <a:rPr lang="en-US" dirty="0">
                <a:latin typeface="Book Antiqua" panose="02040602050305030304" pitchFamily="18" charset="0"/>
              </a:rPr>
              <a:t>Surrealist map of the world (1929)</a:t>
            </a:r>
          </a:p>
        </p:txBody>
      </p:sp>
    </p:spTree>
    <p:extLst>
      <p:ext uri="{BB962C8B-B14F-4D97-AF65-F5344CB8AC3E}">
        <p14:creationId xmlns:p14="http://schemas.microsoft.com/office/powerpoint/2010/main" val="6888297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2873" y="577252"/>
            <a:ext cx="8544021" cy="4493538"/>
          </a:xfrm>
          <a:prstGeom prst="rect">
            <a:avLst/>
          </a:prstGeom>
        </p:spPr>
        <p:txBody>
          <a:bodyPr wrap="square">
            <a:spAutoFit/>
          </a:bodyPr>
          <a:lstStyle/>
          <a:p>
            <a:r>
              <a:rPr lang="en-GB" sz="2600" dirty="0">
                <a:latin typeface="Book Antiqua" panose="02040602050305030304" pitchFamily="18" charset="0"/>
              </a:rPr>
              <a:t>‘The conclusion we should draw is simply that neither time nor space can be assigned objective meanings independently of material processes, and that it is only through investigation of the latter that we can properly ground our concepts of the former’ (p. 204).</a:t>
            </a:r>
          </a:p>
          <a:p>
            <a:r>
              <a:rPr lang="en-GB" sz="2600" dirty="0">
                <a:latin typeface="Book Antiqua" panose="02040602050305030304" pitchFamily="18" charset="0"/>
              </a:rPr>
              <a:t> </a:t>
            </a:r>
          </a:p>
          <a:p>
            <a:r>
              <a:rPr lang="en-GB" sz="2600" dirty="0">
                <a:latin typeface="Book Antiqua" panose="02040602050305030304" pitchFamily="18" charset="0"/>
              </a:rPr>
              <a:t>‘Since capitalism has been (and continues to be) a revolutionary mode of production in which the material practices and processes of social reproduction are always changing, it follows that the objective qualities as well as the meanings of space and time also change’ (p. 204).</a:t>
            </a:r>
          </a:p>
        </p:txBody>
      </p:sp>
    </p:spTree>
    <p:extLst>
      <p:ext uri="{BB962C8B-B14F-4D97-AF65-F5344CB8AC3E}">
        <p14:creationId xmlns:p14="http://schemas.microsoft.com/office/powerpoint/2010/main" val="39559840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6519" y="1376218"/>
            <a:ext cx="8642987" cy="3785652"/>
          </a:xfrm>
          <a:prstGeom prst="rect">
            <a:avLst/>
          </a:prstGeom>
        </p:spPr>
        <p:txBody>
          <a:bodyPr wrap="square">
            <a:spAutoFit/>
          </a:bodyPr>
          <a:lstStyle/>
          <a:p>
            <a:r>
              <a:rPr lang="en-GB" sz="2400" dirty="0">
                <a:latin typeface="Book Antiqua" panose="02040602050305030304" pitchFamily="18" charset="0"/>
              </a:rPr>
              <a:t>‘Spatial practices derive their efficacy in social life only through the structure of social relations within which they come into play. Under the social relations of capitalism, for example, the spatial practices portrayed in this grid become imbued with class meanings. To put it this way is not, however, to argue that spatial practices are derivative of capitalism. They take on their meanings under specific social relations of class, gender, community, ethnicity, or race and get ‘used up’ or ‘worked over’ in the course of social action’ (p. 223).</a:t>
            </a:r>
          </a:p>
        </p:txBody>
      </p:sp>
    </p:spTree>
    <p:extLst>
      <p:ext uri="{BB962C8B-B14F-4D97-AF65-F5344CB8AC3E}">
        <p14:creationId xmlns:p14="http://schemas.microsoft.com/office/powerpoint/2010/main" val="3456399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07168F3-DFC6-BD46-B6F1-B2FFC19548A9}"/>
              </a:ext>
            </a:extLst>
          </p:cNvPr>
          <p:cNvPicPr>
            <a:picLocks noChangeAspect="1"/>
          </p:cNvPicPr>
          <p:nvPr/>
        </p:nvPicPr>
        <p:blipFill>
          <a:blip r:embed="rId2"/>
          <a:stretch>
            <a:fillRect/>
          </a:stretch>
        </p:blipFill>
        <p:spPr>
          <a:xfrm>
            <a:off x="599089" y="1040523"/>
            <a:ext cx="7771817" cy="4371647"/>
          </a:xfrm>
          <a:prstGeom prst="rect">
            <a:avLst/>
          </a:prstGeom>
        </p:spPr>
      </p:pic>
    </p:spTree>
    <p:extLst>
      <p:ext uri="{BB962C8B-B14F-4D97-AF65-F5344CB8AC3E}">
        <p14:creationId xmlns:p14="http://schemas.microsoft.com/office/powerpoint/2010/main" val="4535444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1872948-78B9-B14C-A522-09F944D71287}"/>
              </a:ext>
            </a:extLst>
          </p:cNvPr>
          <p:cNvPicPr>
            <a:picLocks noChangeAspect="1"/>
          </p:cNvPicPr>
          <p:nvPr/>
        </p:nvPicPr>
        <p:blipFill>
          <a:blip r:embed="rId2"/>
          <a:stretch>
            <a:fillRect/>
          </a:stretch>
        </p:blipFill>
        <p:spPr>
          <a:xfrm>
            <a:off x="0" y="857250"/>
            <a:ext cx="9144000" cy="5143500"/>
          </a:xfrm>
          <a:prstGeom prst="rect">
            <a:avLst/>
          </a:prstGeom>
        </p:spPr>
      </p:pic>
    </p:spTree>
    <p:extLst>
      <p:ext uri="{BB962C8B-B14F-4D97-AF65-F5344CB8AC3E}">
        <p14:creationId xmlns:p14="http://schemas.microsoft.com/office/powerpoint/2010/main" val="20519973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55730AB-EE7C-EC43-9EE4-C6E89516F57F}"/>
              </a:ext>
            </a:extLst>
          </p:cNvPr>
          <p:cNvPicPr>
            <a:picLocks noChangeAspect="1"/>
          </p:cNvPicPr>
          <p:nvPr/>
        </p:nvPicPr>
        <p:blipFill>
          <a:blip r:embed="rId2"/>
          <a:stretch>
            <a:fillRect/>
          </a:stretch>
        </p:blipFill>
        <p:spPr>
          <a:xfrm>
            <a:off x="682533" y="1050878"/>
            <a:ext cx="7903360" cy="4742016"/>
          </a:xfrm>
          <a:prstGeom prst="rect">
            <a:avLst/>
          </a:prstGeom>
        </p:spPr>
      </p:pic>
    </p:spTree>
    <p:extLst>
      <p:ext uri="{BB962C8B-B14F-4D97-AF65-F5344CB8AC3E}">
        <p14:creationId xmlns:p14="http://schemas.microsoft.com/office/powerpoint/2010/main" val="37162510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7622" y="410260"/>
            <a:ext cx="8956378" cy="5878532"/>
          </a:xfrm>
          <a:prstGeom prst="rect">
            <a:avLst/>
          </a:prstGeom>
        </p:spPr>
        <p:txBody>
          <a:bodyPr wrap="square">
            <a:spAutoFit/>
          </a:bodyPr>
          <a:lstStyle/>
          <a:p>
            <a:endParaRPr lang="en-GB" sz="2400" b="1" dirty="0"/>
          </a:p>
          <a:p>
            <a:r>
              <a:rPr lang="en-GB" sz="2200" dirty="0">
                <a:latin typeface="Book Antiqua" panose="02040602050305030304" pitchFamily="18" charset="0"/>
              </a:rPr>
              <a:t>By ‘time-space compression’, ‘I mean to signal… processes that so revolutionize the objective qualities of space and time that we are forced to alter, sometimes in quite radical ways, how we represent the world to ourselves. I use the word “compression” because a strong case can be made that the history of capitalism has been characterized by speed-up in the pace of life, while so overcoming spatial barriers that the world sometimes seems to collapse inwards upon us. The time taken to traverse space… and the way we commonly represent that fact to ourselves… are useful indicators of the kind of phenomena I have in mind. As space appears to shrink to a “global village” of telecommunications and a “spaceship earth” of economic and ecological interdependencies – to use just two familiar and everyday images – and as time horizons shorten to the point where the present is all there is (the world of the schizophrenic), so we have to learn how to cope with an overwhelming sense of </a:t>
            </a:r>
            <a:r>
              <a:rPr lang="en-GB" sz="2200" i="1" dirty="0">
                <a:latin typeface="Book Antiqua" panose="02040602050305030304" pitchFamily="18" charset="0"/>
              </a:rPr>
              <a:t>compression</a:t>
            </a:r>
            <a:r>
              <a:rPr lang="en-GB" sz="2200" dirty="0">
                <a:latin typeface="Book Antiqua" panose="02040602050305030304" pitchFamily="18" charset="0"/>
              </a:rPr>
              <a:t> of our spatial and temporal worlds’ (p. 240). </a:t>
            </a:r>
          </a:p>
        </p:txBody>
      </p:sp>
    </p:spTree>
    <p:extLst>
      <p:ext uri="{BB962C8B-B14F-4D97-AF65-F5344CB8AC3E}">
        <p14:creationId xmlns:p14="http://schemas.microsoft.com/office/powerpoint/2010/main" val="21340939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49434135.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264230" y="206392"/>
            <a:ext cx="4733134" cy="6468976"/>
          </a:xfrm>
          <a:prstGeom prst="rect">
            <a:avLst/>
          </a:prstGeom>
        </p:spPr>
      </p:pic>
    </p:spTree>
    <p:extLst>
      <p:ext uri="{BB962C8B-B14F-4D97-AF65-F5344CB8AC3E}">
        <p14:creationId xmlns:p14="http://schemas.microsoft.com/office/powerpoint/2010/main" val="2595665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mage result for occupy protests">
            <a:extLst>
              <a:ext uri="{FF2B5EF4-FFF2-40B4-BE49-F238E27FC236}">
                <a16:creationId xmlns:a16="http://schemas.microsoft.com/office/drawing/2014/main" id="{3BC1025D-9817-4848-9A24-5309A13F615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998" y="1145255"/>
            <a:ext cx="7335565" cy="41345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94728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1495" y="-2295642"/>
            <a:ext cx="8815450" cy="8956298"/>
          </a:xfrm>
          <a:prstGeom prst="rect">
            <a:avLst/>
          </a:prstGeom>
        </p:spPr>
        <p:txBody>
          <a:bodyPr wrap="square">
            <a:spAutoFit/>
          </a:bodyPr>
          <a:lstStyle/>
          <a:p>
            <a:endParaRPr lang="en-GB" dirty="0"/>
          </a:p>
          <a:p>
            <a:endParaRPr lang="en-GB" dirty="0"/>
          </a:p>
          <a:p>
            <a:endParaRPr lang="en-GB" dirty="0"/>
          </a:p>
          <a:p>
            <a:endParaRPr lang="en-GB" dirty="0"/>
          </a:p>
          <a:p>
            <a:endParaRPr lang="en-GB" dirty="0"/>
          </a:p>
          <a:p>
            <a:endParaRPr lang="en-GB" dirty="0"/>
          </a:p>
          <a:p>
            <a:endParaRPr lang="en-GB" dirty="0">
              <a:latin typeface="Book Antiqua" panose="02040602050305030304" pitchFamily="18" charset="0"/>
            </a:endParaRPr>
          </a:p>
          <a:p>
            <a:endParaRPr lang="en-GB" dirty="0">
              <a:latin typeface="Book Antiqua" panose="02040602050305030304" pitchFamily="18" charset="0"/>
            </a:endParaRPr>
          </a:p>
          <a:p>
            <a:endParaRPr lang="en-GB" dirty="0">
              <a:latin typeface="Book Antiqua" panose="02040602050305030304" pitchFamily="18" charset="0"/>
            </a:endParaRPr>
          </a:p>
          <a:p>
            <a:r>
              <a:rPr lang="en-GB" dirty="0">
                <a:latin typeface="Book Antiqua" panose="02040602050305030304" pitchFamily="18" charset="0"/>
              </a:rPr>
              <a:t>John Bellamy Foster, ‘The Epochal Crisis’. </a:t>
            </a:r>
            <a:r>
              <a:rPr lang="en-GB" i="1" dirty="0">
                <a:latin typeface="Book Antiqua" panose="02040602050305030304" pitchFamily="18" charset="0"/>
              </a:rPr>
              <a:t>Monthly Review</a:t>
            </a:r>
            <a:r>
              <a:rPr lang="en-GB" dirty="0">
                <a:latin typeface="Book Antiqua" panose="02040602050305030304" pitchFamily="18" charset="0"/>
              </a:rPr>
              <a:t> 65.5 (2013).</a:t>
            </a:r>
          </a:p>
          <a:p>
            <a:endParaRPr lang="en-GB" dirty="0">
              <a:latin typeface="Book Antiqua" panose="02040602050305030304" pitchFamily="18" charset="0"/>
            </a:endParaRPr>
          </a:p>
          <a:p>
            <a:r>
              <a:rPr lang="en-GB" dirty="0">
                <a:latin typeface="Book Antiqua" panose="02040602050305030304" pitchFamily="18" charset="0"/>
              </a:rPr>
              <a:t>‘It is an indication of the sheer enormity of the historical challenge confronting humanity in our time that the worst economic crisis since the Great Depression, sometimes now called the Second Great Depression, is overshadowed by the larger threat of planetary catastrophe, raising the question of the long-term survival of innumerable species – including our own. An urgent necessity for the world today is therefore to develop an understanding of the interconnections between the deepening impasse of the capitalist economy and the rapidly accelerating ecological threat – itself a by-product of capitalist development.</a:t>
            </a:r>
          </a:p>
          <a:p>
            <a:r>
              <a:rPr lang="en-GB" dirty="0">
                <a:latin typeface="Book Antiqua" panose="02040602050305030304" pitchFamily="18" charset="0"/>
              </a:rPr>
              <a:t>	I shall use the term “epochal crisis” here to refer to the convergence of economic and ecological contradictions in such a way that the material conditions of society as a whole are undermined, posing the question of a historical transition to a new mode of production. This can be distinguished from the ordinary developmental crises that punctuate the history of capitalism. Such an epochal crisis, as Jason Moore has argued, characterized the transition from feudalism to capitalism from the late medieval period to the seventeenth century – a crisis of an entire historical epoch that was equally ecological, economic, and social in its manifestations, stretching from recurrent famine, the Black Death, and soil exhaustion to peasant revolts and the escalation of warfare. An even more momentous epochal crisis than the one that produced the transition from feudalism to capitalism, I will argue, is occurring today, arising from the unlimited expansion of a capitalist system geared to a process of abstract wealth creation’.</a:t>
            </a:r>
          </a:p>
        </p:txBody>
      </p:sp>
    </p:spTree>
    <p:extLst>
      <p:ext uri="{BB962C8B-B14F-4D97-AF65-F5344CB8AC3E}">
        <p14:creationId xmlns:p14="http://schemas.microsoft.com/office/powerpoint/2010/main" val="207222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30B36E6-2EE4-0447-8D3E-2223C9DD0580}"/>
              </a:ext>
            </a:extLst>
          </p:cNvPr>
          <p:cNvPicPr>
            <a:picLocks noChangeAspect="1"/>
          </p:cNvPicPr>
          <p:nvPr/>
        </p:nvPicPr>
        <p:blipFill>
          <a:blip r:embed="rId2"/>
          <a:stretch>
            <a:fillRect/>
          </a:stretch>
        </p:blipFill>
        <p:spPr>
          <a:xfrm>
            <a:off x="466929" y="463503"/>
            <a:ext cx="8054502" cy="5553826"/>
          </a:xfrm>
          <a:prstGeom prst="rect">
            <a:avLst/>
          </a:prstGeom>
        </p:spPr>
      </p:pic>
    </p:spTree>
    <p:extLst>
      <p:ext uri="{BB962C8B-B14F-4D97-AF65-F5344CB8AC3E}">
        <p14:creationId xmlns:p14="http://schemas.microsoft.com/office/powerpoint/2010/main" val="3477923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427" y="452059"/>
            <a:ext cx="8229600" cy="1143000"/>
          </a:xfrm>
        </p:spPr>
        <p:txBody>
          <a:bodyPr/>
          <a:lstStyle/>
          <a:p>
            <a:r>
              <a:rPr lang="en-US" sz="3800" b="1" dirty="0">
                <a:latin typeface="Book Antiqua" panose="02040602050305030304" pitchFamily="18" charset="0"/>
              </a:rPr>
              <a:t>Manifesto of the Communist Party</a:t>
            </a:r>
            <a:br>
              <a:rPr lang="en-US" sz="3800" b="1" dirty="0">
                <a:latin typeface="Book Antiqua" panose="02040602050305030304" pitchFamily="18" charset="0"/>
              </a:rPr>
            </a:br>
            <a:endParaRPr lang="en-US" sz="3800" dirty="0">
              <a:latin typeface="Book Antiqua" panose="02040602050305030304" pitchFamily="18" charset="0"/>
            </a:endParaRPr>
          </a:p>
        </p:txBody>
      </p:sp>
      <p:sp>
        <p:nvSpPr>
          <p:cNvPr id="3" name="Content Placeholder 2"/>
          <p:cNvSpPr>
            <a:spLocks noGrp="1"/>
          </p:cNvSpPr>
          <p:nvPr>
            <p:ph idx="1"/>
          </p:nvPr>
        </p:nvSpPr>
        <p:spPr>
          <a:xfrm>
            <a:off x="457200" y="1177119"/>
            <a:ext cx="8413845" cy="4798545"/>
          </a:xfrm>
        </p:spPr>
        <p:txBody>
          <a:bodyPr/>
          <a:lstStyle/>
          <a:p>
            <a:pPr marL="0" indent="0">
              <a:buNone/>
            </a:pPr>
            <a:r>
              <a:rPr lang="en-US" sz="2100" dirty="0">
                <a:latin typeface="Book Antiqua" panose="02040602050305030304" pitchFamily="18" charset="0"/>
              </a:rPr>
              <a:t>A </a:t>
            </a:r>
            <a:r>
              <a:rPr lang="en-US" sz="2100" dirty="0" err="1">
                <a:latin typeface="Book Antiqua" panose="02040602050305030304" pitchFamily="18" charset="0"/>
              </a:rPr>
              <a:t>spectre</a:t>
            </a:r>
            <a:r>
              <a:rPr lang="en-US" sz="2100" dirty="0">
                <a:latin typeface="Book Antiqua" panose="02040602050305030304" pitchFamily="18" charset="0"/>
              </a:rPr>
              <a:t> is haunting Europe — the </a:t>
            </a:r>
            <a:r>
              <a:rPr lang="en-US" sz="2100" dirty="0" err="1">
                <a:latin typeface="Book Antiqua" panose="02040602050305030304" pitchFamily="18" charset="0"/>
              </a:rPr>
              <a:t>spectre</a:t>
            </a:r>
            <a:r>
              <a:rPr lang="en-US" sz="2100" dirty="0">
                <a:latin typeface="Book Antiqua" panose="02040602050305030304" pitchFamily="18" charset="0"/>
              </a:rPr>
              <a:t> of communism. All the powers of old Europe have entered into a holy alliance to exorcise this </a:t>
            </a:r>
            <a:r>
              <a:rPr lang="en-US" sz="2100" dirty="0" err="1">
                <a:latin typeface="Book Antiqua" panose="02040602050305030304" pitchFamily="18" charset="0"/>
              </a:rPr>
              <a:t>spectre</a:t>
            </a:r>
            <a:r>
              <a:rPr lang="en-US" sz="2100" dirty="0">
                <a:latin typeface="Book Antiqua" panose="02040602050305030304" pitchFamily="18" charset="0"/>
              </a:rPr>
              <a:t>: Pope and Tsar, Metternich and Guizot, French Radicals and German police-spies. </a:t>
            </a:r>
          </a:p>
          <a:p>
            <a:pPr marL="0" indent="0">
              <a:buNone/>
            </a:pPr>
            <a:r>
              <a:rPr lang="en-US" sz="2100" dirty="0">
                <a:latin typeface="Book Antiqua" panose="02040602050305030304" pitchFamily="18" charset="0"/>
              </a:rPr>
              <a:t>Where is the party in opposition that has not been decried as communistic by its opponents in power? Where is the opposition that has not hurled back the branding reproach of communism, against the more advanced opposition parties, as well as against its reactionary adversaries? </a:t>
            </a:r>
          </a:p>
          <a:p>
            <a:pPr marL="0" indent="0">
              <a:buNone/>
            </a:pPr>
            <a:r>
              <a:rPr lang="en-US" sz="2100" dirty="0">
                <a:latin typeface="Book Antiqua" panose="02040602050305030304" pitchFamily="18" charset="0"/>
              </a:rPr>
              <a:t>Two things result from this fact: </a:t>
            </a:r>
          </a:p>
          <a:p>
            <a:pPr marL="0" indent="0">
              <a:buNone/>
            </a:pPr>
            <a:r>
              <a:rPr lang="en-US" sz="2100" dirty="0">
                <a:latin typeface="Book Antiqua" panose="02040602050305030304" pitchFamily="18" charset="0"/>
              </a:rPr>
              <a:t>I. Communism is already acknowledged by all European powers to be itself a power. </a:t>
            </a:r>
          </a:p>
          <a:p>
            <a:pPr marL="0" indent="0">
              <a:buNone/>
            </a:pPr>
            <a:r>
              <a:rPr lang="en-US" sz="2100" dirty="0">
                <a:latin typeface="Book Antiqua" panose="02040602050305030304" pitchFamily="18" charset="0"/>
              </a:rPr>
              <a:t>II. It is high time that Communists should openly, in the face of the whole world, publish their views, their aims, their tendencies, and meet this nursery tale of the </a:t>
            </a:r>
            <a:r>
              <a:rPr lang="en-US" sz="2100" dirty="0" err="1">
                <a:latin typeface="Book Antiqua" panose="02040602050305030304" pitchFamily="18" charset="0"/>
              </a:rPr>
              <a:t>Spectre</a:t>
            </a:r>
            <a:r>
              <a:rPr lang="en-US" sz="2100" dirty="0">
                <a:latin typeface="Book Antiqua" panose="02040602050305030304" pitchFamily="18" charset="0"/>
              </a:rPr>
              <a:t> of Communism with a manifesto of the party itself. </a:t>
            </a:r>
          </a:p>
          <a:p>
            <a:endParaRPr lang="en-US" dirty="0"/>
          </a:p>
        </p:txBody>
      </p:sp>
    </p:spTree>
    <p:extLst>
      <p:ext uri="{BB962C8B-B14F-4D97-AF65-F5344CB8AC3E}">
        <p14:creationId xmlns:p14="http://schemas.microsoft.com/office/powerpoint/2010/main" val="2814238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21E1041-3EB7-7648-8DEF-F1F0FD24059E}"/>
              </a:ext>
            </a:extLst>
          </p:cNvPr>
          <p:cNvSpPr/>
          <p:nvPr/>
        </p:nvSpPr>
        <p:spPr>
          <a:xfrm>
            <a:off x="1807071" y="5511072"/>
            <a:ext cx="5153287" cy="369332"/>
          </a:xfrm>
          <a:prstGeom prst="rect">
            <a:avLst/>
          </a:prstGeom>
        </p:spPr>
        <p:txBody>
          <a:bodyPr wrap="square">
            <a:spAutoFit/>
          </a:bodyPr>
          <a:lstStyle/>
          <a:p>
            <a:r>
              <a:rPr lang="en-US" dirty="0"/>
              <a:t>https://</a:t>
            </a:r>
            <a:r>
              <a:rPr lang="en-US" dirty="0" err="1"/>
              <a:t>www.youtube.com</a:t>
            </a:r>
            <a:r>
              <a:rPr lang="en-US" dirty="0"/>
              <a:t>/</a:t>
            </a:r>
            <a:r>
              <a:rPr lang="en-US" dirty="0" err="1"/>
              <a:t>watch?v</a:t>
            </a:r>
            <a:r>
              <a:rPr lang="en-US" dirty="0"/>
              <a:t>=NbTIJ9_bLP4</a:t>
            </a:r>
          </a:p>
        </p:txBody>
      </p:sp>
      <p:pic>
        <p:nvPicPr>
          <p:cNvPr id="3" name="Picture 2">
            <a:extLst>
              <a:ext uri="{FF2B5EF4-FFF2-40B4-BE49-F238E27FC236}">
                <a16:creationId xmlns:a16="http://schemas.microsoft.com/office/drawing/2014/main" id="{B4C9B422-7FCB-3B45-9D1D-B717A16D59C2}"/>
              </a:ext>
            </a:extLst>
          </p:cNvPr>
          <p:cNvPicPr>
            <a:picLocks noChangeAspect="1"/>
          </p:cNvPicPr>
          <p:nvPr/>
        </p:nvPicPr>
        <p:blipFill>
          <a:blip r:embed="rId2"/>
          <a:stretch>
            <a:fillRect/>
          </a:stretch>
        </p:blipFill>
        <p:spPr>
          <a:xfrm>
            <a:off x="1807071" y="977596"/>
            <a:ext cx="5338767" cy="3883162"/>
          </a:xfrm>
          <a:prstGeom prst="rect">
            <a:avLst/>
          </a:prstGeom>
        </p:spPr>
      </p:pic>
    </p:spTree>
    <p:extLst>
      <p:ext uri="{BB962C8B-B14F-4D97-AF65-F5344CB8AC3E}">
        <p14:creationId xmlns:p14="http://schemas.microsoft.com/office/powerpoint/2010/main" val="3623254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Title 1"/>
          <p:cNvSpPr>
            <a:spLocks noGrp="1"/>
          </p:cNvSpPr>
          <p:nvPr>
            <p:ph type="ctrTitle" idx="4294967295"/>
          </p:nvPr>
        </p:nvSpPr>
        <p:spPr>
          <a:xfrm>
            <a:off x="0" y="2130425"/>
            <a:ext cx="7772400" cy="1470025"/>
          </a:xfrm>
        </p:spPr>
        <p:txBody>
          <a:bodyPr/>
          <a:lstStyle/>
          <a:p>
            <a:r>
              <a:rPr lang="en-US">
                <a:latin typeface="Calibri" charset="0"/>
              </a:rPr>
              <a:t>m</a:t>
            </a:r>
          </a:p>
        </p:txBody>
      </p:sp>
      <p:pic>
        <p:nvPicPr>
          <p:cNvPr id="2" name="Picture 1" descr="habermas, pdm cover.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954808" y="493160"/>
            <a:ext cx="3690889" cy="5671666"/>
          </a:xfrm>
          <a:prstGeom prst="rect">
            <a:avLst/>
          </a:prstGeom>
        </p:spPr>
      </p:pic>
    </p:spTree>
    <p:extLst>
      <p:ext uri="{BB962C8B-B14F-4D97-AF65-F5344CB8AC3E}">
        <p14:creationId xmlns:p14="http://schemas.microsoft.com/office/powerpoint/2010/main" val="7887111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E50EE49-4DBF-9046-92E2-D4071C25DE63}"/>
              </a:ext>
            </a:extLst>
          </p:cNvPr>
          <p:cNvSpPr/>
          <p:nvPr/>
        </p:nvSpPr>
        <p:spPr>
          <a:xfrm>
            <a:off x="859809" y="1173075"/>
            <a:ext cx="7096836" cy="3985706"/>
          </a:xfrm>
          <a:prstGeom prst="rect">
            <a:avLst/>
          </a:prstGeom>
        </p:spPr>
        <p:txBody>
          <a:bodyPr wrap="square">
            <a:spAutoFit/>
          </a:bodyPr>
          <a:lstStyle/>
          <a:p>
            <a:r>
              <a:rPr lang="en-GB" sz="2300" dirty="0">
                <a:latin typeface="Book Antiqua" panose="02040602050305030304" pitchFamily="18" charset="0"/>
              </a:rPr>
              <a:t>‘The bourgeoisie, during its rule of scarce one hundred years, has created more massive and more colossal productive forces than have all preceding generations together. Subjection of Nature’s forces to man, machinery, application of chemistry to industry and agriculture, steam-navigation, railways, electric telegraphs, clearing of whole continents for cultivation, canalisation of rivers, whole populations conjured out of the ground — what earlier century had even a presentiment that such productive forces slumbered in the lap of social labour?’</a:t>
            </a:r>
            <a:endParaRPr lang="en-GB" sz="2300" i="1" dirty="0">
              <a:latin typeface="Book Antiqua" panose="02040602050305030304" pitchFamily="18" charset="0"/>
            </a:endParaRPr>
          </a:p>
        </p:txBody>
      </p:sp>
    </p:spTree>
    <p:extLst>
      <p:ext uri="{BB962C8B-B14F-4D97-AF65-F5344CB8AC3E}">
        <p14:creationId xmlns:p14="http://schemas.microsoft.com/office/powerpoint/2010/main" val="39163025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936</TotalTime>
  <Words>1791</Words>
  <Application>Microsoft Macintosh PowerPoint</Application>
  <PresentationFormat>On-screen Show (4:3)</PresentationFormat>
  <Paragraphs>65</Paragraphs>
  <Slides>40</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Book Antiqua</vt:lpstr>
      <vt:lpstr>Calibri</vt:lpstr>
      <vt:lpstr>Palatino</vt:lpstr>
      <vt:lpstr>Office Theme</vt:lpstr>
      <vt:lpstr>PowerPoint Presentation</vt:lpstr>
      <vt:lpstr>PowerPoint Presentation</vt:lpstr>
      <vt:lpstr>PowerPoint Presentation</vt:lpstr>
      <vt:lpstr>PowerPoint Presentation</vt:lpstr>
      <vt:lpstr>PowerPoint Presentation</vt:lpstr>
      <vt:lpstr>Manifesto of the Communist Party </vt:lpstr>
      <vt:lpstr>PowerPoint Presentation</vt:lpstr>
      <vt:lpst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Modernity and tradition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Mappa Mundi, Hereford</vt:lpstr>
      <vt:lpstr>Detail from Mappa Mundi Hereford (showing Jerusalem at centre of map)</vt:lpstr>
      <vt:lpstr>PowerPoint Presentation</vt:lpstr>
      <vt:lpstr>2. Gall-Peters Projection (1974)</vt:lpstr>
      <vt:lpstr>3. Japanese world map (1914)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dc:title>
  <dc:creator>Neil Lazarus</dc:creator>
  <cp:lastModifiedBy>Vandertop, Caitlin</cp:lastModifiedBy>
  <cp:revision>57</cp:revision>
  <dcterms:created xsi:type="dcterms:W3CDTF">2012-11-20T10:36:54Z</dcterms:created>
  <dcterms:modified xsi:type="dcterms:W3CDTF">2019-11-14T12:56:37Z</dcterms:modified>
</cp:coreProperties>
</file>