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jpg" ContentType="image/jpe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60" r:id="rId1"/>
  </p:sldMasterIdLst>
  <p:sldIdLst>
    <p:sldId id="303" r:id="rId2"/>
    <p:sldId id="287" r:id="rId3"/>
    <p:sldId id="257" r:id="rId4"/>
    <p:sldId id="258" r:id="rId5"/>
    <p:sldId id="259" r:id="rId6"/>
    <p:sldId id="304" r:id="rId7"/>
    <p:sldId id="263" r:id="rId8"/>
    <p:sldId id="264" r:id="rId9"/>
    <p:sldId id="265" r:id="rId10"/>
    <p:sldId id="291" r:id="rId11"/>
    <p:sldId id="292" r:id="rId12"/>
    <p:sldId id="266" r:id="rId13"/>
    <p:sldId id="293" r:id="rId14"/>
    <p:sldId id="268" r:id="rId15"/>
    <p:sldId id="297" r:id="rId16"/>
    <p:sldId id="295" r:id="rId17"/>
    <p:sldId id="270" r:id="rId18"/>
    <p:sldId id="298" r:id="rId19"/>
    <p:sldId id="271" r:id="rId20"/>
    <p:sldId id="272" r:id="rId21"/>
    <p:sldId id="273" r:id="rId22"/>
    <p:sldId id="299" r:id="rId23"/>
    <p:sldId id="301" r:id="rId24"/>
    <p:sldId id="280" r:id="rId25"/>
    <p:sldId id="278" r:id="rId26"/>
    <p:sldId id="284" r:id="rId27"/>
    <p:sldId id="288" r:id="rId28"/>
    <p:sldId id="302" r:id="rId29"/>
    <p:sldId id="279" r:id="rId30"/>
    <p:sldId id="281" r:id="rId31"/>
    <p:sldId id="285" r:id="rId32"/>
    <p:sldId id="256" r:id="rId33"/>
    <p:sldId id="282" r:id="rId34"/>
    <p:sldId id="260" r:id="rId3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123" d="100"/>
          <a:sy n="123" d="100"/>
        </p:scale>
        <p:origin x="-104" y="-64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printerSettings" Target="printerSettings/printerSettings1.bin"/><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presProps" Target="presProps.xml"/><Relationship Id="rId38" Type="http://schemas.openxmlformats.org/officeDocument/2006/relationships/viewProps" Target="viewProps.xml"/><Relationship Id="rId39" Type="http://schemas.openxmlformats.org/officeDocument/2006/relationships/theme" Target="theme/theme1.xml"/><Relationship Id="rId40"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1" name="Rectangle 10"/>
          <p:cNvSpPr/>
          <p:nvPr/>
        </p:nvSpPr>
        <p:spPr>
          <a:xfrm>
            <a:off x="0" y="3866920"/>
            <a:ext cx="9144000" cy="299108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0" y="0"/>
            <a:ext cx="9144000" cy="386692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ectangle 12"/>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itle 2"/>
          <p:cNvSpPr>
            <a:spLocks noGrp="1"/>
          </p:cNvSpPr>
          <p:nvPr>
            <p:ph type="subTitle" idx="1"/>
          </p:nvPr>
        </p:nvSpPr>
        <p:spPr>
          <a:xfrm>
            <a:off x="1473795" y="5052545"/>
            <a:ext cx="5637010" cy="882119"/>
          </a:xfrm>
        </p:spPr>
        <p:txBody>
          <a:bodyPr>
            <a:normAutofit/>
          </a:bodyPr>
          <a:lstStyle>
            <a:lvl1pPr marL="0" indent="0" algn="l">
              <a:buNone/>
              <a:defRPr sz="22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smtClean="0"/>
              <a:t>Click to edit Master subtitle style</a:t>
            </a:r>
            <a:endParaRPr lang="en-US" dirty="0"/>
          </a:p>
        </p:txBody>
      </p:sp>
      <p:sp>
        <p:nvSpPr>
          <p:cNvPr id="4" name="Date Placeholder 3"/>
          <p:cNvSpPr>
            <a:spLocks noGrp="1"/>
          </p:cNvSpPr>
          <p:nvPr>
            <p:ph type="dt" sz="half" idx="10"/>
          </p:nvPr>
        </p:nvSpPr>
        <p:spPr/>
        <p:txBody>
          <a:bodyPr/>
          <a:lstStyle/>
          <a:p>
            <a:fld id="{28E80666-FB37-4B36-9149-507F3B0178E3}" type="datetimeFigureOut">
              <a:rPr lang="en-US" smtClean="0"/>
              <a:pPr/>
              <a:t>16/01/2019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7E63A33-8271-4DD0-9C48-789913D7C115}" type="slidenum">
              <a:rPr lang="en-US" smtClean="0"/>
              <a:pPr/>
              <a:t>‹#›</a:t>
            </a:fld>
            <a:endParaRPr lang="en-US"/>
          </a:p>
        </p:txBody>
      </p:sp>
      <p:sp>
        <p:nvSpPr>
          <p:cNvPr id="2" name="Title 1"/>
          <p:cNvSpPr>
            <a:spLocks noGrp="1"/>
          </p:cNvSpPr>
          <p:nvPr>
            <p:ph type="ctrTitle"/>
          </p:nvPr>
        </p:nvSpPr>
        <p:spPr>
          <a:xfrm>
            <a:off x="817581" y="3132290"/>
            <a:ext cx="7175351" cy="1793167"/>
          </a:xfrm>
          <a:effectLst/>
        </p:spPr>
        <p:txBody>
          <a:bodyPr>
            <a:noAutofit/>
          </a:bodyPr>
          <a:lstStyle>
            <a:lvl1pPr marL="640080" indent="-457200" algn="l">
              <a:defRPr sz="5400"/>
            </a:lvl1pPr>
          </a:lstStyle>
          <a:p>
            <a:r>
              <a:rPr lang="en-GB" smtClean="0"/>
              <a:t>Click to edit Master title style</a:t>
            </a:r>
            <a:endParaRPr lang="en-US" dirty="0"/>
          </a:p>
        </p:txBody>
      </p:sp>
    </p:spTree>
  </p:cSld>
  <p:clrMapOvr>
    <a:masterClrMapping/>
  </p:clrMapOvr>
  <p:timing>
    <p:tnLst>
      <p:par>
        <p:cTn xmlns:p14="http://schemas.microsoft.com/office/powerpoint/2010/mai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Vertical Text Placeholder 2"/>
          <p:cNvSpPr>
            <a:spLocks noGrp="1"/>
          </p:cNvSpPr>
          <p:nvPr>
            <p:ph type="body" orient="vert" idx="1"/>
          </p:nvPr>
        </p:nvSpPr>
        <p:spPr>
          <a:xfrm>
            <a:off x="1905000" y="731519"/>
            <a:ext cx="6400800" cy="3474720"/>
          </a:xfrm>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28E80666-FB37-4B36-9149-507F3B0178E3}" type="datetimeFigureOut">
              <a:rPr lang="en-US" smtClean="0"/>
              <a:pPr/>
              <a:t>16/01/2019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7E63A33-8271-4DD0-9C48-789913D7C115}" type="slidenum">
              <a:rPr lang="en-US" smtClean="0"/>
              <a:pPr/>
              <a:t>‹#›</a:t>
            </a:fld>
            <a:endParaRPr lang="en-US"/>
          </a:p>
        </p:txBody>
      </p:sp>
    </p:spTree>
  </p:cSld>
  <p:clrMapOvr>
    <a:masterClrMapping/>
  </p:clrMapOvr>
  <p:timing>
    <p:tnLst>
      <p:par>
        <p:cTn xmlns:p14="http://schemas.microsoft.com/office/powerpoint/2010/mai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153758" y="376517"/>
            <a:ext cx="2057400" cy="5238339"/>
          </a:xfrm>
          <a:effectLst/>
        </p:spPr>
        <p:txBody>
          <a:bodyPr vert="eaVert"/>
          <a:lstStyle>
            <a:lvl1pPr algn="l">
              <a:defRPr/>
            </a:lvl1pPr>
          </a:lstStyle>
          <a:p>
            <a:r>
              <a:rPr lang="en-GB" smtClean="0"/>
              <a:t>Click to edit Master title style</a:t>
            </a:r>
            <a:endParaRPr lang="en-US"/>
          </a:p>
        </p:txBody>
      </p:sp>
      <p:sp>
        <p:nvSpPr>
          <p:cNvPr id="3" name="Vertical Text Placeholder 2"/>
          <p:cNvSpPr>
            <a:spLocks noGrp="1"/>
          </p:cNvSpPr>
          <p:nvPr>
            <p:ph type="body" orient="vert" idx="1"/>
          </p:nvPr>
        </p:nvSpPr>
        <p:spPr>
          <a:xfrm>
            <a:off x="3324113" y="731519"/>
            <a:ext cx="4829287" cy="4894729"/>
          </a:xfrm>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dirty="0"/>
          </a:p>
        </p:txBody>
      </p:sp>
      <p:sp>
        <p:nvSpPr>
          <p:cNvPr id="4" name="Date Placeholder 3"/>
          <p:cNvSpPr>
            <a:spLocks noGrp="1"/>
          </p:cNvSpPr>
          <p:nvPr>
            <p:ph type="dt" sz="half" idx="10"/>
          </p:nvPr>
        </p:nvSpPr>
        <p:spPr/>
        <p:txBody>
          <a:bodyPr/>
          <a:lstStyle/>
          <a:p>
            <a:fld id="{28E80666-FB37-4B36-9149-507F3B0178E3}" type="datetimeFigureOut">
              <a:rPr lang="en-US" smtClean="0"/>
              <a:pPr/>
              <a:t>16/01/2019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7E63A33-8271-4DD0-9C48-789913D7C115}" type="slidenum">
              <a:rPr lang="en-US" smtClean="0"/>
              <a:pPr/>
              <a:t>‹#›</a:t>
            </a:fld>
            <a:endParaRPr lang="en-US"/>
          </a:p>
        </p:txBody>
      </p:sp>
    </p:spTree>
  </p:cSld>
  <p:clrMapOvr>
    <a:masterClrMapping/>
  </p:clrMapOvr>
  <p:timing>
    <p:tnLst>
      <p:par>
        <p:cTn xmlns:p14="http://schemas.microsoft.com/office/powerpoint/2010/mai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28E80666-FB37-4B36-9149-507F3B0178E3}" type="datetimeFigureOut">
              <a:rPr lang="en-US" smtClean="0"/>
              <a:pPr/>
              <a:t>16/01/2019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7E63A33-8271-4DD0-9C48-789913D7C115}" type="slidenum">
              <a:rPr lang="en-US" smtClean="0"/>
              <a:pPr/>
              <a:t>‹#›</a:t>
            </a:fld>
            <a:endParaRPr lang="en-US"/>
          </a:p>
        </p:txBody>
      </p:sp>
      <p:sp>
        <p:nvSpPr>
          <p:cNvPr id="8" name="Title 7"/>
          <p:cNvSpPr>
            <a:spLocks noGrp="1"/>
          </p:cNvSpPr>
          <p:nvPr>
            <p:ph type="title"/>
          </p:nvPr>
        </p:nvSpPr>
        <p:spPr/>
        <p:txBody>
          <a:bodyPr/>
          <a:lstStyle/>
          <a:p>
            <a:r>
              <a:rPr lang="en-GB" smtClean="0"/>
              <a:t>Click to edit Master title style</a:t>
            </a:r>
            <a:endParaRPr lang="en-US"/>
          </a:p>
        </p:txBody>
      </p:sp>
      <p:sp>
        <p:nvSpPr>
          <p:cNvPr id="10" name="Content Placeholder 9"/>
          <p:cNvSpPr>
            <a:spLocks noGrp="1"/>
          </p:cNvSpPr>
          <p:nvPr>
            <p:ph sz="quarter" idx="13"/>
          </p:nvPr>
        </p:nvSpPr>
        <p:spPr>
          <a:xfrm>
            <a:off x="1143000" y="731520"/>
            <a:ext cx="6400800" cy="3474720"/>
          </a:xfrm>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dirty="0"/>
          </a:p>
        </p:txBody>
      </p:sp>
    </p:spTree>
  </p:cSld>
  <p:clrMapOvr>
    <a:masterClrMapping/>
  </p:clrMapOvr>
  <p:timing>
    <p:tnLst>
      <p:par>
        <p:cTn xmlns:p14="http://schemas.microsoft.com/office/powerpoint/2010/mai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7" name="Rectangle 6"/>
          <p:cNvSpPr/>
          <p:nvPr/>
        </p:nvSpPr>
        <p:spPr>
          <a:xfrm>
            <a:off x="0" y="3866920"/>
            <a:ext cx="9144000" cy="299108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0" y="0"/>
            <a:ext cx="9144000" cy="386692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2033195" y="2172648"/>
            <a:ext cx="5966666" cy="2423346"/>
          </a:xfrm>
          <a:effectLst/>
        </p:spPr>
        <p:txBody>
          <a:bodyPr anchor="b"/>
          <a:lstStyle>
            <a:lvl1pPr algn="r">
              <a:defRPr sz="4600" b="1" cap="none" baseline="0"/>
            </a:lvl1pPr>
          </a:lstStyle>
          <a:p>
            <a:r>
              <a:rPr lang="en-GB" smtClean="0"/>
              <a:t>Click to edit Master title style</a:t>
            </a:r>
            <a:endParaRPr lang="en-US" dirty="0"/>
          </a:p>
        </p:txBody>
      </p:sp>
      <p:sp>
        <p:nvSpPr>
          <p:cNvPr id="3" name="Text Placeholder 2"/>
          <p:cNvSpPr>
            <a:spLocks noGrp="1"/>
          </p:cNvSpPr>
          <p:nvPr>
            <p:ph type="body" idx="1"/>
          </p:nvPr>
        </p:nvSpPr>
        <p:spPr>
          <a:xfrm>
            <a:off x="2022438" y="4607511"/>
            <a:ext cx="5970494" cy="835460"/>
          </a:xfrm>
        </p:spPr>
        <p:txBody>
          <a:bodyPr anchor="t"/>
          <a:lstStyle>
            <a:lvl1pPr marL="0" indent="0" algn="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smtClean="0"/>
              <a:t>Click to edit Master text styles</a:t>
            </a:r>
          </a:p>
        </p:txBody>
      </p:sp>
      <p:sp>
        <p:nvSpPr>
          <p:cNvPr id="4" name="Date Placeholder 3"/>
          <p:cNvSpPr>
            <a:spLocks noGrp="1"/>
          </p:cNvSpPr>
          <p:nvPr>
            <p:ph type="dt" sz="half" idx="10"/>
          </p:nvPr>
        </p:nvSpPr>
        <p:spPr/>
        <p:txBody>
          <a:bodyPr/>
          <a:lstStyle/>
          <a:p>
            <a:fld id="{28E80666-FB37-4B36-9149-507F3B0178E3}" type="datetimeFigureOut">
              <a:rPr lang="en-US" smtClean="0"/>
              <a:pPr/>
              <a:t>16/01/2019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7E63A33-8271-4DD0-9C48-789913D7C115}" type="slidenum">
              <a:rPr lang="en-US" smtClean="0"/>
              <a:pPr/>
              <a:t>‹#›</a:t>
            </a:fld>
            <a:endParaRPr lang="en-US"/>
          </a:p>
        </p:txBody>
      </p:sp>
    </p:spTree>
  </p:cSld>
  <p:clrMapOvr>
    <a:masterClrMapping/>
  </p:clrMapOvr>
  <p:timing>
    <p:tnLst>
      <p:par>
        <p:cTn xmlns:p14="http://schemas.microsoft.com/office/powerpoint/2010/mai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28E80666-FB37-4B36-9149-507F3B0178E3}" type="datetimeFigureOut">
              <a:rPr lang="en-US" smtClean="0"/>
              <a:pPr/>
              <a:t>16/01/2019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7E63A33-8271-4DD0-9C48-789913D7C115}" type="slidenum">
              <a:rPr lang="en-US" smtClean="0"/>
              <a:pPr/>
              <a:t>‹#›</a:t>
            </a:fld>
            <a:endParaRPr lang="en-US"/>
          </a:p>
        </p:txBody>
      </p:sp>
      <p:sp>
        <p:nvSpPr>
          <p:cNvPr id="8" name="Title 7"/>
          <p:cNvSpPr>
            <a:spLocks noGrp="1"/>
          </p:cNvSpPr>
          <p:nvPr>
            <p:ph type="title"/>
          </p:nvPr>
        </p:nvSpPr>
        <p:spPr/>
        <p:txBody>
          <a:bodyPr/>
          <a:lstStyle/>
          <a:p>
            <a:r>
              <a:rPr lang="en-GB" smtClean="0"/>
              <a:t>Click to edit Master title style</a:t>
            </a:r>
            <a:endParaRPr lang="en-US"/>
          </a:p>
        </p:txBody>
      </p:sp>
      <p:sp>
        <p:nvSpPr>
          <p:cNvPr id="9" name="Content Placeholder 8"/>
          <p:cNvSpPr>
            <a:spLocks noGrp="1"/>
          </p:cNvSpPr>
          <p:nvPr>
            <p:ph sz="quarter" idx="13"/>
          </p:nvPr>
        </p:nvSpPr>
        <p:spPr>
          <a:xfrm>
            <a:off x="1142999" y="731519"/>
            <a:ext cx="3346704" cy="3474720"/>
          </a:xfrm>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11" name="Content Placeholder 10"/>
          <p:cNvSpPr>
            <a:spLocks noGrp="1"/>
          </p:cNvSpPr>
          <p:nvPr>
            <p:ph sz="quarter" idx="14"/>
          </p:nvPr>
        </p:nvSpPr>
        <p:spPr>
          <a:xfrm>
            <a:off x="4645152" y="731520"/>
            <a:ext cx="3346704" cy="3474720"/>
          </a:xfrm>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Tree>
  </p:cSld>
  <p:clrMapOvr>
    <a:masterClrMapping/>
  </p:clrMapOvr>
  <p:timing>
    <p:tnLst>
      <p:par>
        <p:cTn xmlns:p14="http://schemas.microsoft.com/office/powerpoint/2010/mai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143000" y="731520"/>
            <a:ext cx="3346704" cy="639762"/>
          </a:xfrm>
        </p:spPr>
        <p:txBody>
          <a:bodyPr anchor="b">
            <a:noAutofit/>
          </a:bodyPr>
          <a:lstStyle>
            <a:lvl1pPr marL="0" indent="0" algn="ctr">
              <a:buNone/>
              <a:defRPr lang="en-US" sz="24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4" name="Content Placeholder 3"/>
          <p:cNvSpPr>
            <a:spLocks noGrp="1"/>
          </p:cNvSpPr>
          <p:nvPr>
            <p:ph sz="half" idx="2"/>
          </p:nvPr>
        </p:nvSpPr>
        <p:spPr>
          <a:xfrm>
            <a:off x="1156447" y="1400327"/>
            <a:ext cx="3346704" cy="2743200"/>
          </a:xfrm>
        </p:spPr>
        <p:txBody>
          <a:bodyPr>
            <a:norm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dirty="0"/>
          </a:p>
        </p:txBody>
      </p:sp>
      <p:sp>
        <p:nvSpPr>
          <p:cNvPr id="5" name="Text Placeholder 4"/>
          <p:cNvSpPr>
            <a:spLocks noGrp="1"/>
          </p:cNvSpPr>
          <p:nvPr>
            <p:ph type="body" sz="quarter" idx="3"/>
          </p:nvPr>
        </p:nvSpPr>
        <p:spPr>
          <a:xfrm>
            <a:off x="4647302" y="731520"/>
            <a:ext cx="3346704" cy="639762"/>
          </a:xfrm>
        </p:spPr>
        <p:txBody>
          <a:bodyPr anchor="b">
            <a:noAutofit/>
          </a:bodyPr>
          <a:lstStyle>
            <a:lvl1pPr marL="0" indent="0" algn="ctr">
              <a:buNone/>
              <a:defRPr lang="en-US" sz="24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ctr" defTabSz="914400" rtl="0" eaLnBrk="1" latinLnBrk="0" hangingPunct="1">
              <a:spcBef>
                <a:spcPct val="20000"/>
              </a:spcBef>
              <a:spcAft>
                <a:spcPts val="300"/>
              </a:spcAft>
              <a:buClr>
                <a:schemeClr val="accent6">
                  <a:lumMod val="75000"/>
                </a:schemeClr>
              </a:buClr>
              <a:buSzPct val="130000"/>
              <a:buFont typeface="Georgia" pitchFamily="18" charset="0"/>
              <a:buNone/>
            </a:pPr>
            <a:r>
              <a:rPr lang="en-GB" smtClean="0"/>
              <a:t>Click to edit Master text styles</a:t>
            </a:r>
          </a:p>
        </p:txBody>
      </p:sp>
      <p:sp>
        <p:nvSpPr>
          <p:cNvPr id="6" name="Content Placeholder 5"/>
          <p:cNvSpPr>
            <a:spLocks noGrp="1"/>
          </p:cNvSpPr>
          <p:nvPr>
            <p:ph sz="quarter" idx="4"/>
          </p:nvPr>
        </p:nvSpPr>
        <p:spPr>
          <a:xfrm>
            <a:off x="4645025" y="1399032"/>
            <a:ext cx="3346704" cy="2743200"/>
          </a:xfrm>
        </p:spPr>
        <p:txBody>
          <a:bodyPr>
            <a:norm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dirty="0"/>
          </a:p>
        </p:txBody>
      </p:sp>
      <p:sp>
        <p:nvSpPr>
          <p:cNvPr id="7" name="Date Placeholder 6"/>
          <p:cNvSpPr>
            <a:spLocks noGrp="1"/>
          </p:cNvSpPr>
          <p:nvPr>
            <p:ph type="dt" sz="half" idx="10"/>
          </p:nvPr>
        </p:nvSpPr>
        <p:spPr/>
        <p:txBody>
          <a:bodyPr/>
          <a:lstStyle/>
          <a:p>
            <a:fld id="{28E80666-FB37-4B36-9149-507F3B0178E3}" type="datetimeFigureOut">
              <a:rPr lang="en-US" smtClean="0"/>
              <a:pPr/>
              <a:t>16/01/2019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7E63A33-8271-4DD0-9C48-789913D7C115}" type="slidenum">
              <a:rPr lang="en-US" smtClean="0"/>
              <a:pPr/>
              <a:t>‹#›</a:t>
            </a:fld>
            <a:endParaRPr lang="en-US"/>
          </a:p>
        </p:txBody>
      </p:sp>
      <p:sp>
        <p:nvSpPr>
          <p:cNvPr id="10" name="Title 9"/>
          <p:cNvSpPr>
            <a:spLocks noGrp="1"/>
          </p:cNvSpPr>
          <p:nvPr>
            <p:ph type="title"/>
          </p:nvPr>
        </p:nvSpPr>
        <p:spPr/>
        <p:txBody>
          <a:bodyPr/>
          <a:lstStyle/>
          <a:p>
            <a:r>
              <a:rPr lang="en-GB" smtClean="0"/>
              <a:t>Click to edit Master title style</a:t>
            </a:r>
            <a:endParaRPr lang="en-US" dirty="0"/>
          </a:p>
        </p:txBody>
      </p:sp>
    </p:spTree>
  </p:cSld>
  <p:clrMapOvr>
    <a:masterClrMapping/>
  </p:clrMapOvr>
  <p:timing>
    <p:tnLst>
      <p:par>
        <p:cTn xmlns:p14="http://schemas.microsoft.com/office/powerpoint/2010/mai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dirty="0"/>
          </a:p>
        </p:txBody>
      </p:sp>
      <p:sp>
        <p:nvSpPr>
          <p:cNvPr id="3" name="Date Placeholder 2"/>
          <p:cNvSpPr>
            <a:spLocks noGrp="1"/>
          </p:cNvSpPr>
          <p:nvPr>
            <p:ph type="dt" sz="half" idx="10"/>
          </p:nvPr>
        </p:nvSpPr>
        <p:spPr/>
        <p:txBody>
          <a:bodyPr/>
          <a:lstStyle/>
          <a:p>
            <a:fld id="{28E80666-FB37-4B36-9149-507F3B0178E3}" type="datetimeFigureOut">
              <a:rPr lang="en-US" smtClean="0"/>
              <a:pPr/>
              <a:t>16/01/2019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7E63A33-8271-4DD0-9C48-789913D7C115}" type="slidenum">
              <a:rPr lang="en-US" smtClean="0"/>
              <a:pPr/>
              <a:t>‹#›</a:t>
            </a:fld>
            <a:endParaRPr lang="en-US"/>
          </a:p>
        </p:txBody>
      </p:sp>
    </p:spTree>
  </p:cSld>
  <p:clrMapOvr>
    <a:masterClrMapping/>
  </p:clrMapOvr>
  <p:timing>
    <p:tnLst>
      <p:par>
        <p:cTn xmlns:p14="http://schemas.microsoft.com/office/powerpoint/2010/mai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8E80666-FB37-4B36-9149-507F3B0178E3}" type="datetimeFigureOut">
              <a:rPr lang="en-US" smtClean="0"/>
              <a:pPr/>
              <a:t>16/01/2019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7E63A33-8271-4DD0-9C48-789913D7C115}" type="slidenum">
              <a:rPr lang="en-US" smtClean="0"/>
              <a:pPr/>
              <a:t>‹#›</a:t>
            </a:fld>
            <a:endParaRPr lang="en-US"/>
          </a:p>
        </p:txBody>
      </p:sp>
    </p:spTree>
  </p:cSld>
  <p:clrMapOvr>
    <a:masterClrMapping/>
  </p:clrMapOvr>
  <p:timing>
    <p:tnLst>
      <p:par>
        <p:cTn xmlns:p14="http://schemas.microsoft.com/office/powerpoint/2010/mai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095" y="2209800"/>
            <a:ext cx="3636085" cy="1258493"/>
          </a:xfrm>
          <a:effectLst/>
        </p:spPr>
        <p:txBody>
          <a:bodyPr anchor="b">
            <a:noAutofit/>
          </a:bodyPr>
          <a:lstStyle>
            <a:lvl1pPr marL="228600" indent="-228600" algn="l">
              <a:defRPr sz="2800" b="1">
                <a:effectLst/>
              </a:defRPr>
            </a:lvl1pPr>
          </a:lstStyle>
          <a:p>
            <a:r>
              <a:rPr lang="en-GB" smtClean="0"/>
              <a:t>Click to edit Master title style</a:t>
            </a:r>
            <a:endParaRPr lang="en-US" dirty="0"/>
          </a:p>
        </p:txBody>
      </p:sp>
      <p:sp>
        <p:nvSpPr>
          <p:cNvPr id="3" name="Content Placeholder 2"/>
          <p:cNvSpPr>
            <a:spLocks noGrp="1"/>
          </p:cNvSpPr>
          <p:nvPr>
            <p:ph idx="1"/>
          </p:nvPr>
        </p:nvSpPr>
        <p:spPr>
          <a:xfrm>
            <a:off x="4593515" y="731520"/>
            <a:ext cx="4017085" cy="4894730"/>
          </a:xfrm>
        </p:spPr>
        <p:txBody>
          <a:bodyPr anchor="ctr"/>
          <a:lstStyle>
            <a:lvl1pPr>
              <a:defRPr sz="2200"/>
            </a:lvl1pPr>
            <a:lvl2pPr>
              <a:defRPr sz="2000"/>
            </a:lvl2pPr>
            <a:lvl3pPr>
              <a:defRPr sz="1800"/>
            </a:lvl3pPr>
            <a:lvl4pPr>
              <a:defRPr sz="1600"/>
            </a:lvl4pPr>
            <a:lvl5pPr>
              <a:defRPr sz="1400"/>
            </a:lvl5pPr>
            <a:lvl6pPr>
              <a:defRPr sz="2000"/>
            </a:lvl6pPr>
            <a:lvl7pPr>
              <a:defRPr sz="2000"/>
            </a:lvl7pPr>
            <a:lvl8pPr>
              <a:defRPr sz="2000"/>
            </a:lvl8pPr>
            <a:lvl9pPr>
              <a:defRPr sz="20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dirty="0"/>
          </a:p>
        </p:txBody>
      </p:sp>
      <p:sp>
        <p:nvSpPr>
          <p:cNvPr id="4" name="Text Placeholder 3"/>
          <p:cNvSpPr>
            <a:spLocks noGrp="1"/>
          </p:cNvSpPr>
          <p:nvPr>
            <p:ph type="body" sz="half" idx="2"/>
          </p:nvPr>
        </p:nvSpPr>
        <p:spPr>
          <a:xfrm>
            <a:off x="1075765" y="3497802"/>
            <a:ext cx="3388660" cy="213951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28E80666-FB37-4B36-9149-507F3B0178E3}" type="datetimeFigureOut">
              <a:rPr lang="en-US" smtClean="0"/>
              <a:pPr/>
              <a:t>16/01/2019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7E63A33-8271-4DD0-9C48-789913D7C115}" type="slidenum">
              <a:rPr lang="en-US" smtClean="0"/>
              <a:pPr/>
              <a:t>‹#›</a:t>
            </a:fld>
            <a:endParaRPr lang="en-US"/>
          </a:p>
        </p:txBody>
      </p:sp>
    </p:spTree>
  </p:cSld>
  <p:clrMapOvr>
    <a:masterClrMapping/>
  </p:clrMapOvr>
  <p:timing>
    <p:tnLst>
      <p:par>
        <p:cTn xmlns:p14="http://schemas.microsoft.com/office/powerpoint/2010/mai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3866920"/>
            <a:ext cx="9144000" cy="299108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0" y="0"/>
            <a:ext cx="9144000" cy="386692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4475175" y="1143000"/>
            <a:ext cx="4114800" cy="3127806"/>
          </a:xfrm>
          <a:prstGeom prst="roundRect">
            <a:avLst>
              <a:gd name="adj" fmla="val 4230"/>
            </a:avLst>
          </a:prstGeom>
          <a:solidFill>
            <a:schemeClr val="bg2">
              <a:lumMod val="90000"/>
            </a:schemeClr>
          </a:solidFill>
          <a:effectLst>
            <a:reflection blurRad="4350" stA="23000" endA="300" endPos="28000" dir="5400000" sy="-100000" algn="bl" rotWithShape="0"/>
          </a:effectLst>
          <a:scene3d>
            <a:camera prst="perspectiveContrastingLeftFacing" fov="1800000">
              <a:rot lat="300000" lon="2100000" rev="0"/>
            </a:camera>
            <a:lightRig rig="balanced" dir="t"/>
          </a:scene3d>
          <a:sp3d>
            <a:bevelT w="50800" h="50800"/>
          </a:sp3d>
        </p:spPr>
        <p:txBody>
          <a:bodyPr>
            <a:normAutofit/>
            <a:flatTx/>
          </a:bodyPr>
          <a:lstStyle>
            <a:lvl1pPr marL="0" indent="0" algn="ctr">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smtClean="0"/>
              <a:t>Drag picture to placeholder or click icon to add</a:t>
            </a:r>
            <a:endParaRPr lang="en-US" dirty="0"/>
          </a:p>
        </p:txBody>
      </p:sp>
      <p:sp>
        <p:nvSpPr>
          <p:cNvPr id="4" name="Text Placeholder 3"/>
          <p:cNvSpPr>
            <a:spLocks noGrp="1"/>
          </p:cNvSpPr>
          <p:nvPr>
            <p:ph type="body" sz="half" idx="2"/>
          </p:nvPr>
        </p:nvSpPr>
        <p:spPr>
          <a:xfrm>
            <a:off x="877887" y="1010486"/>
            <a:ext cx="3694114" cy="2163020"/>
          </a:xfrm>
        </p:spPr>
        <p:txBody>
          <a:bodyPr anchor="b"/>
          <a:lstStyle>
            <a:lvl1pPr marL="182880" indent="-182880">
              <a:buFont typeface="Georgia" pitchFamily="18" charset="0"/>
              <a:buChar char="*"/>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28E80666-FB37-4B36-9149-507F3B0178E3}" type="datetimeFigureOut">
              <a:rPr lang="en-US" smtClean="0"/>
              <a:pPr/>
              <a:t>16/01/2019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7E63A33-8271-4DD0-9C48-789913D7C115}" type="slidenum">
              <a:rPr lang="en-US" smtClean="0"/>
              <a:pPr/>
              <a:t>‹#›</a:t>
            </a:fld>
            <a:endParaRPr lang="en-US"/>
          </a:p>
        </p:txBody>
      </p:sp>
      <p:sp>
        <p:nvSpPr>
          <p:cNvPr id="2" name="Title 1"/>
          <p:cNvSpPr>
            <a:spLocks noGrp="1"/>
          </p:cNvSpPr>
          <p:nvPr>
            <p:ph type="title"/>
          </p:nvPr>
        </p:nvSpPr>
        <p:spPr>
          <a:xfrm>
            <a:off x="727268" y="4464421"/>
            <a:ext cx="6383538" cy="1143000"/>
          </a:xfrm>
        </p:spPr>
        <p:txBody>
          <a:bodyPr anchor="b">
            <a:noAutofit/>
          </a:bodyPr>
          <a:lstStyle>
            <a:lvl1pPr algn="l">
              <a:defRPr sz="4600" b="1"/>
            </a:lvl1pPr>
          </a:lstStyle>
          <a:p>
            <a:r>
              <a:rPr lang="en-GB" smtClean="0"/>
              <a:t>Click to edit Master title style</a:t>
            </a:r>
            <a:endParaRPr lang="en-US" dirty="0"/>
          </a:p>
        </p:txBody>
      </p:sp>
    </p:spTree>
  </p:cSld>
  <p:clrMapOvr>
    <a:masterClrMapping/>
  </p:clrMapOvr>
  <p:timing>
    <p:tnLst>
      <p:par>
        <p:cTn xmlns:p14="http://schemas.microsoft.com/office/powerpoint/2010/main" id="1" dur="indefinite" restart="never" nodeType="tmRoot"/>
      </p:par>
    </p:tnLst>
  </p:timing>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Rectangle 6"/>
          <p:cNvSpPr/>
          <p:nvPr/>
        </p:nvSpPr>
        <p:spPr>
          <a:xfrm>
            <a:off x="0" y="5105400"/>
            <a:ext cx="9144000" cy="175260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0" y="0"/>
            <a:ext cx="9144000" cy="510540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0" y="3768304"/>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0" y="1600200"/>
            <a:ext cx="9144000" cy="5105400"/>
          </a:xfrm>
          <a:prstGeom prst="ellipse">
            <a:avLst/>
          </a:prstGeom>
          <a:gradFill flip="none" rotWithShape="1">
            <a:gsLst>
              <a:gs pos="0">
                <a:schemeClr val="bg1"/>
              </a:gs>
              <a:gs pos="56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793289" y="4372168"/>
            <a:ext cx="6512511" cy="1143000"/>
          </a:xfrm>
          <a:prstGeom prst="rect">
            <a:avLst/>
          </a:prstGeom>
          <a:effectLst/>
        </p:spPr>
        <p:txBody>
          <a:bodyPr vert="horz" lIns="91440" tIns="45720" rIns="91440" bIns="45720" rtlCol="0" anchor="t" anchorCtr="0">
            <a:noAutofit/>
          </a:bodyPr>
          <a:lstStyle/>
          <a:p>
            <a:r>
              <a:rPr lang="en-GB" smtClean="0"/>
              <a:t>Click to edit Master title style</a:t>
            </a:r>
            <a:endParaRPr lang="en-US" dirty="0"/>
          </a:p>
        </p:txBody>
      </p:sp>
      <p:sp>
        <p:nvSpPr>
          <p:cNvPr id="3" name="Text Placeholder 2"/>
          <p:cNvSpPr>
            <a:spLocks noGrp="1"/>
          </p:cNvSpPr>
          <p:nvPr>
            <p:ph type="body" idx="1"/>
          </p:nvPr>
        </p:nvSpPr>
        <p:spPr>
          <a:xfrm>
            <a:off x="1143000" y="732260"/>
            <a:ext cx="6400800" cy="3474720"/>
          </a:xfrm>
          <a:prstGeom prst="rect">
            <a:avLst/>
          </a:prstGeom>
        </p:spPr>
        <p:txBody>
          <a:bodyPr vert="horz" lIns="91440" tIns="45720" rIns="91440" bIns="45720" rtlCol="0">
            <a:normAutofit/>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dirty="0"/>
          </a:p>
        </p:txBody>
      </p:sp>
      <p:sp>
        <p:nvSpPr>
          <p:cNvPr id="4" name="Date Placeholder 3"/>
          <p:cNvSpPr>
            <a:spLocks noGrp="1"/>
          </p:cNvSpPr>
          <p:nvPr>
            <p:ph type="dt" sz="half" idx="2"/>
          </p:nvPr>
        </p:nvSpPr>
        <p:spPr>
          <a:xfrm>
            <a:off x="6172200" y="6172200"/>
            <a:ext cx="2514600" cy="365125"/>
          </a:xfrm>
          <a:prstGeom prst="rect">
            <a:avLst/>
          </a:prstGeom>
        </p:spPr>
        <p:txBody>
          <a:bodyPr vert="horz" lIns="91440" tIns="45720" rIns="91440" bIns="45720" rtlCol="0" anchor="ctr"/>
          <a:lstStyle>
            <a:lvl1pPr algn="r">
              <a:defRPr sz="1100" b="1">
                <a:solidFill>
                  <a:schemeClr val="tx1">
                    <a:lumMod val="50000"/>
                    <a:lumOff val="50000"/>
                  </a:schemeClr>
                </a:solidFill>
              </a:defRPr>
            </a:lvl1pPr>
          </a:lstStyle>
          <a:p>
            <a:fld id="{28E80666-FB37-4B36-9149-507F3B0178E3}" type="datetimeFigureOut">
              <a:rPr lang="en-US" smtClean="0"/>
              <a:pPr/>
              <a:t>16/01/2019</a:t>
            </a:fld>
            <a:endParaRPr lang="en-US" dirty="0"/>
          </a:p>
        </p:txBody>
      </p:sp>
      <p:sp>
        <p:nvSpPr>
          <p:cNvPr id="5" name="Footer Placeholder 4"/>
          <p:cNvSpPr>
            <a:spLocks noGrp="1"/>
          </p:cNvSpPr>
          <p:nvPr>
            <p:ph type="ftr" sz="quarter" idx="3"/>
          </p:nvPr>
        </p:nvSpPr>
        <p:spPr>
          <a:xfrm>
            <a:off x="457199" y="6172200"/>
            <a:ext cx="3352801" cy="365125"/>
          </a:xfrm>
          <a:prstGeom prst="rect">
            <a:avLst/>
          </a:prstGeom>
        </p:spPr>
        <p:txBody>
          <a:bodyPr vert="horz" lIns="91440" tIns="45720" rIns="91440" bIns="45720" rtlCol="0" anchor="ctr"/>
          <a:lstStyle>
            <a:lvl1pPr algn="l">
              <a:defRPr sz="1100" b="1">
                <a:solidFill>
                  <a:schemeClr val="tx1">
                    <a:lumMod val="50000"/>
                    <a:lumOff val="50000"/>
                  </a:schemeClr>
                </a:solidFill>
              </a:defRPr>
            </a:lvl1pPr>
          </a:lstStyle>
          <a:p>
            <a:endParaRPr lang="en-US" dirty="0"/>
          </a:p>
        </p:txBody>
      </p:sp>
      <p:sp>
        <p:nvSpPr>
          <p:cNvPr id="6" name="Slide Number Placeholder 5"/>
          <p:cNvSpPr>
            <a:spLocks noGrp="1"/>
          </p:cNvSpPr>
          <p:nvPr>
            <p:ph type="sldNum" sz="quarter" idx="4"/>
          </p:nvPr>
        </p:nvSpPr>
        <p:spPr>
          <a:xfrm>
            <a:off x="3810000" y="6172200"/>
            <a:ext cx="1828800" cy="365125"/>
          </a:xfrm>
          <a:prstGeom prst="rect">
            <a:avLst/>
          </a:prstGeom>
        </p:spPr>
        <p:txBody>
          <a:bodyPr vert="horz" lIns="91440" tIns="45720" rIns="91440" bIns="45720" rtlCol="0" anchor="ctr"/>
          <a:lstStyle>
            <a:lvl1pPr algn="ctr">
              <a:defRPr sz="1200" b="1">
                <a:solidFill>
                  <a:schemeClr val="tx1">
                    <a:lumMod val="50000"/>
                    <a:lumOff val="50000"/>
                  </a:schemeClr>
                </a:solidFill>
              </a:defRPr>
            </a:lvl1pPr>
          </a:lstStyle>
          <a:p>
            <a:fld id="{D7E63A33-8271-4DD0-9C48-789913D7C115}"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961" r:id="rId1"/>
    <p:sldLayoutId id="2147483962" r:id="rId2"/>
    <p:sldLayoutId id="2147483963" r:id="rId3"/>
    <p:sldLayoutId id="2147483964" r:id="rId4"/>
    <p:sldLayoutId id="2147483965" r:id="rId5"/>
    <p:sldLayoutId id="2147483966" r:id="rId6"/>
    <p:sldLayoutId id="2147483967" r:id="rId7"/>
    <p:sldLayoutId id="2147483968" r:id="rId8"/>
    <p:sldLayoutId id="2147483969" r:id="rId9"/>
    <p:sldLayoutId id="2147483970" r:id="rId10"/>
    <p:sldLayoutId id="2147483971" r:id="rId11"/>
  </p:sldLayoutIdLst>
  <p:timing>
    <p:tnLst>
      <p:par>
        <p:cTn xmlns:p14="http://schemas.microsoft.com/office/powerpoint/2010/main" id="1" dur="indefinite" restart="never" nodeType="tmRoot"/>
      </p:par>
    </p:tnLst>
  </p:timing>
  <p:txStyles>
    <p:titleStyle>
      <a:lvl1pPr marL="320040" indent="-320040" algn="r" defTabSz="914400" rtl="0" eaLnBrk="1" latinLnBrk="0" hangingPunct="1">
        <a:spcBef>
          <a:spcPct val="0"/>
        </a:spcBef>
        <a:buClr>
          <a:schemeClr val="accent6">
            <a:lumMod val="75000"/>
          </a:schemeClr>
        </a:buClr>
        <a:buSzPct val="128000"/>
        <a:buFont typeface="Georgia" pitchFamily="18" charset="0"/>
        <a:buChar char="*"/>
        <a:defRPr sz="4600" b="1" i="0" kern="1200">
          <a:gradFill>
            <a:gsLst>
              <a:gs pos="0">
                <a:schemeClr val="tx1"/>
              </a:gs>
              <a:gs pos="40000">
                <a:schemeClr val="tx1">
                  <a:lumMod val="75000"/>
                  <a:lumOff val="25000"/>
                </a:schemeClr>
              </a:gs>
              <a:gs pos="100000">
                <a:schemeClr val="tx2">
                  <a:alpha val="65000"/>
                </a:schemeClr>
              </a:gs>
            </a:gsLst>
            <a:lin ang="5400000" scaled="0"/>
          </a:gradFill>
          <a:effectLst>
            <a:reflection blurRad="6350" stA="55000" endA="300" endPos="45500" dir="5400000" sy="-100000" algn="bl" rotWithShape="0"/>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286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200" kern="1200">
          <a:solidFill>
            <a:schemeClr val="tx1">
              <a:lumMod val="75000"/>
              <a:lumOff val="25000"/>
            </a:schemeClr>
          </a:solidFill>
          <a:latin typeface="+mn-lt"/>
          <a:ea typeface="+mn-ea"/>
          <a:cs typeface="+mn-cs"/>
        </a:defRPr>
      </a:lvl1pPr>
      <a:lvl2pPr marL="54864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000" kern="1200">
          <a:solidFill>
            <a:schemeClr val="tx1">
              <a:lumMod val="75000"/>
              <a:lumOff val="25000"/>
            </a:schemeClr>
          </a:solidFill>
          <a:latin typeface="+mn-lt"/>
          <a:ea typeface="+mn-ea"/>
          <a:cs typeface="+mn-cs"/>
        </a:defRPr>
      </a:lvl2pPr>
      <a:lvl3pPr marL="822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800" kern="1200">
          <a:solidFill>
            <a:schemeClr val="tx1">
              <a:lumMod val="75000"/>
              <a:lumOff val="25000"/>
            </a:schemeClr>
          </a:solidFill>
          <a:latin typeface="+mn-lt"/>
          <a:ea typeface="+mn-ea"/>
          <a:cs typeface="+mn-cs"/>
        </a:defRPr>
      </a:lvl3pPr>
      <a:lvl4pPr marL="109728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600" kern="1200">
          <a:solidFill>
            <a:schemeClr val="tx1">
              <a:lumMod val="75000"/>
              <a:lumOff val="25000"/>
            </a:schemeClr>
          </a:solidFill>
          <a:latin typeface="+mn-lt"/>
          <a:ea typeface="+mn-ea"/>
          <a:cs typeface="+mn-cs"/>
        </a:defRPr>
      </a:lvl4pPr>
      <a:lvl5pPr marL="138988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5pPr>
      <a:lvl6pPr marL="166420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6pPr>
      <a:lvl7pPr marL="1965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7pPr>
      <a:lvl8pPr marL="22860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8pPr>
      <a:lvl9pPr marL="2587752"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jp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hyperlink" Target="https://www.youtube.com/watch?v=Ue4PCI0NamI" TargetMode="Externa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3.jp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4.png"/><Relationship Id="rId3" Type="http://schemas.openxmlformats.org/officeDocument/2006/relationships/image" Target="../media/image5.jp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jp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hyperlink" Target="https://www.youtube.com/watch?v=SSf0FmXB_6M" TargetMode="Externa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jp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8.jpg"/><Relationship Id="rId3" Type="http://schemas.openxmlformats.org/officeDocument/2006/relationships/image" Target="../media/image9.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0.jpe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1.jp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12.jpeg"/><Relationship Id="rId3" Type="http://schemas.openxmlformats.org/officeDocument/2006/relationships/image" Target="../media/image13.jpe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4.jp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5.jp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6.jp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7.jp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8.jp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9.jp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hyperlink" Target="https://www.youtube.com/watch?v=2_2lGkEU4Xs"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jp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hyperlink" Target="https://www.youtube.com/watch?v=458IiCmXpX4" TargetMode="Externa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quote-a-successful-work-of-art-is-not-one-which-resolves-objective-contradictions-in-a-spurious-theodor-adorno-78-53-38.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194883"/>
            <a:ext cx="9144000" cy="4303059"/>
          </a:xfrm>
          <a:prstGeom prst="rect">
            <a:avLst/>
          </a:prstGeom>
        </p:spPr>
      </p:pic>
    </p:spTree>
    <p:extLst>
      <p:ext uri="{BB962C8B-B14F-4D97-AF65-F5344CB8AC3E}">
        <p14:creationId xmlns:p14="http://schemas.microsoft.com/office/powerpoint/2010/main" val="1501846662"/>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093980" y="3105835"/>
            <a:ext cx="5896829" cy="646331"/>
          </a:xfrm>
          <a:prstGeom prst="rect">
            <a:avLst/>
          </a:prstGeom>
        </p:spPr>
        <p:txBody>
          <a:bodyPr wrap="square">
            <a:spAutoFit/>
          </a:bodyPr>
          <a:lstStyle/>
          <a:p>
            <a:r>
              <a:rPr lang="en-US" dirty="0">
                <a:hlinkClick r:id="rId2"/>
              </a:rPr>
              <a:t>https://www.youtube.com/watch?v=</a:t>
            </a:r>
            <a:r>
              <a:rPr lang="en-US" dirty="0" smtClean="0">
                <a:hlinkClick r:id="rId2"/>
              </a:rPr>
              <a:t>Ue4PCI0NamI</a:t>
            </a:r>
            <a:endParaRPr lang="en-US" dirty="0" smtClean="0"/>
          </a:p>
          <a:p>
            <a:endParaRPr lang="en-US" dirty="0"/>
          </a:p>
        </p:txBody>
      </p:sp>
    </p:spTree>
    <p:extLst>
      <p:ext uri="{BB962C8B-B14F-4D97-AF65-F5344CB8AC3E}">
        <p14:creationId xmlns:p14="http://schemas.microsoft.com/office/powerpoint/2010/main" val="3084667135"/>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Avatar-1473461699583.jp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058508" y="1923329"/>
            <a:ext cx="4876800" cy="2743200"/>
          </a:xfrm>
          <a:prstGeom prst="rect">
            <a:avLst/>
          </a:prstGeom>
        </p:spPr>
      </p:pic>
    </p:spTree>
    <p:extLst>
      <p:ext uri="{BB962C8B-B14F-4D97-AF65-F5344CB8AC3E}">
        <p14:creationId xmlns:p14="http://schemas.microsoft.com/office/powerpoint/2010/main" val="2436692265"/>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75213" y="1859340"/>
            <a:ext cx="8514436" cy="3046988"/>
          </a:xfrm>
          <a:prstGeom prst="rect">
            <a:avLst/>
          </a:prstGeom>
        </p:spPr>
        <p:txBody>
          <a:bodyPr wrap="square">
            <a:spAutoFit/>
          </a:bodyPr>
          <a:lstStyle/>
          <a:p>
            <a:r>
              <a:rPr lang="en-GB" sz="2400" b="1" dirty="0"/>
              <a:t>‘Entertainment is the prolongation of work under late capitalism. It is sought by those who want to escape the mechanized </a:t>
            </a:r>
            <a:r>
              <a:rPr lang="en-GB" sz="2400" b="1" dirty="0" err="1"/>
              <a:t>labor</a:t>
            </a:r>
            <a:r>
              <a:rPr lang="en-GB" sz="2400" b="1" dirty="0"/>
              <a:t> process so that they can cope with it again. At the same time, however, mechanization has such power over leisure and its happiness, determines so thoroughly the fabrication of entertainment commodities, that the off-duty worker can experience nothing but after-images of the work process itself’ </a:t>
            </a:r>
            <a:endParaRPr lang="en-US" sz="2400" b="1" dirty="0"/>
          </a:p>
        </p:txBody>
      </p:sp>
    </p:spTree>
    <p:extLst>
      <p:ext uri="{BB962C8B-B14F-4D97-AF65-F5344CB8AC3E}">
        <p14:creationId xmlns:p14="http://schemas.microsoft.com/office/powerpoint/2010/main" val="1276890701"/>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marL="0" indent="0">
              <a:buNone/>
            </a:pPr>
            <a:r>
              <a:rPr lang="is-IS" sz="3200" dirty="0" smtClean="0"/>
              <a:t>...the prolongation of work</a:t>
            </a:r>
            <a:endParaRPr lang="en-US" sz="3200" dirty="0"/>
          </a:p>
        </p:txBody>
      </p:sp>
      <p:pic>
        <p:nvPicPr>
          <p:cNvPr id="5" name="Content Placeholder 4" descr="work-hard-play-hard.png"/>
          <p:cNvPicPr>
            <a:picLocks noGrp="1" noChangeAspect="1"/>
          </p:cNvPicPr>
          <p:nvPr>
            <p:ph sz="quarter" idx="13"/>
          </p:nvPr>
        </p:nvPicPr>
        <p:blipFill>
          <a:blip r:embed="rId2">
            <a:extLst>
              <a:ext uri="{28A0092B-C50C-407E-A947-70E740481C1C}">
                <a14:useLocalDpi xmlns:a14="http://schemas.microsoft.com/office/drawing/2010/main" val="0"/>
              </a:ext>
            </a:extLst>
          </a:blip>
          <a:srcRect t="-4076" b="-4076"/>
          <a:stretch>
            <a:fillRect/>
          </a:stretch>
        </p:blipFill>
        <p:spPr/>
      </p:pic>
      <p:pic>
        <p:nvPicPr>
          <p:cNvPr id="6" name="Content Placeholder 5" descr="productive-things-in-free-time.jpg"/>
          <p:cNvPicPr>
            <a:picLocks noGrp="1" noChangeAspect="1"/>
          </p:cNvPicPr>
          <p:nvPr>
            <p:ph sz="quarter" idx="14"/>
          </p:nvPr>
        </p:nvPicPr>
        <p:blipFill>
          <a:blip r:embed="rId3">
            <a:extLst>
              <a:ext uri="{28A0092B-C50C-407E-A947-70E740481C1C}">
                <a14:useLocalDpi xmlns:a14="http://schemas.microsoft.com/office/drawing/2010/main" val="0"/>
              </a:ext>
            </a:extLst>
          </a:blip>
          <a:srcRect t="-49575" b="-49575"/>
          <a:stretch>
            <a:fillRect/>
          </a:stretch>
        </p:blipFill>
        <p:spPr>
          <a:xfrm>
            <a:off x="4959350" y="897131"/>
            <a:ext cx="3346450" cy="3475037"/>
          </a:xfrm>
        </p:spPr>
      </p:pic>
    </p:spTree>
    <p:extLst>
      <p:ext uri="{BB962C8B-B14F-4D97-AF65-F5344CB8AC3E}">
        <p14:creationId xmlns:p14="http://schemas.microsoft.com/office/powerpoint/2010/main" val="3707464215"/>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68729" y="1967149"/>
            <a:ext cx="8370614" cy="2677656"/>
          </a:xfrm>
          <a:prstGeom prst="rect">
            <a:avLst/>
          </a:prstGeom>
        </p:spPr>
        <p:txBody>
          <a:bodyPr wrap="square">
            <a:spAutoFit/>
          </a:bodyPr>
          <a:lstStyle/>
          <a:p>
            <a:r>
              <a:rPr lang="en-GB" sz="2800" b="1" dirty="0"/>
              <a:t>Culture used, in ‘</a:t>
            </a:r>
            <a:r>
              <a:rPr lang="en-GB" sz="2800" b="1" dirty="0" err="1"/>
              <a:t>accommodat</a:t>
            </a:r>
            <a:r>
              <a:rPr lang="en-GB" sz="2800" b="1" dirty="0"/>
              <a:t>[</a:t>
            </a:r>
            <a:r>
              <a:rPr lang="en-GB" sz="2800" b="1" dirty="0" err="1"/>
              <a:t>ing</a:t>
            </a:r>
            <a:r>
              <a:rPr lang="en-GB" sz="2800" b="1" dirty="0"/>
              <a:t>] itself to human beings’, at the same time to ‘protest against the petrified relations under which they lived, thereby honouring them’. Today, cultural ‘entities’ are ‘no longer </a:t>
            </a:r>
            <a:r>
              <a:rPr lang="en-GB" sz="2800" b="1" i="1" dirty="0"/>
              <a:t>also</a:t>
            </a:r>
            <a:r>
              <a:rPr lang="en-GB" sz="2800" b="1" dirty="0"/>
              <a:t> commodities, they are commodities through and through’ </a:t>
            </a:r>
            <a:endParaRPr lang="en-US" sz="2800" b="1" dirty="0"/>
          </a:p>
        </p:txBody>
      </p:sp>
    </p:spTree>
    <p:extLst>
      <p:ext uri="{BB962C8B-B14F-4D97-AF65-F5344CB8AC3E}">
        <p14:creationId xmlns:p14="http://schemas.microsoft.com/office/powerpoint/2010/main" val="540562600"/>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marL="0" indent="0">
              <a:buNone/>
            </a:pPr>
            <a:r>
              <a:rPr lang="en-US" sz="2800" dirty="0"/>
              <a:t>Artistic Director. David Farr</a:t>
            </a:r>
            <a:br>
              <a:rPr lang="en-US" sz="2800" dirty="0"/>
            </a:br>
            <a:r>
              <a:rPr lang="en-US" sz="2800" dirty="0"/>
              <a:t>Actor/Director </a:t>
            </a:r>
            <a:r>
              <a:rPr lang="en-US" sz="2800" dirty="0" err="1"/>
              <a:t>Gisli</a:t>
            </a:r>
            <a:r>
              <a:rPr lang="en-US" sz="2800" dirty="0"/>
              <a:t> </a:t>
            </a:r>
            <a:r>
              <a:rPr lang="en-US" sz="2800" dirty="0" err="1"/>
              <a:t>Öorn</a:t>
            </a:r>
            <a:r>
              <a:rPr lang="en-US" sz="2800" dirty="0"/>
              <a:t> </a:t>
            </a:r>
            <a:r>
              <a:rPr lang="en-US" sz="2800" dirty="0" err="1"/>
              <a:t>Gardarsson</a:t>
            </a:r>
            <a:r>
              <a:rPr lang="en-US" sz="2800" dirty="0"/>
              <a:t> </a:t>
            </a:r>
          </a:p>
        </p:txBody>
      </p:sp>
      <p:pic>
        <p:nvPicPr>
          <p:cNvPr id="4" name="Content Placeholder 3" descr="Metamorposis high res.jpg"/>
          <p:cNvPicPr>
            <a:picLocks noGrp="1" noChangeAspect="1"/>
          </p:cNvPicPr>
          <p:nvPr>
            <p:ph sz="quarter" idx="13"/>
          </p:nvPr>
        </p:nvPicPr>
        <p:blipFill>
          <a:blip r:embed="rId2">
            <a:extLst>
              <a:ext uri="{28A0092B-C50C-407E-A947-70E740481C1C}">
                <a14:useLocalDpi xmlns:a14="http://schemas.microsoft.com/office/drawing/2010/main" val="0"/>
              </a:ext>
            </a:extLst>
          </a:blip>
          <a:srcRect l="-71897" r="-71897"/>
          <a:stretch>
            <a:fillRect/>
          </a:stretch>
        </p:blipFill>
        <p:spPr/>
      </p:pic>
    </p:spTree>
    <p:extLst>
      <p:ext uri="{BB962C8B-B14F-4D97-AF65-F5344CB8AC3E}">
        <p14:creationId xmlns:p14="http://schemas.microsoft.com/office/powerpoint/2010/main" val="2522569766"/>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286000" y="3105835"/>
            <a:ext cx="4572000" cy="923330"/>
          </a:xfrm>
          <a:prstGeom prst="rect">
            <a:avLst/>
          </a:prstGeom>
        </p:spPr>
        <p:txBody>
          <a:bodyPr>
            <a:spAutoFit/>
          </a:bodyPr>
          <a:lstStyle/>
          <a:p>
            <a:r>
              <a:rPr lang="en-US" dirty="0">
                <a:hlinkClick r:id="rId2"/>
              </a:rPr>
              <a:t>https://www.youtube.com/watch?v=</a:t>
            </a:r>
            <a:r>
              <a:rPr lang="en-US" dirty="0" smtClean="0">
                <a:hlinkClick r:id="rId2"/>
              </a:rPr>
              <a:t>SSf0FmXB_6M</a:t>
            </a:r>
            <a:endParaRPr lang="en-US" dirty="0" smtClean="0"/>
          </a:p>
          <a:p>
            <a:endParaRPr lang="en-US" dirty="0"/>
          </a:p>
        </p:txBody>
      </p:sp>
    </p:spTree>
    <p:extLst>
      <p:ext uri="{BB962C8B-B14F-4D97-AF65-F5344CB8AC3E}">
        <p14:creationId xmlns:p14="http://schemas.microsoft.com/office/powerpoint/2010/main" val="950982468"/>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26805" y="335845"/>
            <a:ext cx="8618570" cy="5632310"/>
          </a:xfrm>
          <a:prstGeom prst="rect">
            <a:avLst/>
          </a:prstGeom>
        </p:spPr>
        <p:txBody>
          <a:bodyPr wrap="square">
            <a:spAutoFit/>
          </a:bodyPr>
          <a:lstStyle/>
          <a:p>
            <a:endParaRPr lang="en-US" sz="2400" b="1" dirty="0" smtClean="0"/>
          </a:p>
          <a:p>
            <a:r>
              <a:rPr lang="en-US" sz="2400" b="1" dirty="0" smtClean="0"/>
              <a:t>Universal </a:t>
            </a:r>
            <a:r>
              <a:rPr lang="en-US" sz="2400" b="1" dirty="0"/>
              <a:t>history is to be </a:t>
            </a:r>
            <a:r>
              <a:rPr lang="en-US" sz="2400" b="1" dirty="0" smtClean="0"/>
              <a:t>construed and </a:t>
            </a:r>
            <a:r>
              <a:rPr lang="en-US" sz="2400" b="1" dirty="0"/>
              <a:t>denied. The assertion that an all-encompassing world-plan for the better manifests itself </a:t>
            </a:r>
            <a:r>
              <a:rPr lang="en-US" sz="2400" b="1" dirty="0" smtClean="0"/>
              <a:t>in history </a:t>
            </a:r>
            <a:r>
              <a:rPr lang="en-US" sz="2400" b="1" dirty="0"/>
              <a:t>would be, after past catastrophes and in view of future ones, cynical. This however is </a:t>
            </a:r>
            <a:r>
              <a:rPr lang="en-US" sz="2400" b="1" dirty="0" smtClean="0"/>
              <a:t>not a </a:t>
            </a:r>
            <a:r>
              <a:rPr lang="en-US" sz="2400" b="1" dirty="0"/>
              <a:t>reason to deny the unity which welds together the discontinuous, chaotically fragmented</a:t>
            </a:r>
          </a:p>
          <a:p>
            <a:r>
              <a:rPr lang="en-US" sz="2400" b="1" dirty="0"/>
              <a:t>moments and phases of history, that of the control of nature, progressing into domination </a:t>
            </a:r>
            <a:r>
              <a:rPr lang="en-US" sz="2400" b="1" dirty="0" smtClean="0"/>
              <a:t>over human </a:t>
            </a:r>
            <a:r>
              <a:rPr lang="en-US" sz="2400" b="1" dirty="0"/>
              <a:t>beings and ultimately over internalized nature. No universal history leads from </a:t>
            </a:r>
            <a:r>
              <a:rPr lang="en-US" sz="2400" b="1" dirty="0" smtClean="0"/>
              <a:t>savagery to </a:t>
            </a:r>
            <a:r>
              <a:rPr lang="en-US" sz="2400" b="1" dirty="0"/>
              <a:t>humanity, but one indeed from the slingshot to the H-bomb. It culminates in the total threat </a:t>
            </a:r>
            <a:r>
              <a:rPr lang="en-US" sz="2400" b="1" dirty="0" smtClean="0"/>
              <a:t>of organized </a:t>
            </a:r>
            <a:r>
              <a:rPr lang="en-US" sz="2400" b="1" dirty="0"/>
              <a:t>humanity against organized human beings, in the epitome of discontinuity</a:t>
            </a:r>
            <a:r>
              <a:rPr lang="en-US" sz="2400" b="1" dirty="0" smtClean="0"/>
              <a:t>.</a:t>
            </a:r>
          </a:p>
          <a:p>
            <a:r>
              <a:rPr lang="en-US" sz="2400" b="1" dirty="0" smtClean="0"/>
              <a:t>			(</a:t>
            </a:r>
            <a:r>
              <a:rPr lang="en-US" sz="2400" b="1" dirty="0" err="1" smtClean="0"/>
              <a:t>Adorno</a:t>
            </a:r>
            <a:r>
              <a:rPr lang="en-US" sz="2400" b="1" dirty="0" smtClean="0"/>
              <a:t>, </a:t>
            </a:r>
            <a:r>
              <a:rPr lang="en-US" sz="2400" b="1" i="1" dirty="0" smtClean="0"/>
              <a:t>Negative Dialectics </a:t>
            </a:r>
            <a:r>
              <a:rPr lang="en-US" sz="2400" b="1" dirty="0" smtClean="0"/>
              <a:t>[1966])</a:t>
            </a:r>
            <a:endParaRPr lang="en-US" sz="2400" b="1" dirty="0"/>
          </a:p>
        </p:txBody>
      </p:sp>
    </p:spTree>
    <p:extLst>
      <p:ext uri="{BB962C8B-B14F-4D97-AF65-F5344CB8AC3E}">
        <p14:creationId xmlns:p14="http://schemas.microsoft.com/office/powerpoint/2010/main" val="3406787777"/>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pPr marL="0" indent="0" algn="ctr">
              <a:buNone/>
            </a:pPr>
            <a:r>
              <a:rPr lang="en-US" sz="3200" dirty="0" smtClean="0"/>
              <a:t>Doris Day/Rock Hudson</a:t>
            </a:r>
            <a:br>
              <a:rPr lang="en-US" sz="3200" dirty="0" smtClean="0"/>
            </a:br>
            <a:r>
              <a:rPr lang="en-US" sz="3200" i="1" dirty="0" smtClean="0"/>
              <a:t>Pillow Talk </a:t>
            </a:r>
            <a:r>
              <a:rPr lang="en-US" sz="3200" dirty="0" smtClean="0"/>
              <a:t>(1959)</a:t>
            </a:r>
            <a:endParaRPr lang="en-US" sz="3200" dirty="0"/>
          </a:p>
        </p:txBody>
      </p:sp>
      <p:pic>
        <p:nvPicPr>
          <p:cNvPr id="7" name="Content Placeholder 6" descr="Doris-Day-in-Pillow-Talk-doris-day-11787795-953-536.jpg"/>
          <p:cNvPicPr>
            <a:picLocks noGrp="1" noChangeAspect="1"/>
          </p:cNvPicPr>
          <p:nvPr>
            <p:ph sz="quarter" idx="13"/>
          </p:nvPr>
        </p:nvPicPr>
        <p:blipFill>
          <a:blip r:embed="rId2">
            <a:extLst>
              <a:ext uri="{28A0092B-C50C-407E-A947-70E740481C1C}">
                <a14:useLocalDpi xmlns:a14="http://schemas.microsoft.com/office/drawing/2010/main" val="0"/>
              </a:ext>
            </a:extLst>
          </a:blip>
          <a:srcRect l="-1803" r="-1803"/>
          <a:stretch>
            <a:fillRect/>
          </a:stretch>
        </p:blipFill>
        <p:spPr/>
      </p:pic>
    </p:spTree>
    <p:extLst>
      <p:ext uri="{BB962C8B-B14F-4D97-AF65-F5344CB8AC3E}">
        <p14:creationId xmlns:p14="http://schemas.microsoft.com/office/powerpoint/2010/main" val="4053639156"/>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33447" y="4390290"/>
            <a:ext cx="6512511" cy="1143000"/>
          </a:xfrm>
        </p:spPr>
        <p:txBody>
          <a:bodyPr/>
          <a:lstStyle/>
          <a:p>
            <a:pPr marL="0" indent="0">
              <a:buNone/>
            </a:pPr>
            <a:r>
              <a:rPr lang="en-US" sz="2400" dirty="0" smtClean="0"/>
              <a:t/>
            </a:r>
            <a:br>
              <a:rPr lang="en-US" sz="2400" dirty="0" smtClean="0"/>
            </a:br>
            <a:r>
              <a:rPr lang="en-US" sz="2400" dirty="0" smtClean="0"/>
              <a:t>The media are anti-mediatory (</a:t>
            </a:r>
            <a:r>
              <a:rPr lang="en-US" sz="2400" dirty="0" err="1" smtClean="0"/>
              <a:t>Baudrillard</a:t>
            </a:r>
            <a:r>
              <a:rPr lang="en-US" sz="2400" dirty="0" smtClean="0"/>
              <a:t>)</a:t>
            </a:r>
            <a:endParaRPr lang="en-US" sz="2400" dirty="0"/>
          </a:p>
        </p:txBody>
      </p:sp>
      <p:pic>
        <p:nvPicPr>
          <p:cNvPr id="5" name="Content Placeholder 4" descr="cc335bb537d2c8f7f0fe34ed0ead1a11.jpg"/>
          <p:cNvPicPr>
            <a:picLocks noGrp="1" noChangeAspect="1"/>
          </p:cNvPicPr>
          <p:nvPr>
            <p:ph sz="quarter" idx="13"/>
          </p:nvPr>
        </p:nvPicPr>
        <p:blipFill>
          <a:blip r:embed="rId2">
            <a:extLst>
              <a:ext uri="{28A0092B-C50C-407E-A947-70E740481C1C}">
                <a14:useLocalDpi xmlns:a14="http://schemas.microsoft.com/office/drawing/2010/main" val="0"/>
              </a:ext>
            </a:extLst>
          </a:blip>
          <a:srcRect t="6986" b="6986"/>
          <a:stretch>
            <a:fillRect/>
          </a:stretch>
        </p:blipFill>
        <p:spPr>
          <a:xfrm>
            <a:off x="1142999" y="957173"/>
            <a:ext cx="3346704" cy="3474720"/>
          </a:xfrm>
        </p:spPr>
      </p:pic>
      <p:pic>
        <p:nvPicPr>
          <p:cNvPr id="6" name="Content Placeholder 5" descr="stock-photo-a-small-child-watching-television-with-tv-102467006.jpg"/>
          <p:cNvPicPr>
            <a:picLocks noGrp="1" noChangeAspect="1"/>
          </p:cNvPicPr>
          <p:nvPr>
            <p:ph sz="quarter" idx="14"/>
          </p:nvPr>
        </p:nvPicPr>
        <p:blipFill>
          <a:blip r:embed="rId3" cstate="print">
            <a:extLst>
              <a:ext uri="{28A0092B-C50C-407E-A947-70E740481C1C}">
                <a14:useLocalDpi xmlns:a14="http://schemas.microsoft.com/office/drawing/2010/main" val="0"/>
              </a:ext>
            </a:extLst>
          </a:blip>
          <a:srcRect l="14690" r="14690"/>
          <a:stretch>
            <a:fillRect/>
          </a:stretch>
        </p:blipFill>
        <p:spPr>
          <a:xfrm>
            <a:off x="4645152" y="957173"/>
            <a:ext cx="3346704" cy="3474720"/>
          </a:xfrm>
        </p:spPr>
      </p:pic>
    </p:spTree>
    <p:extLst>
      <p:ext uri="{BB962C8B-B14F-4D97-AF65-F5344CB8AC3E}">
        <p14:creationId xmlns:p14="http://schemas.microsoft.com/office/powerpoint/2010/main" val="380270488"/>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13161" y="31324"/>
            <a:ext cx="8927109" cy="6955751"/>
          </a:xfrm>
          <a:prstGeom prst="rect">
            <a:avLst/>
          </a:prstGeom>
        </p:spPr>
        <p:txBody>
          <a:bodyPr wrap="square">
            <a:spAutoFit/>
          </a:bodyPr>
          <a:lstStyle/>
          <a:p>
            <a:r>
              <a:rPr lang="en-US" b="1" dirty="0" smtClean="0">
                <a:latin typeface="Palatino"/>
                <a:cs typeface="Palatino"/>
              </a:rPr>
              <a:t>Born </a:t>
            </a:r>
            <a:r>
              <a:rPr lang="en-US" b="1" dirty="0">
                <a:latin typeface="Palatino"/>
                <a:cs typeface="Palatino"/>
              </a:rPr>
              <a:t>on September 11, 1903 as Theodor Ludwig </a:t>
            </a:r>
            <a:r>
              <a:rPr lang="en-US" b="1" dirty="0" err="1">
                <a:latin typeface="Palatino"/>
                <a:cs typeface="Palatino"/>
              </a:rPr>
              <a:t>Wiesengrund</a:t>
            </a:r>
            <a:r>
              <a:rPr lang="en-US" b="1" dirty="0">
                <a:latin typeface="Palatino"/>
                <a:cs typeface="Palatino"/>
              </a:rPr>
              <a:t>, </a:t>
            </a:r>
            <a:r>
              <a:rPr lang="en-US" b="1" dirty="0" err="1">
                <a:latin typeface="Palatino"/>
                <a:cs typeface="Palatino"/>
              </a:rPr>
              <a:t>Adorno</a:t>
            </a:r>
            <a:r>
              <a:rPr lang="en-US" b="1" dirty="0">
                <a:latin typeface="Palatino"/>
                <a:cs typeface="Palatino"/>
              </a:rPr>
              <a:t> lived in Frankfurt am Main for the first three decades of his life and the last </a:t>
            </a:r>
            <a:r>
              <a:rPr lang="en-US" b="1" dirty="0" smtClean="0">
                <a:latin typeface="Palatino"/>
                <a:cs typeface="Palatino"/>
              </a:rPr>
              <a:t>two. </a:t>
            </a:r>
            <a:r>
              <a:rPr lang="en-US" b="1" dirty="0">
                <a:latin typeface="Palatino"/>
                <a:cs typeface="Palatino"/>
              </a:rPr>
              <a:t>He was the only son of a wealthy German wine merchant of assimilated Jewish background and an accomplished musician of Corsican Catholic descent. </a:t>
            </a:r>
            <a:r>
              <a:rPr lang="en-US" b="1" dirty="0" err="1">
                <a:latin typeface="Palatino"/>
                <a:cs typeface="Palatino"/>
              </a:rPr>
              <a:t>Adorno</a:t>
            </a:r>
            <a:r>
              <a:rPr lang="en-US" b="1" dirty="0">
                <a:latin typeface="Palatino"/>
                <a:cs typeface="Palatino"/>
              </a:rPr>
              <a:t> studied philosophy with the neo-Kantian Hans Cornelius and music composition with Alban Berg. He completed his </a:t>
            </a:r>
            <a:r>
              <a:rPr lang="en-US" b="1" i="1" dirty="0" err="1">
                <a:latin typeface="Palatino"/>
                <a:cs typeface="Palatino"/>
              </a:rPr>
              <a:t>Habilitationsschrift</a:t>
            </a:r>
            <a:r>
              <a:rPr lang="en-US" b="1" dirty="0">
                <a:latin typeface="Palatino"/>
                <a:cs typeface="Palatino"/>
              </a:rPr>
              <a:t> on Kierkegaard's aesthetics in 1931, under the supervision of the Christian socialist Paul Tillich. After just two years as a university instructor (</a:t>
            </a:r>
            <a:r>
              <a:rPr lang="en-US" b="1" i="1" dirty="0" err="1">
                <a:latin typeface="Palatino"/>
                <a:cs typeface="Palatino"/>
              </a:rPr>
              <a:t>Privatdozent</a:t>
            </a:r>
            <a:r>
              <a:rPr lang="en-US" b="1" dirty="0">
                <a:latin typeface="Palatino"/>
                <a:cs typeface="Palatino"/>
              </a:rPr>
              <a:t>), he was expelled by the Nazis, along with other professors of Jewish heritage or on the political left. A few years later he turned his father's surname into a middle initial and adopted </a:t>
            </a:r>
            <a:r>
              <a:rPr lang="en-US" b="1" dirty="0" smtClean="0">
                <a:latin typeface="Palatino"/>
                <a:cs typeface="Palatino"/>
              </a:rPr>
              <a:t>‘</a:t>
            </a:r>
            <a:r>
              <a:rPr lang="en-US" b="1" dirty="0" err="1" smtClean="0">
                <a:latin typeface="Palatino"/>
                <a:cs typeface="Palatino"/>
              </a:rPr>
              <a:t>Adorno</a:t>
            </a:r>
            <a:r>
              <a:rPr lang="en-US" b="1" dirty="0" smtClean="0">
                <a:latin typeface="Palatino"/>
                <a:cs typeface="Palatino"/>
              </a:rPr>
              <a:t>’, </a:t>
            </a:r>
            <a:r>
              <a:rPr lang="en-US" b="1" dirty="0">
                <a:latin typeface="Palatino"/>
                <a:cs typeface="Palatino"/>
              </a:rPr>
              <a:t>the maternal surname by which he is best known.</a:t>
            </a:r>
          </a:p>
          <a:p>
            <a:endParaRPr lang="en-US" b="1" dirty="0" smtClean="0">
              <a:latin typeface="Palatino"/>
              <a:cs typeface="Palatino"/>
            </a:endParaRPr>
          </a:p>
          <a:p>
            <a:r>
              <a:rPr lang="en-US" b="1" dirty="0" err="1" smtClean="0">
                <a:latin typeface="Palatino"/>
                <a:cs typeface="Palatino"/>
              </a:rPr>
              <a:t>Adorno</a:t>
            </a:r>
            <a:r>
              <a:rPr lang="en-US" b="1" dirty="0" smtClean="0">
                <a:latin typeface="Palatino"/>
                <a:cs typeface="Palatino"/>
              </a:rPr>
              <a:t> </a:t>
            </a:r>
            <a:r>
              <a:rPr lang="en-US" b="1" dirty="0">
                <a:latin typeface="Palatino"/>
                <a:cs typeface="Palatino"/>
              </a:rPr>
              <a:t>left Germany in the spring of 1934. During the Nazi era he resided in Oxford, New York City, and southern California. There he wrote several books for which he later became famous, including </a:t>
            </a:r>
            <a:r>
              <a:rPr lang="en-US" b="1" i="1" dirty="0">
                <a:latin typeface="Palatino"/>
                <a:cs typeface="Palatino"/>
              </a:rPr>
              <a:t>Dialectic of Enlightenment</a:t>
            </a:r>
            <a:r>
              <a:rPr lang="en-US" b="1" dirty="0">
                <a:latin typeface="Palatino"/>
                <a:cs typeface="Palatino"/>
              </a:rPr>
              <a:t> (with Max </a:t>
            </a:r>
            <a:r>
              <a:rPr lang="en-US" b="1" dirty="0" err="1">
                <a:latin typeface="Palatino"/>
                <a:cs typeface="Palatino"/>
              </a:rPr>
              <a:t>Horkheimer</a:t>
            </a:r>
            <a:r>
              <a:rPr lang="en-US" b="1" dirty="0">
                <a:latin typeface="Palatino"/>
                <a:cs typeface="Palatino"/>
              </a:rPr>
              <a:t>), </a:t>
            </a:r>
            <a:r>
              <a:rPr lang="en-US" b="1" i="1" dirty="0">
                <a:latin typeface="Palatino"/>
                <a:cs typeface="Palatino"/>
              </a:rPr>
              <a:t>Philosophy of New Music</a:t>
            </a:r>
            <a:r>
              <a:rPr lang="en-US" b="1" dirty="0">
                <a:latin typeface="Palatino"/>
                <a:cs typeface="Palatino"/>
              </a:rPr>
              <a:t>, </a:t>
            </a:r>
            <a:r>
              <a:rPr lang="en-US" b="1" i="1" dirty="0">
                <a:latin typeface="Palatino"/>
                <a:cs typeface="Palatino"/>
              </a:rPr>
              <a:t>The Authoritarian Personality</a:t>
            </a:r>
            <a:r>
              <a:rPr lang="en-US" b="1" dirty="0">
                <a:latin typeface="Palatino"/>
                <a:cs typeface="Palatino"/>
              </a:rPr>
              <a:t> (a collaborative project), and </a:t>
            </a:r>
            <a:r>
              <a:rPr lang="en-US" b="1" i="1" dirty="0">
                <a:latin typeface="Palatino"/>
                <a:cs typeface="Palatino"/>
              </a:rPr>
              <a:t>Minima </a:t>
            </a:r>
            <a:r>
              <a:rPr lang="en-US" b="1" i="1" dirty="0" err="1">
                <a:latin typeface="Palatino"/>
                <a:cs typeface="Palatino"/>
              </a:rPr>
              <a:t>Moralia</a:t>
            </a:r>
            <a:r>
              <a:rPr lang="en-US" b="1" dirty="0">
                <a:latin typeface="Palatino"/>
                <a:cs typeface="Palatino"/>
              </a:rPr>
              <a:t>. From these years come his provocative critiques of mass culture and the culture industry. Returning to Frankfurt in 1949 to take up a position in the philosophy department, </a:t>
            </a:r>
            <a:r>
              <a:rPr lang="en-US" b="1" dirty="0" err="1">
                <a:latin typeface="Palatino"/>
                <a:cs typeface="Palatino"/>
              </a:rPr>
              <a:t>Adorno</a:t>
            </a:r>
            <a:r>
              <a:rPr lang="en-US" b="1" dirty="0">
                <a:latin typeface="Palatino"/>
                <a:cs typeface="Palatino"/>
              </a:rPr>
              <a:t> quickly established himself as a leading German intellectual and a central figure in the Institute of Social Research. Founded as a free-standing center for Marxist scholarship in 1923, the Institute had been led by Max </a:t>
            </a:r>
            <a:r>
              <a:rPr lang="en-US" b="1" dirty="0" err="1">
                <a:latin typeface="Palatino"/>
                <a:cs typeface="Palatino"/>
              </a:rPr>
              <a:t>Horkheimer</a:t>
            </a:r>
            <a:r>
              <a:rPr lang="en-US" b="1" dirty="0">
                <a:latin typeface="Palatino"/>
                <a:cs typeface="Palatino"/>
              </a:rPr>
              <a:t> since 1930. It provided the hub to what has come to be known as the Frankfurt School. </a:t>
            </a:r>
            <a:r>
              <a:rPr lang="en-US" b="1" dirty="0" err="1">
                <a:latin typeface="Palatino"/>
                <a:cs typeface="Palatino"/>
              </a:rPr>
              <a:t>Adorno</a:t>
            </a:r>
            <a:r>
              <a:rPr lang="en-US" b="1" dirty="0">
                <a:latin typeface="Palatino"/>
                <a:cs typeface="Palatino"/>
              </a:rPr>
              <a:t> became the Institute's director in </a:t>
            </a:r>
            <a:r>
              <a:rPr lang="en-US" b="1" dirty="0" smtClean="0">
                <a:latin typeface="Palatino"/>
                <a:cs typeface="Palatino"/>
              </a:rPr>
              <a:t>1958.</a:t>
            </a:r>
            <a:endParaRPr lang="en-US" b="1" dirty="0">
              <a:latin typeface="Palatino"/>
              <a:cs typeface="Palatino"/>
            </a:endParaRPr>
          </a:p>
        </p:txBody>
      </p:sp>
    </p:spTree>
    <p:extLst>
      <p:ext uri="{BB962C8B-B14F-4D97-AF65-F5344CB8AC3E}">
        <p14:creationId xmlns:p14="http://schemas.microsoft.com/office/powerpoint/2010/main" val="585207040"/>
      </p:ext>
    </p:extLst>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23798" y="-2023515"/>
            <a:ext cx="9020202" cy="8956297"/>
          </a:xfrm>
          <a:prstGeom prst="rect">
            <a:avLst/>
          </a:prstGeom>
        </p:spPr>
        <p:txBody>
          <a:bodyPr wrap="square">
            <a:spAutoFit/>
          </a:bodyPr>
          <a:lstStyle/>
          <a:p>
            <a:endParaRPr lang="en-GB" dirty="0" smtClean="0"/>
          </a:p>
          <a:p>
            <a:endParaRPr lang="en-GB" dirty="0"/>
          </a:p>
          <a:p>
            <a:endParaRPr lang="en-GB" dirty="0" smtClean="0"/>
          </a:p>
          <a:p>
            <a:endParaRPr lang="en-GB" dirty="0"/>
          </a:p>
          <a:p>
            <a:endParaRPr lang="en-GB" dirty="0" smtClean="0"/>
          </a:p>
          <a:p>
            <a:endParaRPr lang="en-GB" dirty="0"/>
          </a:p>
          <a:p>
            <a:endParaRPr lang="en-GB" dirty="0" smtClean="0"/>
          </a:p>
          <a:p>
            <a:endParaRPr lang="en-GB" dirty="0"/>
          </a:p>
          <a:p>
            <a:endParaRPr lang="en-GB" b="1" dirty="0" smtClean="0"/>
          </a:p>
          <a:p>
            <a:r>
              <a:rPr lang="en-GB" b="1" dirty="0" smtClean="0"/>
              <a:t>Technology </a:t>
            </a:r>
            <a:r>
              <a:rPr lang="en-GB" b="1" dirty="0"/>
              <a:t>is making gestures precise and brutal, and with them people. It expels from movements all hesitation, deliberation, civility. It subjects them to the implacable, as it were ahistorical demands of objects. Thus the ability is lost, for example, to close a door quietly and discreetly, yet firmly. Those of cars and refrigerators have to be slammed, others have the tendency to snap shut by themselves, imposing on those entering the bad manners of not looking behind them, not shielding the interior of the house which receives them. The new human type cannot be properly understood without awareness of what he is continuously exposed to from the world of things about him, even in his most secret innervations. What does it mean for the person that there are no more casement windows to open, but only sliding frames to shove, no gentle latches but </a:t>
            </a:r>
            <a:r>
              <a:rPr lang="en-GB" b="1" dirty="0" err="1"/>
              <a:t>turnable</a:t>
            </a:r>
            <a:r>
              <a:rPr lang="en-GB" b="1" dirty="0"/>
              <a:t> handles, no forecourt, no doorstep before the street, no wall around the garden? And which driver is not tempted, merely by the power of his engine, to wipe out the </a:t>
            </a:r>
            <a:r>
              <a:rPr lang="en-GB" b="1" dirty="0" smtClean="0"/>
              <a:t>vermin </a:t>
            </a:r>
            <a:r>
              <a:rPr lang="en-GB" b="1" dirty="0"/>
              <a:t>of the street, pedestrians, children and cyclists? The movements machines demand of their users already have the violent, hard-hitting, </a:t>
            </a:r>
            <a:r>
              <a:rPr lang="en-GB" b="1" dirty="0" err="1"/>
              <a:t>unresting</a:t>
            </a:r>
            <a:r>
              <a:rPr lang="en-GB" b="1" dirty="0"/>
              <a:t> jerkiness of Fascist maltreatment. Not least to blame for the withering of experience is the fact that things, under the law of pure functionality, assume a form that limits contact with them to mere operation, and tolerates no surplus, either in freedom of contact or in autonomy of things, which would survive as the core of experience, because it is not consumed by the moment of action</a:t>
            </a:r>
            <a:r>
              <a:rPr lang="en-GB" b="1" dirty="0" smtClean="0"/>
              <a:t>.</a:t>
            </a:r>
          </a:p>
          <a:p>
            <a:r>
              <a:rPr lang="en-GB" b="1" dirty="0" smtClean="0"/>
              <a:t>					(</a:t>
            </a:r>
            <a:r>
              <a:rPr lang="en-GB" b="1" dirty="0" err="1" smtClean="0"/>
              <a:t>Adorno</a:t>
            </a:r>
            <a:r>
              <a:rPr lang="en-GB" b="1" dirty="0" smtClean="0"/>
              <a:t>, </a:t>
            </a:r>
            <a:r>
              <a:rPr lang="en-GB" b="1" i="1" dirty="0" smtClean="0"/>
              <a:t>Minima </a:t>
            </a:r>
            <a:r>
              <a:rPr lang="en-GB" b="1" i="1" dirty="0" err="1" smtClean="0"/>
              <a:t>Moralia</a:t>
            </a:r>
            <a:r>
              <a:rPr lang="en-GB" b="1" i="1" dirty="0" smtClean="0"/>
              <a:t> </a:t>
            </a:r>
            <a:r>
              <a:rPr lang="en-GB" b="1" dirty="0" smtClean="0"/>
              <a:t>[1951])</a:t>
            </a:r>
            <a:endParaRPr lang="en-GB" b="1" dirty="0"/>
          </a:p>
        </p:txBody>
      </p:sp>
    </p:spTree>
    <p:extLst>
      <p:ext uri="{BB962C8B-B14F-4D97-AF65-F5344CB8AC3E}">
        <p14:creationId xmlns:p14="http://schemas.microsoft.com/office/powerpoint/2010/main" val="1015010902"/>
      </p:ext>
    </p:extLst>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Double-Swing-Door.jp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817705" y="962311"/>
            <a:ext cx="4192785" cy="4697156"/>
          </a:xfrm>
          <a:prstGeom prst="rect">
            <a:avLst/>
          </a:prstGeom>
        </p:spPr>
      </p:pic>
    </p:spTree>
    <p:extLst>
      <p:ext uri="{BB962C8B-B14F-4D97-AF65-F5344CB8AC3E}">
        <p14:creationId xmlns:p14="http://schemas.microsoft.com/office/powerpoint/2010/main" val="1485399746"/>
      </p:ext>
    </p:extLst>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old_house_2050407_960_720.0.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744601"/>
            <a:ext cx="9144000" cy="6096000"/>
          </a:xfrm>
          <a:prstGeom prst="rect">
            <a:avLst/>
          </a:prstGeom>
        </p:spPr>
      </p:pic>
    </p:spTree>
    <p:extLst>
      <p:ext uri="{BB962C8B-B14F-4D97-AF65-F5344CB8AC3E}">
        <p14:creationId xmlns:p14="http://schemas.microsoft.com/office/powerpoint/2010/main" val="3884131794"/>
      </p:ext>
    </p:extLst>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marL="0" indent="0" algn="ctr">
              <a:buNone/>
            </a:pPr>
            <a:r>
              <a:rPr lang="en-US" sz="2800" dirty="0" smtClean="0"/>
              <a:t>‘Wipe out the vermin of the street, pedestrians, children and cyclists</a:t>
            </a:r>
            <a:r>
              <a:rPr lang="is-IS" sz="2800" dirty="0" smtClean="0"/>
              <a:t>…’</a:t>
            </a:r>
            <a:endParaRPr lang="en-US" sz="2800" dirty="0"/>
          </a:p>
        </p:txBody>
      </p:sp>
      <p:pic>
        <p:nvPicPr>
          <p:cNvPr id="5" name="Content Placeholder 4" descr="Unknown.jpeg"/>
          <p:cNvPicPr>
            <a:picLocks noGrp="1" noChangeAspect="1"/>
          </p:cNvPicPr>
          <p:nvPr>
            <p:ph sz="quarter" idx="13"/>
          </p:nvPr>
        </p:nvPicPr>
        <p:blipFill>
          <a:blip r:embed="rId2">
            <a:extLst>
              <a:ext uri="{28A0092B-C50C-407E-A947-70E740481C1C}">
                <a14:useLocalDpi xmlns:a14="http://schemas.microsoft.com/office/drawing/2010/main" val="0"/>
              </a:ext>
            </a:extLst>
          </a:blip>
          <a:srcRect l="-11226" r="-11226"/>
          <a:stretch>
            <a:fillRect/>
          </a:stretch>
        </p:blipFill>
        <p:spPr/>
      </p:pic>
      <p:pic>
        <p:nvPicPr>
          <p:cNvPr id="6" name="Content Placeholder 5" descr="images.jpeg"/>
          <p:cNvPicPr>
            <a:picLocks noGrp="1" noChangeAspect="1"/>
          </p:cNvPicPr>
          <p:nvPr>
            <p:ph sz="quarter" idx="14"/>
          </p:nvPr>
        </p:nvPicPr>
        <p:blipFill>
          <a:blip r:embed="rId3">
            <a:extLst>
              <a:ext uri="{28A0092B-C50C-407E-A947-70E740481C1C}">
                <a14:useLocalDpi xmlns:a14="http://schemas.microsoft.com/office/drawing/2010/main" val="0"/>
              </a:ext>
            </a:extLst>
          </a:blip>
          <a:srcRect l="-10137" r="-10137"/>
          <a:stretch>
            <a:fillRect/>
          </a:stretch>
        </p:blipFill>
        <p:spPr/>
      </p:pic>
    </p:spTree>
    <p:extLst>
      <p:ext uri="{BB962C8B-B14F-4D97-AF65-F5344CB8AC3E}">
        <p14:creationId xmlns:p14="http://schemas.microsoft.com/office/powerpoint/2010/main" val="3192959652"/>
      </p:ext>
    </p:extLst>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56777" y="-772149"/>
            <a:ext cx="8826527" cy="7294304"/>
          </a:xfrm>
          <a:prstGeom prst="rect">
            <a:avLst/>
          </a:prstGeom>
        </p:spPr>
        <p:txBody>
          <a:bodyPr wrap="square">
            <a:spAutoFit/>
          </a:bodyPr>
          <a:lstStyle/>
          <a:p>
            <a:endParaRPr lang="en-GB" dirty="0" smtClean="0"/>
          </a:p>
          <a:p>
            <a:endParaRPr lang="en-GB" dirty="0"/>
          </a:p>
          <a:p>
            <a:endParaRPr lang="en-GB" dirty="0" smtClean="0"/>
          </a:p>
          <a:p>
            <a:endParaRPr lang="en-GB" dirty="0"/>
          </a:p>
          <a:p>
            <a:endParaRPr lang="en-GB" dirty="0" smtClean="0"/>
          </a:p>
          <a:p>
            <a:r>
              <a:rPr lang="en-GB" sz="2000" b="1" dirty="0" smtClean="0"/>
              <a:t>‘Light’ </a:t>
            </a:r>
            <a:r>
              <a:rPr lang="en-GB" sz="2000" b="1" dirty="0"/>
              <a:t>art as such, entertainment, is not a form of decadence. Those who deplore it as a betrayal of the ideal of pure expression </a:t>
            </a:r>
            <a:r>
              <a:rPr lang="en-GB" sz="2000" b="1" dirty="0" err="1"/>
              <a:t>harbor</a:t>
            </a:r>
            <a:r>
              <a:rPr lang="en-GB" sz="2000" b="1" dirty="0"/>
              <a:t> illusions about society. The purity of bourgeois art, hypostatized as a realm of freedom contrasting to material praxis, was bought from the outset with the exclusion of the lower class; and art keeps faith with the cause of that class, the true universal, precisely by freeing itself from the purposes of the false. Serious art has denied itself to those for whom the hardship and oppression of life make a mockery of seriousness and who must be glad to use the time not spent at the production line in being simply carried along. Light art has accompanied autonomous art as its shadow. It is the social bad conscience of serious art. The truth which the latter could not apprehend because of its social premises gives the former an appearance of objective justification. The split between them is itself the truth: it expresses at least the negativity of the culture which is the sum of both spheres. The antithesis can be reconciled least of all by absorbing light art into serious or vice versa. That, however, is what the culture industry </a:t>
            </a:r>
            <a:r>
              <a:rPr lang="en-GB" sz="2000" b="1" dirty="0" smtClean="0"/>
              <a:t>attempts. </a:t>
            </a:r>
            <a:endParaRPr lang="en-US" sz="2000" b="1" dirty="0"/>
          </a:p>
        </p:txBody>
      </p:sp>
    </p:spTree>
    <p:extLst>
      <p:ext uri="{BB962C8B-B14F-4D97-AF65-F5344CB8AC3E}">
        <p14:creationId xmlns:p14="http://schemas.microsoft.com/office/powerpoint/2010/main" val="3986583111"/>
      </p:ext>
    </p:extLst>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maxresdefault.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705351"/>
            <a:ext cx="9144000" cy="5143500"/>
          </a:xfrm>
          <a:prstGeom prst="rect">
            <a:avLst/>
          </a:prstGeom>
        </p:spPr>
      </p:pic>
    </p:spTree>
    <p:extLst>
      <p:ext uri="{BB962C8B-B14F-4D97-AF65-F5344CB8AC3E}">
        <p14:creationId xmlns:p14="http://schemas.microsoft.com/office/powerpoint/2010/main" val="709504300"/>
      </p:ext>
    </p:extLst>
  </p:cSld>
  <p:clrMapOvr>
    <a:masterClrMapping/>
  </p:clrMapOvr>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87605" y="1582341"/>
            <a:ext cx="8817493" cy="3416320"/>
          </a:xfrm>
          <a:prstGeom prst="rect">
            <a:avLst/>
          </a:prstGeom>
        </p:spPr>
        <p:txBody>
          <a:bodyPr wrap="square">
            <a:spAutoFit/>
          </a:bodyPr>
          <a:lstStyle/>
          <a:p>
            <a:r>
              <a:rPr lang="en-GB" sz="2400" b="1" dirty="0" smtClean="0"/>
              <a:t>There </a:t>
            </a:r>
            <a:r>
              <a:rPr lang="en-GB" sz="2400" b="1" dirty="0"/>
              <a:t>is laughter because there is nothing to laugh about. Laughter, whether reconciled or terrible, always accompanies the moment when a fear is ended. It indicates a release, whether from physical danger or from the grip of logic. Reconciled laughter resounds with the echo of escape from power; wrong laughter copes with fear by defecting to the agencies which inspire it. It echoes the inescapability of power. Fun is a medicinal bath which the entertainment industry never ceases to </a:t>
            </a:r>
            <a:r>
              <a:rPr lang="en-GB" sz="2400" b="1" dirty="0" smtClean="0"/>
              <a:t>prescribe. </a:t>
            </a:r>
            <a:endParaRPr lang="en-US" sz="2400" b="1" dirty="0"/>
          </a:p>
        </p:txBody>
      </p:sp>
    </p:spTree>
    <p:extLst>
      <p:ext uri="{BB962C8B-B14F-4D97-AF65-F5344CB8AC3E}">
        <p14:creationId xmlns:p14="http://schemas.microsoft.com/office/powerpoint/2010/main" val="3828483421"/>
      </p:ext>
    </p:extLst>
  </p:cSld>
  <p:clrMapOvr>
    <a:masterClrMapping/>
  </p:clrMapOvr>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see-you-tomorrow-night-having-fun-is-not-optional.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496512" y="1764252"/>
            <a:ext cx="4762500" cy="2676525"/>
          </a:xfrm>
          <a:prstGeom prst="rect">
            <a:avLst/>
          </a:prstGeom>
        </p:spPr>
      </p:pic>
    </p:spTree>
    <p:extLst>
      <p:ext uri="{BB962C8B-B14F-4D97-AF65-F5344CB8AC3E}">
        <p14:creationId xmlns:p14="http://schemas.microsoft.com/office/powerpoint/2010/main" val="129541141"/>
      </p:ext>
    </p:extLst>
  </p:cSld>
  <p:clrMapOvr>
    <a:masterClrMapping/>
  </p:clrMapOvr>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5a6237d793b7556909b44065358fcf0c.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344440" y="0"/>
            <a:ext cx="4854178" cy="6858000"/>
          </a:xfrm>
          <a:prstGeom prst="rect">
            <a:avLst/>
          </a:prstGeom>
        </p:spPr>
      </p:pic>
    </p:spTree>
    <p:extLst>
      <p:ext uri="{BB962C8B-B14F-4D97-AF65-F5344CB8AC3E}">
        <p14:creationId xmlns:p14="http://schemas.microsoft.com/office/powerpoint/2010/main" val="2895534132"/>
      </p:ext>
    </p:extLst>
  </p:cSld>
  <p:clrMapOvr>
    <a:masterClrMapping/>
  </p:clrMapOvr>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07619" y="751344"/>
            <a:ext cx="8199421" cy="5262979"/>
          </a:xfrm>
          <a:prstGeom prst="rect">
            <a:avLst/>
          </a:prstGeom>
        </p:spPr>
        <p:txBody>
          <a:bodyPr wrap="square">
            <a:spAutoFit/>
          </a:bodyPr>
          <a:lstStyle/>
          <a:p>
            <a:r>
              <a:rPr lang="en-GB" sz="2400" b="1" dirty="0" smtClean="0"/>
              <a:t>Taken </a:t>
            </a:r>
            <a:r>
              <a:rPr lang="en-GB" sz="2400" b="1" dirty="0"/>
              <a:t>in its strict sense… there is something vacuous (Hegel would have said abstract) about the notion of free time. An archetypal instance is the behaviour of those who grill themselves brown in the sun merely for the sake of a sun-tan, although dozing in the blazing sunshine is not at all enjoyable, might very possibly by physically unpleasant, and certainly impoverishes the mind. In the sun-tan, which can be quite fetching, the fetish character of the commodity lays claim to actual people; they themselves become fetishes. The idea that a girl is more erotically attractive because of her brown skin is probably only another rationalization. The sun-tan is an end in itself, of more importance than the boy-friend it was perhaps supposed to </a:t>
            </a:r>
            <a:r>
              <a:rPr lang="en-GB" sz="2400" b="1" dirty="0" smtClean="0"/>
              <a:t>entice. </a:t>
            </a:r>
            <a:endParaRPr lang="en-US" sz="2400" b="1" dirty="0"/>
          </a:p>
        </p:txBody>
      </p:sp>
    </p:spTree>
    <p:extLst>
      <p:ext uri="{BB962C8B-B14F-4D97-AF65-F5344CB8AC3E}">
        <p14:creationId xmlns:p14="http://schemas.microsoft.com/office/powerpoint/2010/main" val="1189166887"/>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01175" y="-79653"/>
            <a:ext cx="8747334" cy="6494084"/>
          </a:xfrm>
          <a:prstGeom prst="rect">
            <a:avLst/>
          </a:prstGeom>
        </p:spPr>
        <p:txBody>
          <a:bodyPr wrap="square">
            <a:spAutoFit/>
          </a:bodyPr>
          <a:lstStyle/>
          <a:p>
            <a:endParaRPr lang="en-GB" sz="2000" b="1" dirty="0" smtClean="0"/>
          </a:p>
          <a:p>
            <a:r>
              <a:rPr lang="en-GB" sz="2200" b="1" dirty="0" smtClean="0"/>
              <a:t>Marx</a:t>
            </a:r>
            <a:r>
              <a:rPr lang="en-GB" sz="2200" b="1" dirty="0"/>
              <a:t>: ‘A commodity is therefore a mysterious thing, simply because in it the social character of men’s labour appears to them as an objective character stamped upon the product of that labour… [A] definite social relation between men… assumes, in their eyes, the fantastic form of a relation between things’. </a:t>
            </a:r>
            <a:endParaRPr lang="en-GB" sz="2200" b="1" dirty="0" smtClean="0"/>
          </a:p>
          <a:p>
            <a:endParaRPr lang="en-GB" sz="2200" b="1" dirty="0"/>
          </a:p>
          <a:p>
            <a:r>
              <a:rPr lang="en-GB" sz="2200" b="1" dirty="0" err="1" smtClean="0"/>
              <a:t>Lukács</a:t>
            </a:r>
            <a:r>
              <a:rPr lang="en-GB" sz="2200" b="1" dirty="0"/>
              <a:t>: ‘The transformation of the commodity relation into a thing of “ghostly objectivity” cannot therefore content itself with the reduction of all objects for the gratification of human needs to commodities. It stamps its imprint upon the whole consciousness of man; his qualities and abilities are no longer an organic part of his personality, they are things which he can “own” or “dispose of” like the various objects of the external world’. </a:t>
            </a:r>
            <a:endParaRPr lang="en-GB" sz="2200" b="1" dirty="0" smtClean="0"/>
          </a:p>
          <a:p>
            <a:endParaRPr lang="en-GB" sz="2200" b="1" dirty="0"/>
          </a:p>
          <a:p>
            <a:r>
              <a:rPr lang="en-GB" sz="2200" b="1" dirty="0" smtClean="0"/>
              <a:t>‘</a:t>
            </a:r>
            <a:r>
              <a:rPr lang="en-GB" sz="2200" b="1" dirty="0"/>
              <a:t>How far is commodity exchange together with its structural consequences able to influence the total inner and outer life of society?</a:t>
            </a:r>
            <a:r>
              <a:rPr lang="en-GB" sz="2200" b="1" dirty="0" smtClean="0"/>
              <a:t>’</a:t>
            </a:r>
            <a:endParaRPr lang="en-US" sz="2200" b="1" dirty="0"/>
          </a:p>
        </p:txBody>
      </p:sp>
    </p:spTree>
    <p:extLst>
      <p:ext uri="{BB962C8B-B14F-4D97-AF65-F5344CB8AC3E}">
        <p14:creationId xmlns:p14="http://schemas.microsoft.com/office/powerpoint/2010/main" val="3261164422"/>
      </p:ext>
    </p:extLst>
  </p:cSld>
  <p:clrMapOvr>
    <a:masterClrMapping/>
  </p:clrMapOvr>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72ca6534cdbdaea09f507f3739650182.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594526" y="250879"/>
            <a:ext cx="4813300" cy="6350000"/>
          </a:xfrm>
          <a:prstGeom prst="rect">
            <a:avLst/>
          </a:prstGeom>
        </p:spPr>
      </p:pic>
    </p:spTree>
    <p:extLst>
      <p:ext uri="{BB962C8B-B14F-4D97-AF65-F5344CB8AC3E}">
        <p14:creationId xmlns:p14="http://schemas.microsoft.com/office/powerpoint/2010/main" val="4110908749"/>
      </p:ext>
    </p:extLst>
  </p:cSld>
  <p:clrMapOvr>
    <a:masterClrMapping/>
  </p:clrMapOvr>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4511631"/>
            <a:ext cx="9144000" cy="10956851"/>
          </a:xfrm>
          <a:prstGeom prst="rect">
            <a:avLst/>
          </a:prstGeom>
        </p:spPr>
        <p:txBody>
          <a:bodyPr wrap="square">
            <a:spAutoFit/>
          </a:bodyPr>
          <a:lstStyle/>
          <a:p>
            <a:endParaRPr lang="en-GB" dirty="0" smtClean="0"/>
          </a:p>
          <a:p>
            <a:endParaRPr lang="en-GB" dirty="0"/>
          </a:p>
          <a:p>
            <a:endParaRPr lang="en-GB" dirty="0" smtClean="0"/>
          </a:p>
          <a:p>
            <a:endParaRPr lang="en-GB" dirty="0"/>
          </a:p>
          <a:p>
            <a:endParaRPr lang="en-GB" dirty="0" smtClean="0"/>
          </a:p>
          <a:p>
            <a:endParaRPr lang="en-GB" dirty="0"/>
          </a:p>
          <a:p>
            <a:endParaRPr lang="en-GB" dirty="0" smtClean="0"/>
          </a:p>
          <a:p>
            <a:endParaRPr lang="en-GB" dirty="0"/>
          </a:p>
          <a:p>
            <a:endParaRPr lang="en-GB" dirty="0" smtClean="0"/>
          </a:p>
          <a:p>
            <a:endParaRPr lang="en-GB" dirty="0"/>
          </a:p>
          <a:p>
            <a:endParaRPr lang="en-GB" dirty="0" smtClean="0"/>
          </a:p>
          <a:p>
            <a:endParaRPr lang="en-GB" dirty="0"/>
          </a:p>
          <a:p>
            <a:endParaRPr lang="en-GB" dirty="0" smtClean="0"/>
          </a:p>
          <a:p>
            <a:endParaRPr lang="en-GB" dirty="0"/>
          </a:p>
          <a:p>
            <a:endParaRPr lang="en-GB" dirty="0" smtClean="0"/>
          </a:p>
          <a:p>
            <a:endParaRPr lang="en-GB" dirty="0"/>
          </a:p>
          <a:p>
            <a:endParaRPr lang="en-GB" dirty="0" smtClean="0"/>
          </a:p>
          <a:p>
            <a:r>
              <a:rPr lang="en-GB" sz="1600" b="1" dirty="0" smtClean="0"/>
              <a:t>‘</a:t>
            </a:r>
            <a:r>
              <a:rPr lang="en-GB" sz="1600" b="1" dirty="0"/>
              <a:t>I should like to elucidate the problem with the help of a trivial experience of my own. Time and time again, when questioned or interviewed, one is asked about one’s hobbies. When the illustrated weeklies report on the life of one of those giants of the culture industry, they rarely forego the opportunity to report, with varying degrees of intimacy, on the hobbies of the person in question. I am shocked by the question when I come up against it. I have no hobby. Not that I am the kind of workaholic, who is incapable of doing anything with his time but applying himself industriously to the required task. But, as far as my activities beyond the bounds of my recognised profession are concerned, I take them all, without exception, very seriously. So much so, that I should be horrified by the very idea that they had anything to do with hobbies – preoccupations with which I had become mindlessly infatuated merely in order to kill the time – had I not become hardened by experience to such examples of this now widespread, barbarous mentality. Making music, listening to music, reading with all my attention, these activities are part and parcel of my life; to call them hobbies would make a mockery of them. On the other hand, I have been fortunate enough that my job, the production of philosophical and sociological works and university teaching, cannot be defined in terms of that strict opposition to free time, which is demanded by the current razor-sharp division of the two. I am however well aware that in this in enjoy a privilege, with both the element of fortune and of guilt which this involves: I speak as one who has had the rare opportunity to follow the path of his own intentions and to fashion his work accordingly. This is certainly one good reason why there is no hard and fast opposition between my work itself and what I do apart from it. If free time really was to become just that state of affairs in which everyone could enjoy what once was once the prerogative of a few – and compared to feudal society bourgeois society has taken some steps in this direction – then I would picture it after my own experience of life outside work, although given different conditions, this model would in its turn necessarily alter’ </a:t>
            </a:r>
            <a:endParaRPr lang="en-US" sz="1600" b="1" dirty="0"/>
          </a:p>
        </p:txBody>
      </p:sp>
    </p:spTree>
    <p:extLst>
      <p:ext uri="{BB962C8B-B14F-4D97-AF65-F5344CB8AC3E}">
        <p14:creationId xmlns:p14="http://schemas.microsoft.com/office/powerpoint/2010/main" val="3979464722"/>
      </p:ext>
    </p:extLst>
  </p:cSld>
  <p:clrMapOvr>
    <a:masterClrMapping/>
  </p:clrMapOvr>
  <p:timing>
    <p:tnLst>
      <p:par>
        <p:cTn xmlns:p14="http://schemas.microsoft.com/office/powerpoint/2010/mai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ADORNO_HEART.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277752" y="0"/>
            <a:ext cx="4945673" cy="6858000"/>
          </a:xfrm>
          <a:prstGeom prst="rect">
            <a:avLst/>
          </a:prstGeom>
        </p:spPr>
      </p:pic>
    </p:spTree>
    <p:extLst>
      <p:ext uri="{BB962C8B-B14F-4D97-AF65-F5344CB8AC3E}">
        <p14:creationId xmlns:p14="http://schemas.microsoft.com/office/powerpoint/2010/main" val="2200561978"/>
      </p:ext>
    </p:extLst>
  </p:cSld>
  <p:clrMapOvr>
    <a:masterClrMapping/>
  </p:clrMapOvr>
  <p:timing>
    <p:tnLst>
      <p:par>
        <p:cTn xmlns:p14="http://schemas.microsoft.com/office/powerpoint/2010/mai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80_big.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12788" y="607760"/>
            <a:ext cx="7620000" cy="5715000"/>
          </a:xfrm>
          <a:prstGeom prst="rect">
            <a:avLst/>
          </a:prstGeom>
        </p:spPr>
      </p:pic>
    </p:spTree>
    <p:extLst>
      <p:ext uri="{BB962C8B-B14F-4D97-AF65-F5344CB8AC3E}">
        <p14:creationId xmlns:p14="http://schemas.microsoft.com/office/powerpoint/2010/main" val="562044124"/>
      </p:ext>
    </p:extLst>
  </p:cSld>
  <p:clrMapOvr>
    <a:masterClrMapping/>
  </p:clrMapOvr>
  <p:timing>
    <p:tnLst>
      <p:par>
        <p:cTn xmlns:p14="http://schemas.microsoft.com/office/powerpoint/2010/mai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481619" y="3105835"/>
            <a:ext cx="6537937" cy="646331"/>
          </a:xfrm>
          <a:prstGeom prst="rect">
            <a:avLst/>
          </a:prstGeom>
        </p:spPr>
        <p:txBody>
          <a:bodyPr wrap="square">
            <a:spAutoFit/>
          </a:bodyPr>
          <a:lstStyle/>
          <a:p>
            <a:r>
              <a:rPr lang="en-US" dirty="0">
                <a:hlinkClick r:id="rId2"/>
              </a:rPr>
              <a:t>https://www.youtube.com/watch?v=</a:t>
            </a:r>
            <a:r>
              <a:rPr lang="en-US" dirty="0" smtClean="0">
                <a:hlinkClick r:id="rId2"/>
              </a:rPr>
              <a:t>2_2lGkEU4Xs</a:t>
            </a:r>
            <a:endParaRPr lang="en-US" dirty="0" smtClean="0"/>
          </a:p>
          <a:p>
            <a:endParaRPr lang="en-US" dirty="0"/>
          </a:p>
        </p:txBody>
      </p:sp>
    </p:spTree>
    <p:extLst>
      <p:ext uri="{BB962C8B-B14F-4D97-AF65-F5344CB8AC3E}">
        <p14:creationId xmlns:p14="http://schemas.microsoft.com/office/powerpoint/2010/main" val="1136452361"/>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787845" y="879445"/>
            <a:ext cx="7713826" cy="4893647"/>
          </a:xfrm>
          <a:prstGeom prst="rect">
            <a:avLst/>
          </a:prstGeom>
        </p:spPr>
        <p:txBody>
          <a:bodyPr wrap="square">
            <a:spAutoFit/>
          </a:bodyPr>
          <a:lstStyle/>
          <a:p>
            <a:pPr lvl="0"/>
            <a:r>
              <a:rPr lang="en-GB" sz="2400" b="1" dirty="0"/>
              <a:t>‘Culture industry’ is a better term than ‘mass culture’, since the latter conveys the (</a:t>
            </a:r>
            <a:r>
              <a:rPr lang="en-GB" sz="2400" b="1" dirty="0" err="1"/>
              <a:t>mis</a:t>
            </a:r>
            <a:r>
              <a:rPr lang="en-GB" sz="2400" b="1" dirty="0"/>
              <a:t>-) impression that what is at issue is ‘something like a culture that arises spontaneously from the masses themselves, the contemporary form of popular art’, whereas what is really at issue is more accurately understood as being imposed on the masses, who are its objects. </a:t>
            </a:r>
            <a:endParaRPr lang="en-GB" sz="2400" b="1" dirty="0" smtClean="0"/>
          </a:p>
          <a:p>
            <a:pPr lvl="0"/>
            <a:endParaRPr lang="en-GB" sz="2400" b="1" dirty="0" smtClean="0"/>
          </a:p>
          <a:p>
            <a:pPr lvl="0"/>
            <a:r>
              <a:rPr lang="en-GB" sz="2400" b="1" dirty="0" smtClean="0"/>
              <a:t>‘</a:t>
            </a:r>
            <a:r>
              <a:rPr lang="en-GB" sz="2400" b="1" dirty="0"/>
              <a:t>The masses are not primary, but secondary, they are an object of calculation; an appendage of the machinery. The customer is not king… not its subject but its object’.</a:t>
            </a:r>
          </a:p>
        </p:txBody>
      </p:sp>
    </p:spTree>
    <p:extLst>
      <p:ext uri="{BB962C8B-B14F-4D97-AF65-F5344CB8AC3E}">
        <p14:creationId xmlns:p14="http://schemas.microsoft.com/office/powerpoint/2010/main" val="3686538423"/>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43001" y="4372167"/>
            <a:ext cx="6400799" cy="1777397"/>
          </a:xfrm>
        </p:spPr>
        <p:txBody>
          <a:bodyPr/>
          <a:lstStyle/>
          <a:p>
            <a:pPr marL="0" indent="0" algn="ctr">
              <a:buNone/>
            </a:pPr>
            <a:r>
              <a:rPr lang="en-GB" sz="2000" dirty="0" smtClean="0">
                <a:effectLst/>
              </a:rPr>
              <a:t>Levittown, early 1950s</a:t>
            </a:r>
            <a:br>
              <a:rPr lang="en-GB" sz="2000" dirty="0" smtClean="0">
                <a:effectLst/>
              </a:rPr>
            </a:br>
            <a:r>
              <a:rPr lang="en-GB" sz="2000" dirty="0" smtClean="0">
                <a:effectLst/>
              </a:rPr>
              <a:t/>
            </a:r>
            <a:br>
              <a:rPr lang="en-GB" sz="2000" dirty="0" smtClean="0">
                <a:effectLst/>
              </a:rPr>
            </a:br>
            <a:r>
              <a:rPr lang="en-GB" sz="2000" dirty="0" smtClean="0">
                <a:effectLst/>
              </a:rPr>
              <a:t>The </a:t>
            </a:r>
            <a:r>
              <a:rPr lang="en-GB" sz="2000" dirty="0">
                <a:effectLst/>
              </a:rPr>
              <a:t>culture industry intentionally integrates its consumers from above</a:t>
            </a:r>
            <a:r>
              <a:rPr lang="en-GB" dirty="0">
                <a:effectLst/>
              </a:rPr>
              <a:t> </a:t>
            </a:r>
            <a:endParaRPr lang="en-US" dirty="0"/>
          </a:p>
        </p:txBody>
      </p:sp>
      <p:pic>
        <p:nvPicPr>
          <p:cNvPr id="4" name="Content Placeholder 3" descr="7651774934_4119b42edb_b.jpg"/>
          <p:cNvPicPr>
            <a:picLocks noGrp="1" noChangeAspect="1"/>
          </p:cNvPicPr>
          <p:nvPr>
            <p:ph sz="quarter" idx="13"/>
          </p:nvPr>
        </p:nvPicPr>
        <p:blipFill>
          <a:blip r:embed="rId2">
            <a:extLst>
              <a:ext uri="{28A0092B-C50C-407E-A947-70E740481C1C}">
                <a14:useLocalDpi xmlns:a14="http://schemas.microsoft.com/office/drawing/2010/main" val="0"/>
              </a:ext>
            </a:extLst>
          </a:blip>
          <a:srcRect t="4654" b="4654"/>
          <a:stretch>
            <a:fillRect/>
          </a:stretch>
        </p:blipFill>
        <p:spPr/>
      </p:pic>
    </p:spTree>
    <p:extLst>
      <p:ext uri="{BB962C8B-B14F-4D97-AF65-F5344CB8AC3E}">
        <p14:creationId xmlns:p14="http://schemas.microsoft.com/office/powerpoint/2010/main" val="3458368157"/>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88519" y="3105835"/>
            <a:ext cx="7888233" cy="646331"/>
          </a:xfrm>
          <a:prstGeom prst="rect">
            <a:avLst/>
          </a:prstGeom>
        </p:spPr>
        <p:txBody>
          <a:bodyPr wrap="square">
            <a:spAutoFit/>
          </a:bodyPr>
          <a:lstStyle/>
          <a:p>
            <a:r>
              <a:rPr lang="en-US" dirty="0">
                <a:hlinkClick r:id="rId2"/>
              </a:rPr>
              <a:t>https://www.youtube.com/watch?v=</a:t>
            </a:r>
            <a:r>
              <a:rPr lang="en-US" dirty="0" smtClean="0">
                <a:hlinkClick r:id="rId2"/>
              </a:rPr>
              <a:t>458IiCmXpX4</a:t>
            </a:r>
            <a:endParaRPr lang="en-US" dirty="0" smtClean="0"/>
          </a:p>
          <a:p>
            <a:endParaRPr lang="en-US" dirty="0"/>
          </a:p>
        </p:txBody>
      </p:sp>
    </p:spTree>
    <p:extLst>
      <p:ext uri="{BB962C8B-B14F-4D97-AF65-F5344CB8AC3E}">
        <p14:creationId xmlns:p14="http://schemas.microsoft.com/office/powerpoint/2010/main" val="1531230499"/>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787845" y="2413338"/>
            <a:ext cx="7643273" cy="2308324"/>
          </a:xfrm>
          <a:prstGeom prst="rect">
            <a:avLst/>
          </a:prstGeom>
        </p:spPr>
        <p:txBody>
          <a:bodyPr wrap="square">
            <a:spAutoFit/>
          </a:bodyPr>
          <a:lstStyle/>
          <a:p>
            <a:r>
              <a:rPr lang="en-GB" sz="2400" b="1" dirty="0"/>
              <a:t>The logic of cultural production is the logic of commodity production, governed by the principles of capital valorisation and exchange value. What is new is not production for the market (exchange) as such, but the ‘direct and undisguised primacy’ of an economic calculus. </a:t>
            </a:r>
            <a:endParaRPr lang="en-US" sz="2400" b="1" dirty="0"/>
          </a:p>
        </p:txBody>
      </p:sp>
    </p:spTree>
    <p:extLst>
      <p:ext uri="{BB962C8B-B14F-4D97-AF65-F5344CB8AC3E}">
        <p14:creationId xmlns:p14="http://schemas.microsoft.com/office/powerpoint/2010/main" val="850293065"/>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889843"/>
            <a:ext cx="9143999" cy="2923877"/>
          </a:xfrm>
          <a:prstGeom prst="rect">
            <a:avLst/>
          </a:prstGeom>
        </p:spPr>
        <p:txBody>
          <a:bodyPr wrap="square">
            <a:spAutoFit/>
          </a:bodyPr>
          <a:lstStyle/>
          <a:p>
            <a:pPr algn="ctr"/>
            <a:r>
              <a:rPr lang="en-GB" sz="2400" b="1" dirty="0"/>
              <a:t>Top Grossing Movies of </a:t>
            </a:r>
            <a:r>
              <a:rPr lang="en-GB" sz="2400" b="1" dirty="0" smtClean="0"/>
              <a:t>2018</a:t>
            </a:r>
          </a:p>
          <a:p>
            <a:endParaRPr lang="en-GB" sz="2000" b="1" dirty="0" smtClean="0"/>
          </a:p>
          <a:p>
            <a:r>
              <a:rPr lang="en-GB" sz="2000" b="1" dirty="0" smtClean="0"/>
              <a:t>	Movie			Distributor	Genre	2018 Gross</a:t>
            </a:r>
          </a:p>
          <a:p>
            <a:endParaRPr lang="en-GB" sz="2000" b="1" dirty="0"/>
          </a:p>
          <a:p>
            <a:r>
              <a:rPr lang="en-GB" sz="2000" b="1" dirty="0"/>
              <a:t>1</a:t>
            </a:r>
            <a:r>
              <a:rPr lang="en-GB" sz="2000" b="1" dirty="0" smtClean="0"/>
              <a:t>. Black Panther</a:t>
            </a:r>
            <a:r>
              <a:rPr lang="en-GB" sz="2000" b="1" dirty="0"/>
              <a:t>	</a:t>
            </a:r>
            <a:r>
              <a:rPr lang="en-GB" sz="2000" b="1" dirty="0" smtClean="0"/>
              <a:t>	Walt </a:t>
            </a:r>
            <a:r>
              <a:rPr lang="en-GB" sz="2000" b="1" dirty="0"/>
              <a:t>Disney	</a:t>
            </a:r>
            <a:r>
              <a:rPr lang="en-GB" sz="2000" b="1" dirty="0" smtClean="0"/>
              <a:t>Action	</a:t>
            </a:r>
            <a:r>
              <a:rPr lang="en-GB" sz="2000" b="1" dirty="0"/>
              <a:t> </a:t>
            </a:r>
            <a:r>
              <a:rPr lang="en-GB" sz="2000" b="1" dirty="0" smtClean="0"/>
              <a:t>      $700,059,566</a:t>
            </a:r>
            <a:endParaRPr lang="en-GB" sz="2000" b="1" dirty="0"/>
          </a:p>
          <a:p>
            <a:r>
              <a:rPr lang="en-GB" sz="2000" b="1" dirty="0"/>
              <a:t>2. </a:t>
            </a:r>
            <a:r>
              <a:rPr lang="en-GB" sz="2000" b="1" dirty="0" smtClean="0"/>
              <a:t>Avengers: Infinity War 	Walt </a:t>
            </a:r>
            <a:r>
              <a:rPr lang="en-GB" sz="2000" b="1" dirty="0"/>
              <a:t>Disney	</a:t>
            </a:r>
            <a:r>
              <a:rPr lang="en-GB" sz="2000" b="1" dirty="0" smtClean="0"/>
              <a:t>Action</a:t>
            </a:r>
            <a:r>
              <a:rPr lang="en-GB" sz="2000" b="1" dirty="0"/>
              <a:t>	</a:t>
            </a:r>
            <a:r>
              <a:rPr lang="en-GB" sz="2000" b="1" dirty="0" smtClean="0"/>
              <a:t>       $678,815,482</a:t>
            </a:r>
            <a:endParaRPr lang="en-GB" sz="2000" b="1" dirty="0"/>
          </a:p>
          <a:p>
            <a:r>
              <a:rPr lang="en-GB" sz="2000" b="1" dirty="0"/>
              <a:t>3. </a:t>
            </a:r>
            <a:r>
              <a:rPr lang="en-GB" sz="2000" b="1" dirty="0" err="1" smtClean="0"/>
              <a:t>Incredibles</a:t>
            </a:r>
            <a:r>
              <a:rPr lang="en-GB" sz="2000" b="1" dirty="0" smtClean="0"/>
              <a:t> 2		Walt Disney </a:t>
            </a:r>
            <a:r>
              <a:rPr lang="en-GB" sz="2000" b="1" dirty="0"/>
              <a:t> </a:t>
            </a:r>
            <a:r>
              <a:rPr lang="en-GB" sz="2000" b="1" dirty="0" smtClean="0"/>
              <a:t>    Adventure </a:t>
            </a:r>
            <a:r>
              <a:rPr lang="en-GB" sz="2000" b="1" dirty="0"/>
              <a:t>  </a:t>
            </a:r>
            <a:r>
              <a:rPr lang="en-GB" sz="2000" b="1" dirty="0" smtClean="0"/>
              <a:t>$608,581,744</a:t>
            </a:r>
            <a:endParaRPr lang="en-GB" sz="2000" b="1" dirty="0"/>
          </a:p>
          <a:p>
            <a:r>
              <a:rPr lang="en-GB" sz="2000" b="1" dirty="0"/>
              <a:t>4</a:t>
            </a:r>
            <a:r>
              <a:rPr lang="en-GB" sz="2000" b="1" dirty="0" smtClean="0"/>
              <a:t>. Jurassic World Fallen </a:t>
            </a:r>
            <a:r>
              <a:rPr lang="en-GB" sz="2000" b="1" dirty="0" err="1" smtClean="0"/>
              <a:t>K’dom</a:t>
            </a:r>
            <a:r>
              <a:rPr lang="en-GB" sz="2000" b="1" dirty="0" smtClean="0"/>
              <a:t> Universal</a:t>
            </a:r>
            <a:r>
              <a:rPr lang="is-IS" sz="2000" b="1" dirty="0" smtClean="0"/>
              <a:t>  </a:t>
            </a:r>
            <a:r>
              <a:rPr lang="en-GB" sz="2000" b="1" dirty="0"/>
              <a:t>	</a:t>
            </a:r>
            <a:r>
              <a:rPr lang="en-GB" sz="2000" b="1" dirty="0" smtClean="0"/>
              <a:t>Action	       $416,769,345</a:t>
            </a:r>
            <a:endParaRPr lang="en-GB" sz="2000" b="1" dirty="0"/>
          </a:p>
          <a:p>
            <a:r>
              <a:rPr lang="en-GB" sz="2000" b="1" dirty="0"/>
              <a:t>5</a:t>
            </a:r>
            <a:r>
              <a:rPr lang="en-GB" sz="2000" b="1" dirty="0" smtClean="0"/>
              <a:t>. </a:t>
            </a:r>
            <a:r>
              <a:rPr lang="en-GB" sz="2000" b="1" dirty="0" err="1" smtClean="0"/>
              <a:t>Deadpool</a:t>
            </a:r>
            <a:r>
              <a:rPr lang="en-GB" sz="2000" b="1" dirty="0" smtClean="0"/>
              <a:t> 2</a:t>
            </a:r>
            <a:r>
              <a:rPr lang="en-GB" sz="2000" b="1" dirty="0"/>
              <a:t>	</a:t>
            </a:r>
            <a:r>
              <a:rPr lang="en-GB" sz="2000" b="1" dirty="0" smtClean="0"/>
              <a:t>	</a:t>
            </a:r>
            <a:r>
              <a:rPr lang="en-GB" sz="2000" b="1" dirty="0"/>
              <a:t>	</a:t>
            </a:r>
            <a:r>
              <a:rPr lang="en-GB" sz="2000" b="1" dirty="0" smtClean="0"/>
              <a:t>20</a:t>
            </a:r>
            <a:r>
              <a:rPr lang="en-GB" sz="2000" b="1" baseline="30000" dirty="0" smtClean="0"/>
              <a:t>th</a:t>
            </a:r>
            <a:r>
              <a:rPr lang="en-GB" sz="2000" b="1" dirty="0" smtClean="0"/>
              <a:t> C. Fox   	Action</a:t>
            </a:r>
            <a:r>
              <a:rPr lang="en-GB" sz="2000" b="1" dirty="0"/>
              <a:t>	 </a:t>
            </a:r>
            <a:r>
              <a:rPr lang="en-GB" sz="2000" b="1" dirty="0" smtClean="0"/>
              <a:t>      $324,563,523 </a:t>
            </a:r>
            <a:endParaRPr lang="en-US" sz="2000" b="1" dirty="0"/>
          </a:p>
        </p:txBody>
      </p:sp>
    </p:spTree>
    <p:extLst>
      <p:ext uri="{BB962C8B-B14F-4D97-AF65-F5344CB8AC3E}">
        <p14:creationId xmlns:p14="http://schemas.microsoft.com/office/powerpoint/2010/main" val="308470807"/>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08248" y="1997839"/>
            <a:ext cx="8735752" cy="2677656"/>
          </a:xfrm>
          <a:prstGeom prst="rect">
            <a:avLst/>
          </a:prstGeom>
        </p:spPr>
        <p:txBody>
          <a:bodyPr wrap="square">
            <a:spAutoFit/>
          </a:bodyPr>
          <a:lstStyle/>
          <a:p>
            <a:r>
              <a:rPr lang="en-GB" sz="2400" b="1" dirty="0"/>
              <a:t>‘The concept of technique in the culture industry is only in name identical with technique in works of art. In the latter, technique is concerned with the internal organization of the object itself, with its inner logic. In contrast, the technique of the culture industry is, from the beginning, one of distribution and mechanical reproduction, and therefore always remains external to its object’. </a:t>
            </a:r>
            <a:endParaRPr lang="en-US" sz="2400" b="1" dirty="0"/>
          </a:p>
        </p:txBody>
      </p:sp>
    </p:spTree>
    <p:extLst>
      <p:ext uri="{BB962C8B-B14F-4D97-AF65-F5344CB8AC3E}">
        <p14:creationId xmlns:p14="http://schemas.microsoft.com/office/powerpoint/2010/main" val="4160373028"/>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Slipstream">
  <a:themeElements>
    <a:clrScheme name="Slipstream">
      <a:dk1>
        <a:sysClr val="windowText" lastClr="000000"/>
      </a:dk1>
      <a:lt1>
        <a:sysClr val="window" lastClr="FFFFFF"/>
      </a:lt1>
      <a:dk2>
        <a:srgbClr val="212745"/>
      </a:dk2>
      <a:lt2>
        <a:srgbClr val="B4DCFA"/>
      </a:lt2>
      <a:accent1>
        <a:srgbClr val="4E67C8"/>
      </a:accent1>
      <a:accent2>
        <a:srgbClr val="5ECCF3"/>
      </a:accent2>
      <a:accent3>
        <a:srgbClr val="A7EA52"/>
      </a:accent3>
      <a:accent4>
        <a:srgbClr val="5DCEAF"/>
      </a:accent4>
      <a:accent5>
        <a:srgbClr val="FF8021"/>
      </a:accent5>
      <a:accent6>
        <a:srgbClr val="F14124"/>
      </a:accent6>
      <a:hlink>
        <a:srgbClr val="56C7AA"/>
      </a:hlink>
      <a:folHlink>
        <a:srgbClr val="59A8D1"/>
      </a:folHlink>
    </a:clrScheme>
    <a:fontScheme name="Slipstream">
      <a:majorFont>
        <a:latin typeface="Trebuchet MS"/>
        <a:ea typeface=""/>
        <a:cs typeface=""/>
        <a:font script="Jpan" typeface="ＭＳ ゴシック"/>
        <a:font script="Hang" typeface="HY그래픽B"/>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ＭＳ ゴシック"/>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Slipstream">
      <a:fillStyleLst>
        <a:solidFill>
          <a:schemeClr val="phClr"/>
        </a:solidFill>
        <a:gradFill rotWithShape="1">
          <a:gsLst>
            <a:gs pos="28000">
              <a:schemeClr val="phClr">
                <a:tint val="18000"/>
                <a:satMod val="120000"/>
                <a:lumMod val="88000"/>
              </a:schemeClr>
            </a:gs>
            <a:gs pos="100000">
              <a:schemeClr val="phClr">
                <a:tint val="40000"/>
                <a:satMod val="100000"/>
                <a:lumMod val="78000"/>
              </a:schemeClr>
            </a:gs>
          </a:gsLst>
          <a:lin ang="5400000" scaled="0"/>
        </a:gradFill>
        <a:gradFill rotWithShape="1">
          <a:gsLst>
            <a:gs pos="0">
              <a:schemeClr val="phClr">
                <a:lumMod val="95000"/>
              </a:schemeClr>
            </a:gs>
            <a:gs pos="100000">
              <a:schemeClr val="phClr">
                <a:shade val="82000"/>
                <a:satMod val="125000"/>
                <a:lumMod val="74000"/>
              </a:schemeClr>
            </a:gs>
          </a:gsLst>
          <a:lin ang="5400000" scaled="0"/>
        </a:gradFill>
      </a:fillStyleLst>
      <a:lnStyleLst>
        <a:ln w="9525" cap="flat" cmpd="sng" algn="ctr">
          <a:solidFill>
            <a:schemeClr val="phClr"/>
          </a:solidFill>
          <a:prstDash val="solid"/>
        </a:ln>
        <a:ln w="15875" cap="flat" cmpd="sng" algn="ctr">
          <a:solidFill>
            <a:schemeClr val="phClr">
              <a:shade val="75000"/>
              <a:satMod val="125000"/>
              <a:lumMod val="75000"/>
            </a:schemeClr>
          </a:solidFill>
          <a:prstDash val="solid"/>
        </a:ln>
        <a:ln w="25400" cap="flat" cmpd="sng" algn="ctr">
          <a:solidFill>
            <a:schemeClr val="phClr"/>
          </a:solidFill>
          <a:prstDash val="solid"/>
        </a:ln>
      </a:lnStyleLst>
      <a:effectStyleLst>
        <a:effectStyle>
          <a:effectLst>
            <a:outerShdw blurRad="63500" dist="50800" dir="5400000" sx="98000" sy="98000" rotWithShape="0">
              <a:srgbClr val="000000">
                <a:alpha val="20000"/>
              </a:srgbClr>
            </a:outerShdw>
          </a:effectLst>
        </a:effectStyle>
        <a:effectStyle>
          <a:effectLst>
            <a:outerShdw blurRad="40005" dist="22984" dir="5400000" rotWithShape="0">
              <a:srgbClr val="000000">
                <a:alpha val="45000"/>
              </a:srgbClr>
            </a:outerShdw>
          </a:effectLst>
          <a:scene3d>
            <a:camera prst="orthographicFront">
              <a:rot lat="0" lon="0" rev="0"/>
            </a:camera>
            <a:lightRig rig="balanced" dir="tr"/>
          </a:scene3d>
          <a:sp3d prstMaterial="matte">
            <a:bevelT w="19050" h="38100"/>
          </a:sp3d>
        </a:effectStyle>
        <a:effectStyle>
          <a:effectLst>
            <a:reflection blurRad="38100" stA="26000" endPos="23000" dist="25400" dir="5400000" sy="-100000" rotWithShape="0"/>
          </a:effectLst>
          <a:scene3d>
            <a:camera prst="orthographicFront">
              <a:rot lat="0" lon="0" rev="0"/>
            </a:camera>
            <a:lightRig rig="balanced" dir="tr"/>
          </a:scene3d>
          <a:sp3d contourW="14605" prstMaterial="plastic">
            <a:bevelT w="50800"/>
            <a:contourClr>
              <a:schemeClr val="phClr">
                <a:shade val="30000"/>
                <a:satMod val="120000"/>
              </a:schemeClr>
            </a:contourClr>
          </a:sp3d>
        </a:effectStyle>
      </a:effectStyleLst>
      <a:bgFillStyleLst>
        <a:solidFill>
          <a:schemeClr val="phClr"/>
        </a:solidFill>
        <a:gradFill rotWithShape="1">
          <a:gsLst>
            <a:gs pos="0">
              <a:schemeClr val="phClr">
                <a:tint val="98000"/>
                <a:shade val="90000"/>
                <a:satMod val="160000"/>
                <a:lumMod val="100000"/>
              </a:schemeClr>
            </a:gs>
            <a:gs pos="60000">
              <a:schemeClr val="phClr">
                <a:tint val="95000"/>
                <a:shade val="100000"/>
                <a:satMod val="130000"/>
                <a:lumMod val="130000"/>
              </a:schemeClr>
            </a:gs>
            <a:gs pos="100000">
              <a:schemeClr val="phClr">
                <a:tint val="97000"/>
                <a:shade val="100000"/>
                <a:hueMod val="100000"/>
                <a:satMod val="140000"/>
                <a:lumMod val="80000"/>
              </a:schemeClr>
            </a:gs>
          </a:gsLst>
          <a:path path="circle">
            <a:fillToRect l="20000" t="10000" r="20000" b="60000"/>
          </a:path>
        </a:gradFill>
        <a:gradFill rotWithShape="1">
          <a:gsLst>
            <a:gs pos="0">
              <a:schemeClr val="phClr">
                <a:tint val="94000"/>
                <a:satMod val="160000"/>
                <a:lumMod val="160000"/>
              </a:schemeClr>
            </a:gs>
            <a:gs pos="42000">
              <a:schemeClr val="phClr">
                <a:tint val="94000"/>
                <a:shade val="94000"/>
                <a:satMod val="160000"/>
                <a:lumMod val="130000"/>
              </a:schemeClr>
            </a:gs>
            <a:gs pos="100000">
              <a:schemeClr val="phClr">
                <a:tint val="97000"/>
                <a:shade val="94000"/>
                <a:satMod val="180000"/>
                <a:lumMod val="84000"/>
              </a:schemeClr>
            </a:gs>
          </a:gsLst>
          <a:path path="circle">
            <a:fillToRect l="24000" t="44000" r="24000" b="12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Slipstream.thmx</Template>
  <TotalTime>540</TotalTime>
  <Words>2274</Words>
  <Application>Microsoft Macintosh PowerPoint</Application>
  <PresentationFormat>On-screen Show (4:3)</PresentationFormat>
  <Paragraphs>76</Paragraphs>
  <Slides>34</Slides>
  <Notes>0</Notes>
  <HiddenSlides>0</HiddenSlides>
  <MMClips>0</MMClips>
  <ScaleCrop>false</ScaleCrop>
  <HeadingPairs>
    <vt:vector size="4" baseType="variant">
      <vt:variant>
        <vt:lpstr>Theme</vt:lpstr>
      </vt:variant>
      <vt:variant>
        <vt:i4>1</vt:i4>
      </vt:variant>
      <vt:variant>
        <vt:lpstr>Slide Titles</vt:lpstr>
      </vt:variant>
      <vt:variant>
        <vt:i4>34</vt:i4>
      </vt:variant>
    </vt:vector>
  </HeadingPairs>
  <TitlesOfParts>
    <vt:vector size="35" baseType="lpstr">
      <vt:lpstr>Slipstream</vt:lpstr>
      <vt:lpstr>PowerPoint Presentation</vt:lpstr>
      <vt:lpstr>PowerPoint Presentation</vt:lpstr>
      <vt:lpstr>PowerPoint Presentation</vt:lpstr>
      <vt:lpstr>PowerPoint Presentation</vt:lpstr>
      <vt:lpstr>Levittown, early 1950s  The culture industry intentionally integrates its consumers from above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...the prolongation of work</vt:lpstr>
      <vt:lpstr>PowerPoint Presentation</vt:lpstr>
      <vt:lpstr>Artistic Director. David Farr Actor/Director Gisli Öorn Gardarsson </vt:lpstr>
      <vt:lpstr>PowerPoint Presentation</vt:lpstr>
      <vt:lpstr>PowerPoint Presentation</vt:lpstr>
      <vt:lpstr>Doris Day/Rock Hudson Pillow Talk (1959)</vt:lpstr>
      <vt:lpstr> The media are anti-mediatory (Baudrillard)</vt:lpstr>
      <vt:lpstr>PowerPoint Presentation</vt:lpstr>
      <vt:lpstr>PowerPoint Presentation</vt:lpstr>
      <vt:lpstr>PowerPoint Presentation</vt:lpstr>
      <vt:lpstr>‘Wipe out the vermin of the street, pedestrians, children and cyclists…’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University of Warwick</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Neil Lazarus</dc:creator>
  <cp:lastModifiedBy>Neil Lazarus</cp:lastModifiedBy>
  <cp:revision>34</cp:revision>
  <dcterms:created xsi:type="dcterms:W3CDTF">2017-01-17T00:09:48Z</dcterms:created>
  <dcterms:modified xsi:type="dcterms:W3CDTF">2019-01-16T08:21:50Z</dcterms:modified>
</cp:coreProperties>
</file>