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56"/>
  </p:notesMasterIdLst>
  <p:sldIdLst>
    <p:sldId id="289" r:id="rId3"/>
    <p:sldId id="290" r:id="rId4"/>
    <p:sldId id="291" r:id="rId5"/>
    <p:sldId id="288" r:id="rId6"/>
    <p:sldId id="293" r:id="rId7"/>
    <p:sldId id="295" r:id="rId8"/>
    <p:sldId id="299" r:id="rId9"/>
    <p:sldId id="300" r:id="rId10"/>
    <p:sldId id="294" r:id="rId11"/>
    <p:sldId id="296" r:id="rId12"/>
    <p:sldId id="302" r:id="rId13"/>
    <p:sldId id="324" r:id="rId14"/>
    <p:sldId id="269" r:id="rId15"/>
    <p:sldId id="271" r:id="rId16"/>
    <p:sldId id="304" r:id="rId17"/>
    <p:sldId id="272" r:id="rId18"/>
    <p:sldId id="282" r:id="rId19"/>
    <p:sldId id="273" r:id="rId20"/>
    <p:sldId id="306" r:id="rId21"/>
    <p:sldId id="307" r:id="rId22"/>
    <p:sldId id="303" r:id="rId23"/>
    <p:sldId id="256" r:id="rId24"/>
    <p:sldId id="277" r:id="rId25"/>
    <p:sldId id="278" r:id="rId26"/>
    <p:sldId id="257" r:id="rId27"/>
    <p:sldId id="258" r:id="rId28"/>
    <p:sldId id="283" r:id="rId29"/>
    <p:sldId id="284" r:id="rId30"/>
    <p:sldId id="309" r:id="rId31"/>
    <p:sldId id="308" r:id="rId32"/>
    <p:sldId id="312" r:id="rId33"/>
    <p:sldId id="310" r:id="rId34"/>
    <p:sldId id="325" r:id="rId35"/>
    <p:sldId id="279" r:id="rId36"/>
    <p:sldId id="280" r:id="rId37"/>
    <p:sldId id="315" r:id="rId38"/>
    <p:sldId id="316" r:id="rId39"/>
    <p:sldId id="265" r:id="rId40"/>
    <p:sldId id="281" r:id="rId41"/>
    <p:sldId id="266" r:id="rId42"/>
    <p:sldId id="318" r:id="rId43"/>
    <p:sldId id="267" r:id="rId44"/>
    <p:sldId id="285" r:id="rId45"/>
    <p:sldId id="323" r:id="rId46"/>
    <p:sldId id="319" r:id="rId47"/>
    <p:sldId id="286" r:id="rId48"/>
    <p:sldId id="321" r:id="rId49"/>
    <p:sldId id="320" r:id="rId50"/>
    <p:sldId id="322" r:id="rId51"/>
    <p:sldId id="268" r:id="rId52"/>
    <p:sldId id="287" r:id="rId53"/>
    <p:sldId id="259" r:id="rId54"/>
    <p:sldId id="260"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E16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96" y="-10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notesMaster" Target="notesMasters/notes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687A46-53C6-4442-B152-577A894AEE31}" type="datetimeFigureOut">
              <a:rPr lang="en-US" smtClean="0"/>
              <a:t>18/11/18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9DB173-3677-8249-9DF1-3364D9698ACF}" type="slidenum">
              <a:rPr lang="en-US" smtClean="0"/>
              <a:t>‹#›</a:t>
            </a:fld>
            <a:endParaRPr lang="en-US"/>
          </a:p>
        </p:txBody>
      </p:sp>
    </p:spTree>
    <p:extLst>
      <p:ext uri="{BB962C8B-B14F-4D97-AF65-F5344CB8AC3E}">
        <p14:creationId xmlns:p14="http://schemas.microsoft.com/office/powerpoint/2010/main" val="14826374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04FD16A6-E932-4768-847B-B1DB748913A1}" type="datetimeFigureOut">
              <a:rPr lang="en-GB" smtClean="0"/>
              <a:t>18/11/18</a:t>
            </a:fld>
            <a:endParaRPr lang="en-GB"/>
          </a:p>
        </p:txBody>
      </p:sp>
      <p:sp>
        <p:nvSpPr>
          <p:cNvPr id="8" name="Slide Number Placeholder 7"/>
          <p:cNvSpPr>
            <a:spLocks noGrp="1"/>
          </p:cNvSpPr>
          <p:nvPr>
            <p:ph type="sldNum" sz="quarter" idx="11"/>
          </p:nvPr>
        </p:nvSpPr>
        <p:spPr/>
        <p:txBody>
          <a:bodyPr/>
          <a:lstStyle/>
          <a:p>
            <a:fld id="{FDF46C25-B7BF-4944-A542-29A3DCF366BB}" type="slidenum">
              <a:rPr lang="en-GB" smtClean="0"/>
              <a:t>‹#›</a:t>
            </a:fld>
            <a:endParaRPr lang="en-GB"/>
          </a:p>
        </p:txBody>
      </p:sp>
      <p:sp>
        <p:nvSpPr>
          <p:cNvPr id="9" name="Footer Placeholder 8"/>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FD16A6-E932-4768-847B-B1DB748913A1}" type="datetimeFigureOut">
              <a:rPr lang="en-GB" smtClean="0"/>
              <a:t>18/11/18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DF46C25-B7BF-4944-A542-29A3DCF366B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FD16A6-E932-4768-847B-B1DB748913A1}" type="datetimeFigureOut">
              <a:rPr lang="en-GB" smtClean="0"/>
              <a:t>18/11/18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DF46C25-B7BF-4944-A542-29A3DCF366BB}"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11910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30369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92283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32696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5423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984470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07215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12498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04FD16A6-E932-4768-847B-B1DB748913A1}" type="datetimeFigureOut">
              <a:rPr lang="en-GB" smtClean="0"/>
              <a:t>18/11/18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DF46C25-B7BF-4944-A542-29A3DCF366BB}" type="slidenum">
              <a:rPr lang="en-GB" smtClean="0"/>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56222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62136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43DEB2D-F37E-B245-A407-F15D71AC1FF5}" type="datetimeFigureOut">
              <a:rPr lang="en-US" smtClean="0">
                <a:solidFill>
                  <a:prstClr val="black">
                    <a:tint val="75000"/>
                  </a:prstClr>
                </a:solidFill>
                <a:latin typeface="Calibri"/>
              </a:rPr>
              <a:pPr/>
              <a:t>18/11/18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0251AD5-F4E7-4441-BBA3-15557CD62C0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54468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FD16A6-E932-4768-847B-B1DB748913A1}" type="datetimeFigureOut">
              <a:rPr lang="en-GB" smtClean="0"/>
              <a:t>18/11/18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DF46C25-B7BF-4944-A542-29A3DCF366BB}" type="slidenum">
              <a:rPr lang="en-GB" smtClean="0"/>
              <a:t>‹#›</a:t>
            </a:fld>
            <a:endParaRPr lang="en-GB"/>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04FD16A6-E932-4768-847B-B1DB748913A1}" type="datetimeFigureOut">
              <a:rPr lang="en-GB" smtClean="0"/>
              <a:t>18/11/18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DF46C25-B7BF-4944-A542-29A3DCF366BB}" type="slidenum">
              <a:rPr lang="en-GB" smtClean="0"/>
              <a:t>‹#›</a:t>
            </a:fld>
            <a:endParaRPr lang="en-GB"/>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4FD16A6-E932-4768-847B-B1DB748913A1}" type="datetimeFigureOut">
              <a:rPr lang="en-GB" smtClean="0"/>
              <a:t>18/11/18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DF46C25-B7BF-4944-A542-29A3DCF366BB}" type="slidenum">
              <a:rPr lang="en-GB" smtClean="0"/>
              <a:t>‹#›</a:t>
            </a:fld>
            <a:endParaRPr lang="en-GB"/>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4FD16A6-E932-4768-847B-B1DB748913A1}" type="datetimeFigureOut">
              <a:rPr lang="en-GB" smtClean="0"/>
              <a:t>18/11/18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DF46C25-B7BF-4944-A542-29A3DCF366B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FD16A6-E932-4768-847B-B1DB748913A1}" type="datetimeFigureOut">
              <a:rPr lang="en-GB" smtClean="0"/>
              <a:t>18/11/18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DF46C25-B7BF-4944-A542-29A3DCF366B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FD16A6-E932-4768-847B-B1DB748913A1}" type="datetimeFigureOut">
              <a:rPr lang="en-GB" smtClean="0"/>
              <a:t>18/11/18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DF46C25-B7BF-4944-A542-29A3DCF366B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FD16A6-E932-4768-847B-B1DB748913A1}" type="datetimeFigureOut">
              <a:rPr lang="en-GB" smtClean="0"/>
              <a:t>18/11/18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DF46C25-B7BF-4944-A542-29A3DCF366BB}"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04FD16A6-E932-4768-847B-B1DB748913A1}" type="datetimeFigureOut">
              <a:rPr lang="en-GB" smtClean="0"/>
              <a:t>18/11/18</a:t>
            </a:fld>
            <a:endParaRPr lang="en-GB"/>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GB"/>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DF46C25-B7BF-4944-A542-29A3DCF366BB}" type="slidenum">
              <a:rPr lang="en-GB" smtClean="0"/>
              <a:t>‹#›</a:t>
            </a:fld>
            <a:endParaRPr lang="en-GB"/>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243DEB2D-F37E-B245-A407-F15D71AC1FF5}" type="datetimeFigureOut">
              <a:rPr lang="en-US" smtClean="0">
                <a:solidFill>
                  <a:prstClr val="black">
                    <a:tint val="75000"/>
                  </a:prstClr>
                </a:solidFill>
                <a:latin typeface="Calibri"/>
              </a:rPr>
              <a:pPr defTabSz="457200"/>
              <a:t>18/11/18</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30251AD5-F4E7-4441-BBA3-15557CD62C0C}" type="slidenum">
              <a:rPr lang="en-US" smtClean="0">
                <a:solidFill>
                  <a:prstClr val="black">
                    <a:tint val="75000"/>
                  </a:prstClr>
                </a:solidFill>
                <a:latin typeface="Calibri"/>
              </a:rPr>
              <a:pPr defTabSz="457200"/>
              <a:t>‹#›</a:t>
            </a:fld>
            <a:endParaRPr lang="en-US">
              <a:solidFill>
                <a:prstClr val="black">
                  <a:tint val="75000"/>
                </a:prstClr>
              </a:solidFill>
              <a:latin typeface="Calibri"/>
            </a:endParaRPr>
          </a:p>
        </p:txBody>
      </p:sp>
    </p:spTree>
    <p:extLst>
      <p:ext uri="{BB962C8B-B14F-4D97-AF65-F5344CB8AC3E}">
        <p14:creationId xmlns:p14="http://schemas.microsoft.com/office/powerpoint/2010/main" val="183232893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youtube.com/watch?v=mW4qrnK_gbI"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g"/></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g"/><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jpg"/><Relationship Id="rId3" Type="http://schemas.openxmlformats.org/officeDocument/2006/relationships/image" Target="../media/image2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7.jpg"/><Relationship Id="rId3" Type="http://schemas.openxmlformats.org/officeDocument/2006/relationships/image" Target="../media/image28.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9.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jpeg"/><Relationship Id="rId5" Type="http://schemas.openxmlformats.org/officeDocument/2006/relationships/image" Target="../media/image35.jpeg"/><Relationship Id="rId6" Type="http://schemas.openxmlformats.org/officeDocument/2006/relationships/image" Target="../media/image36.jpeg"/><Relationship Id="rId1" Type="http://schemas.openxmlformats.org/officeDocument/2006/relationships/slideLayout" Target="../slideLayouts/slideLayout1.xml"/><Relationship Id="rId2" Type="http://schemas.openxmlformats.org/officeDocument/2006/relationships/image" Target="../media/image3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youtube.com/watch?v=N8fhqHyRj6M"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1.jpg"/><Relationship Id="rId3" Type="http://schemas.openxmlformats.org/officeDocument/2006/relationships/image" Target="../media/image42.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4.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rPr>
              <a:t>Walter Benjamin in Ibiza, 1930s</a:t>
            </a:r>
            <a:endParaRPr lang="en-US" b="1" dirty="0">
              <a:solidFill>
                <a:srgbClr val="000000"/>
              </a:solidFill>
            </a:endParaRPr>
          </a:p>
        </p:txBody>
      </p:sp>
      <p:pic>
        <p:nvPicPr>
          <p:cNvPr id="4" name="Content Placeholder 3" descr="benjamin at ibiza.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259612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531440"/>
            <a:ext cx="8229600" cy="1600200"/>
          </a:xfrm>
        </p:spPr>
        <p:txBody>
          <a:bodyPr/>
          <a:lstStyle/>
          <a:p>
            <a:r>
              <a:rPr lang="en-US" sz="2400" b="1" dirty="0" smtClean="0">
                <a:solidFill>
                  <a:srgbClr val="000000"/>
                </a:solidFill>
              </a:rPr>
              <a:t>Christmas Shopping, Northumberland Street, Newcastle</a:t>
            </a:r>
            <a:endParaRPr lang="en-US" b="1"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61077044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85805"/>
            <a:ext cx="8229600" cy="1168152"/>
          </a:xfrm>
        </p:spPr>
        <p:txBody>
          <a:bodyPr/>
          <a:lstStyle/>
          <a:p>
            <a:pPr algn="l">
              <a:lnSpc>
                <a:spcPts val="2600"/>
              </a:lnSpc>
              <a:spcBef>
                <a:spcPct val="30000"/>
              </a:spcBef>
            </a:pPr>
            <a:r>
              <a:rPr lang="en-US" sz="2400" b="1" dirty="0" smtClean="0">
                <a:solidFill>
                  <a:srgbClr val="000000"/>
                </a:solidFill>
              </a:rPr>
              <a:t/>
            </a:r>
            <a:br>
              <a:rPr lang="en-US" sz="2400" b="1" dirty="0" smtClean="0">
                <a:solidFill>
                  <a:srgbClr val="000000"/>
                </a:solidFill>
              </a:rPr>
            </a:br>
            <a:r>
              <a:rPr lang="en-US" sz="2400" b="1" dirty="0">
                <a:solidFill>
                  <a:srgbClr val="000000"/>
                </a:solidFill>
              </a:rPr>
              <a:t/>
            </a:r>
            <a:br>
              <a:rPr lang="en-US" sz="2400" b="1" dirty="0">
                <a:solidFill>
                  <a:srgbClr val="000000"/>
                </a:solidFill>
              </a:rPr>
            </a:br>
            <a:r>
              <a:rPr lang="en-US" sz="2400" b="1" dirty="0" smtClean="0">
                <a:solidFill>
                  <a:srgbClr val="000000"/>
                </a:solidFill>
              </a:rPr>
              <a:t/>
            </a:r>
            <a:br>
              <a:rPr lang="en-US" sz="2400" b="1" dirty="0" smtClean="0">
                <a:solidFill>
                  <a:srgbClr val="000000"/>
                </a:solidFill>
              </a:rPr>
            </a:br>
            <a:r>
              <a:rPr lang="en-US" sz="2400" b="1" dirty="0" smtClean="0">
                <a:solidFill>
                  <a:srgbClr val="000000"/>
                </a:solidFill>
              </a:rPr>
              <a:t/>
            </a:r>
            <a:br>
              <a:rPr lang="en-US" sz="2400" b="1" dirty="0" smtClean="0">
                <a:solidFill>
                  <a:srgbClr val="000000"/>
                </a:solidFill>
              </a:rPr>
            </a:br>
            <a:r>
              <a:rPr lang="en-US" sz="2400" b="1" dirty="0" smtClean="0">
                <a:solidFill>
                  <a:srgbClr val="000000"/>
                </a:solidFill>
              </a:rPr>
              <a:t/>
            </a:r>
            <a:br>
              <a:rPr lang="en-US" sz="2400" b="1" dirty="0" smtClean="0">
                <a:solidFill>
                  <a:srgbClr val="000000"/>
                </a:solidFill>
              </a:rPr>
            </a:br>
            <a:r>
              <a:rPr lang="en-US" sz="2400" b="1" dirty="0" smtClean="0">
                <a:solidFill>
                  <a:srgbClr val="000000"/>
                </a:solidFill>
              </a:rPr>
              <a:t/>
            </a:r>
            <a:br>
              <a:rPr lang="en-US" sz="2400" b="1" dirty="0" smtClean="0">
                <a:solidFill>
                  <a:srgbClr val="000000"/>
                </a:solidFill>
              </a:rPr>
            </a:br>
            <a:r>
              <a:rPr lang="en-US" sz="2400" b="1" dirty="0" smtClean="0">
                <a:solidFill>
                  <a:srgbClr val="000000"/>
                </a:solidFill>
              </a:rPr>
              <a:t>‘Don’t start from the good old days but the bad new ones’</a:t>
            </a:r>
            <a:br>
              <a:rPr lang="en-US" sz="2400" b="1" dirty="0" smtClean="0">
                <a:solidFill>
                  <a:srgbClr val="000000"/>
                </a:solidFill>
              </a:rPr>
            </a:br>
            <a:r>
              <a:rPr lang="en-US" sz="2400" b="1" dirty="0">
                <a:solidFill>
                  <a:srgbClr val="000000"/>
                </a:solidFill>
              </a:rPr>
              <a:t/>
            </a:r>
            <a:br>
              <a:rPr lang="en-US" sz="2400" b="1" dirty="0">
                <a:solidFill>
                  <a:srgbClr val="000000"/>
                </a:solidFill>
              </a:rPr>
            </a:br>
            <a:r>
              <a:rPr lang="en-US" sz="2400" b="1" dirty="0" smtClean="0">
                <a:solidFill>
                  <a:srgbClr val="000000"/>
                </a:solidFill>
              </a:rPr>
              <a:t>(</a:t>
            </a:r>
            <a:r>
              <a:rPr lang="en-US" sz="2400" b="1" dirty="0" err="1" smtClean="0">
                <a:solidFill>
                  <a:srgbClr val="000000"/>
                </a:solidFill>
              </a:rPr>
              <a:t>Bertolt</a:t>
            </a:r>
            <a:r>
              <a:rPr lang="en-US" sz="2400" b="1" dirty="0" smtClean="0">
                <a:solidFill>
                  <a:srgbClr val="000000"/>
                </a:solidFill>
              </a:rPr>
              <a:t> Brecht – here playing chess with Benjamin, 1934)</a:t>
            </a:r>
            <a:r>
              <a:rPr lang="en-US" sz="2400" b="1" dirty="0" smtClean="0">
                <a:solidFill>
                  <a:srgbClr val="000000"/>
                </a:solidFill>
              </a:rPr>
              <a:t> </a:t>
            </a:r>
            <a:endParaRPr lang="en-US" sz="2400" dirty="0">
              <a:solidFill>
                <a:srgbClr val="000000"/>
              </a:solidFill>
            </a:endParaRPr>
          </a:p>
        </p:txBody>
      </p:sp>
      <p:pic>
        <p:nvPicPr>
          <p:cNvPr id="6" name="Content Placeholder 5" descr="2016_34_brecht_chess_1.jpg"/>
          <p:cNvPicPr>
            <a:picLocks noGrp="1" noChangeAspect="1"/>
          </p:cNvPicPr>
          <p:nvPr>
            <p:ph idx="1"/>
          </p:nvPr>
        </p:nvPicPr>
        <p:blipFill>
          <a:blip r:embed="rId2">
            <a:extLst>
              <a:ext uri="{28A0092B-C50C-407E-A947-70E740481C1C}">
                <a14:useLocalDpi xmlns:a14="http://schemas.microsoft.com/office/drawing/2010/main" val="0"/>
              </a:ext>
            </a:extLst>
          </a:blip>
          <a:srcRect t="-12067" b="-12067"/>
          <a:stretch>
            <a:fillRect/>
          </a:stretch>
        </p:blipFill>
        <p:spPr/>
      </p:pic>
    </p:spTree>
    <p:extLst>
      <p:ext uri="{BB962C8B-B14F-4D97-AF65-F5344CB8AC3E}">
        <p14:creationId xmlns:p14="http://schemas.microsoft.com/office/powerpoint/2010/main" val="71585982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umblr_mlkz0d5kow1r19kslo1_500.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772816"/>
            <a:ext cx="5715000" cy="4343400"/>
          </a:xfrm>
          <a:prstGeom prst="rect">
            <a:avLst/>
          </a:prstGeom>
        </p:spPr>
      </p:pic>
    </p:spTree>
    <p:extLst>
      <p:ext uri="{BB962C8B-B14F-4D97-AF65-F5344CB8AC3E}">
        <p14:creationId xmlns:p14="http://schemas.microsoft.com/office/powerpoint/2010/main" val="368930479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495151"/>
            <a:ext cx="8640960" cy="7201971"/>
          </a:xfrm>
          <a:prstGeom prst="rect">
            <a:avLst/>
          </a:prstGeom>
        </p:spPr>
        <p:txBody>
          <a:bodyPr wrap="square">
            <a:spAutoFit/>
          </a:bodyPr>
          <a:lstStyle/>
          <a:p>
            <a:endParaRPr lang="en-GB" sz="2200" b="1" dirty="0" smtClean="0">
              <a:latin typeface="Palatino"/>
              <a:cs typeface="Palatino"/>
            </a:endParaRPr>
          </a:p>
          <a:p>
            <a:endParaRPr lang="en-GB" sz="2200" b="1" dirty="0">
              <a:latin typeface="Palatino"/>
              <a:cs typeface="Palatino"/>
            </a:endParaRPr>
          </a:p>
          <a:p>
            <a:endParaRPr lang="en-GB" sz="2200" b="1" dirty="0" smtClean="0">
              <a:latin typeface="Palatino"/>
              <a:cs typeface="Palatino"/>
            </a:endParaRPr>
          </a:p>
          <a:p>
            <a:r>
              <a:rPr lang="en-GB" sz="2200" b="1" dirty="0" smtClean="0">
                <a:latin typeface="Palatino"/>
                <a:cs typeface="Palatino"/>
              </a:rPr>
              <a:t>this </a:t>
            </a:r>
            <a:r>
              <a:rPr lang="en-GB" sz="2200" b="1" dirty="0">
                <a:latin typeface="Palatino"/>
                <a:cs typeface="Palatino"/>
              </a:rPr>
              <a:t>battlefield experience of shock </a:t>
            </a:r>
            <a:r>
              <a:rPr lang="en-GB" sz="2200" b="1" dirty="0" smtClean="0">
                <a:latin typeface="Palatino"/>
                <a:cs typeface="Palatino"/>
              </a:rPr>
              <a:t>‘has </a:t>
            </a:r>
            <a:r>
              <a:rPr lang="en-GB" sz="2200" b="1" dirty="0">
                <a:latin typeface="Palatino"/>
                <a:cs typeface="Palatino"/>
              </a:rPr>
              <a:t>become the </a:t>
            </a:r>
            <a:r>
              <a:rPr lang="en-GB" sz="2200" b="1" dirty="0" smtClean="0">
                <a:latin typeface="Palatino"/>
                <a:cs typeface="Palatino"/>
              </a:rPr>
              <a:t>norm’ </a:t>
            </a:r>
            <a:r>
              <a:rPr lang="en-GB" sz="2200" b="1" dirty="0">
                <a:latin typeface="Palatino"/>
                <a:cs typeface="Palatino"/>
              </a:rPr>
              <a:t>in modern life. Perceptions that once occasioned conscious reflection are now the source of shock-impulses that consciousness must parry. In industrial production no less than modern warfare, in street crowds and erotic encounters, in amusement parks and gambling casinos, shock is the very essence of modern experience. The technologically altered environment exposes the human sensorium to physical shocks that have their correspondence in psychic shock, as Baudelaire’s poetry bears witness… The motor responses of switching, snapping, the jolt in movement of a machine have their psychic counterpart in the </a:t>
            </a:r>
            <a:r>
              <a:rPr lang="en-GB" sz="2200" b="1" dirty="0" smtClean="0">
                <a:latin typeface="Palatino"/>
                <a:cs typeface="Palatino"/>
              </a:rPr>
              <a:t>sectioning </a:t>
            </a:r>
            <a:r>
              <a:rPr lang="en-GB" sz="2200" b="1" dirty="0">
                <a:latin typeface="Palatino"/>
                <a:cs typeface="Palatino"/>
              </a:rPr>
              <a:t>of </a:t>
            </a:r>
            <a:r>
              <a:rPr lang="en-GB" sz="2200" b="1" dirty="0" smtClean="0">
                <a:latin typeface="Palatino"/>
                <a:cs typeface="Palatino"/>
              </a:rPr>
              <a:t>time’ </a:t>
            </a:r>
            <a:r>
              <a:rPr lang="en-GB" sz="2200" b="1" dirty="0">
                <a:latin typeface="Palatino"/>
                <a:cs typeface="Palatino"/>
              </a:rPr>
              <a:t>into a sequence of repetitive movements without development. The effect on the </a:t>
            </a:r>
            <a:r>
              <a:rPr lang="en-GB" sz="2200" b="1" dirty="0" err="1">
                <a:latin typeface="Palatino"/>
                <a:cs typeface="Palatino"/>
              </a:rPr>
              <a:t>synaesthetic</a:t>
            </a:r>
            <a:r>
              <a:rPr lang="en-GB" sz="2200" b="1" dirty="0">
                <a:latin typeface="Palatino"/>
                <a:cs typeface="Palatino"/>
              </a:rPr>
              <a:t> system is brutalizing. Mimetic capacities, rather than incorporating the outside world as a form of empowerment… are used as a deflection against it. The smile that appears automatically on </a:t>
            </a:r>
            <a:r>
              <a:rPr lang="en-GB" sz="2200" b="1" dirty="0" err="1">
                <a:latin typeface="Palatino"/>
                <a:cs typeface="Palatino"/>
              </a:rPr>
              <a:t>passersby</a:t>
            </a:r>
            <a:r>
              <a:rPr lang="en-GB" sz="2200" b="1" dirty="0">
                <a:latin typeface="Palatino"/>
                <a:cs typeface="Palatino"/>
              </a:rPr>
              <a:t> wards off contact, a reflex that </a:t>
            </a:r>
            <a:r>
              <a:rPr lang="en-GB" sz="2200" b="1" dirty="0" smtClean="0">
                <a:latin typeface="Palatino"/>
                <a:cs typeface="Palatino"/>
              </a:rPr>
              <a:t>‘functions </a:t>
            </a:r>
            <a:r>
              <a:rPr lang="en-GB" sz="2200" b="1" dirty="0">
                <a:latin typeface="Palatino"/>
                <a:cs typeface="Palatino"/>
              </a:rPr>
              <a:t>as a mimetic shock </a:t>
            </a:r>
            <a:r>
              <a:rPr lang="en-GB" sz="2200" b="1" dirty="0" smtClean="0">
                <a:latin typeface="Palatino"/>
                <a:cs typeface="Palatino"/>
              </a:rPr>
              <a:t>absorber </a:t>
            </a:r>
          </a:p>
          <a:p>
            <a:r>
              <a:rPr lang="en-GB" sz="2200" b="1" dirty="0" smtClean="0">
                <a:latin typeface="Palatino"/>
                <a:cs typeface="Palatino"/>
              </a:rPr>
              <a:t>		(Susan Buck</a:t>
            </a:r>
            <a:r>
              <a:rPr lang="en-GB" sz="2200" b="1" dirty="0">
                <a:latin typeface="Palatino"/>
                <a:cs typeface="Palatino"/>
              </a:rPr>
              <a:t>-</a:t>
            </a:r>
            <a:r>
              <a:rPr lang="en-GB" sz="2200" b="1" dirty="0" err="1" smtClean="0">
                <a:latin typeface="Palatino"/>
                <a:cs typeface="Palatino"/>
              </a:rPr>
              <a:t>Morss</a:t>
            </a:r>
            <a:r>
              <a:rPr lang="en-GB" sz="2200" b="1" dirty="0" smtClean="0">
                <a:latin typeface="Palatino"/>
                <a:cs typeface="Palatino"/>
              </a:rPr>
              <a:t> ‘Aesthetics and Anaesthetics’)</a:t>
            </a:r>
            <a:r>
              <a:rPr lang="en-GB" sz="2200" b="1" dirty="0">
                <a:latin typeface="Palatino"/>
                <a:cs typeface="Palatino"/>
              </a:rPr>
              <a:t>.</a:t>
            </a:r>
            <a:endParaRPr lang="en-GB" sz="2200" dirty="0">
              <a:latin typeface="Palatino"/>
              <a:cs typeface="Palatino"/>
            </a:endParaRPr>
          </a:p>
        </p:txBody>
      </p:sp>
    </p:spTree>
    <p:extLst>
      <p:ext uri="{BB962C8B-B14F-4D97-AF65-F5344CB8AC3E}">
        <p14:creationId xmlns:p14="http://schemas.microsoft.com/office/powerpoint/2010/main" val="96762668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in-qimg-a6dd361cf1fef2ff1f6912dc5e2ea252.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79512" y="1196752"/>
            <a:ext cx="9144000" cy="5132439"/>
          </a:xfrm>
          <a:prstGeom prst="rect">
            <a:avLst/>
          </a:prstGeom>
        </p:spPr>
      </p:pic>
    </p:spTree>
    <p:extLst>
      <p:ext uri="{BB962C8B-B14F-4D97-AF65-F5344CB8AC3E}">
        <p14:creationId xmlns:p14="http://schemas.microsoft.com/office/powerpoint/2010/main" val="41966297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52736"/>
          </a:xfrm>
        </p:spPr>
        <p:txBody>
          <a:bodyPr/>
          <a:lstStyle/>
          <a:p>
            <a:r>
              <a:rPr lang="en-US" sz="4000" b="1" dirty="0" smtClean="0">
                <a:solidFill>
                  <a:schemeClr val="tx1"/>
                </a:solidFill>
              </a:rPr>
              <a:t>Accounting office, Brooklyn, 1925</a:t>
            </a:r>
            <a:endParaRPr lang="en-US" sz="4000" b="1" dirty="0">
              <a:solidFill>
                <a:schemeClr val="tx1"/>
              </a:solidFill>
            </a:endParaRPr>
          </a:p>
        </p:txBody>
      </p:sp>
      <p:pic>
        <p:nvPicPr>
          <p:cNvPr id="4" name="Content Placeholder 3" descr="111118060452-office-work-story-top.jpg"/>
          <p:cNvPicPr>
            <a:picLocks noGrp="1" noChangeAspect="1"/>
          </p:cNvPicPr>
          <p:nvPr>
            <p:ph idx="1"/>
          </p:nvPr>
        </p:nvPicPr>
        <p:blipFill>
          <a:blip r:embed="rId2">
            <a:extLst>
              <a:ext uri="{28A0092B-C50C-407E-A947-70E740481C1C}">
                <a14:useLocalDpi xmlns:a14="http://schemas.microsoft.com/office/drawing/2010/main" val="0"/>
              </a:ext>
            </a:extLst>
          </a:blip>
          <a:srcRect l="-1140" r="-1140"/>
          <a:stretch>
            <a:fillRect/>
          </a:stretch>
        </p:blipFill>
        <p:spPr/>
      </p:pic>
    </p:spTree>
    <p:extLst>
      <p:ext uri="{BB962C8B-B14F-4D97-AF65-F5344CB8AC3E}">
        <p14:creationId xmlns:p14="http://schemas.microsoft.com/office/powerpoint/2010/main" val="24894809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office140212c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105" y="1468956"/>
            <a:ext cx="7874000" cy="4038600"/>
          </a:xfrm>
          <a:prstGeom prst="rect">
            <a:avLst/>
          </a:prstGeom>
        </p:spPr>
      </p:pic>
    </p:spTree>
    <p:extLst>
      <p:ext uri="{BB962C8B-B14F-4D97-AF65-F5344CB8AC3E}">
        <p14:creationId xmlns:p14="http://schemas.microsoft.com/office/powerpoint/2010/main" val="152393944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alter-Banjamin-part-3-ceasefire-magazin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88640"/>
            <a:ext cx="5852160" cy="6199632"/>
          </a:xfrm>
          <a:prstGeom prst="rect">
            <a:avLst/>
          </a:prstGeom>
        </p:spPr>
      </p:pic>
    </p:spTree>
    <p:extLst>
      <p:ext uri="{BB962C8B-B14F-4D97-AF65-F5344CB8AC3E}">
        <p14:creationId xmlns:p14="http://schemas.microsoft.com/office/powerpoint/2010/main" val="425243021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404664"/>
            <a:ext cx="8964488" cy="6124754"/>
          </a:xfrm>
          <a:prstGeom prst="rect">
            <a:avLst/>
          </a:prstGeom>
        </p:spPr>
        <p:txBody>
          <a:bodyPr wrap="square">
            <a:spAutoFit/>
          </a:bodyPr>
          <a:lstStyle/>
          <a:p>
            <a:r>
              <a:rPr lang="en-GB" sz="2800" b="1" dirty="0">
                <a:latin typeface="Palatino"/>
                <a:cs typeface="Palatino"/>
              </a:rPr>
              <a:t>Theses defining the developmental tendencies of art can… contribute to the political struggle in ways that it would be a mistake to underestimate. They neutralize a number of traditional concepts – such as creativity and genius, eternal value and mystery – which, used in an uncontrolled way (and controlling them is difficult today), allow factual material to be manipulated in the interests of fascism. In what follows, the concepts which are introduced into the theory of art differ from those now current in that they are completely useless for the purposes of fascism. On the other hand, they are useful for the formulation of revolutionary demands in the politics of </a:t>
            </a:r>
            <a:r>
              <a:rPr lang="en-GB" sz="2800" b="1" dirty="0" smtClean="0">
                <a:latin typeface="Palatino"/>
                <a:cs typeface="Palatino"/>
              </a:rPr>
              <a:t>art. </a:t>
            </a:r>
            <a:endParaRPr lang="en-US" sz="2800" dirty="0">
              <a:latin typeface="Palatino"/>
              <a:cs typeface="Palatino"/>
            </a:endParaRPr>
          </a:p>
        </p:txBody>
      </p:sp>
    </p:spTree>
    <p:extLst>
      <p:ext uri="{BB962C8B-B14F-4D97-AF65-F5344CB8AC3E}">
        <p14:creationId xmlns:p14="http://schemas.microsoft.com/office/powerpoint/2010/main" val="359948131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000000"/>
                </a:solidFill>
              </a:rPr>
              <a:t>Bauhaus Dessau (Walter Gropius, 1925-28)</a:t>
            </a:r>
            <a:endParaRPr lang="en-US" sz="3600" b="1" dirty="0">
              <a:solidFill>
                <a:srgbClr val="000000"/>
              </a:solidFill>
            </a:endParaRPr>
          </a:p>
        </p:txBody>
      </p:sp>
      <p:pic>
        <p:nvPicPr>
          <p:cNvPr id="4" name="Content Placeholder 3" descr="4521fb85f94dd85172f251a6fa3a96fe.jpg"/>
          <p:cNvPicPr>
            <a:picLocks noGrp="1" noChangeAspect="1"/>
          </p:cNvPicPr>
          <p:nvPr>
            <p:ph idx="1"/>
          </p:nvPr>
        </p:nvPicPr>
        <p:blipFill>
          <a:blip r:embed="rId2">
            <a:extLst>
              <a:ext uri="{28A0092B-C50C-407E-A947-70E740481C1C}">
                <a14:useLocalDpi xmlns:a14="http://schemas.microsoft.com/office/drawing/2010/main" val="0"/>
              </a:ext>
            </a:extLst>
          </a:blip>
          <a:srcRect l="-12948" r="-12948"/>
          <a:stretch>
            <a:fillRect/>
          </a:stretch>
        </p:blipFill>
        <p:spPr/>
      </p:pic>
    </p:spTree>
    <p:extLst>
      <p:ext uri="{BB962C8B-B14F-4D97-AF65-F5344CB8AC3E}">
        <p14:creationId xmlns:p14="http://schemas.microsoft.com/office/powerpoint/2010/main" val="9515900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idx="4294967295"/>
          </p:nvPr>
        </p:nvSpPr>
        <p:spPr>
          <a:xfrm>
            <a:off x="467544" y="-459432"/>
            <a:ext cx="8229600" cy="1600200"/>
          </a:xfrm>
        </p:spPr>
        <p:txBody>
          <a:bodyPr/>
          <a:lstStyle/>
          <a:p>
            <a:pPr algn="l"/>
            <a:r>
              <a:rPr lang="en-US" sz="4000" i="1" dirty="0">
                <a:solidFill>
                  <a:schemeClr val="tx1"/>
                </a:solidFill>
                <a:latin typeface="Calibri" charset="0"/>
              </a:rPr>
              <a:t>The Communist Manifesto</a:t>
            </a:r>
            <a:endParaRPr lang="en-US" sz="4000" dirty="0">
              <a:solidFill>
                <a:schemeClr val="tx1"/>
              </a:solidFill>
              <a:latin typeface="Calibri" charset="0"/>
            </a:endParaRPr>
          </a:p>
        </p:txBody>
      </p:sp>
      <p:sp>
        <p:nvSpPr>
          <p:cNvPr id="5123" name="Rectangle 3"/>
          <p:cNvSpPr>
            <a:spLocks noChangeArrowheads="1"/>
          </p:cNvSpPr>
          <p:nvPr/>
        </p:nvSpPr>
        <p:spPr bwMode="auto">
          <a:xfrm>
            <a:off x="107504" y="1268760"/>
            <a:ext cx="8784976" cy="5016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sz="3200" b="1" dirty="0"/>
              <a:t>Constant </a:t>
            </a:r>
            <a:r>
              <a:rPr lang="en-US" sz="3200" b="1" dirty="0" err="1"/>
              <a:t>revolutionising</a:t>
            </a:r>
            <a:r>
              <a:rPr lang="en-US" sz="3200" b="1" dirty="0"/>
              <a:t> of production, uninterrupted disturbance of all social conditions, everlasting uncertainty and agitation distinguish the bourgeois epoch from all earlier ones. All fixed, fast-frozen relations, with their train of ancient and venerable prejudices and opinions, are swept away, all new-formed ones become antiquated before they can ossify. All that is solid melts into air, all that is holy is </a:t>
            </a:r>
            <a:r>
              <a:rPr lang="en-US" sz="3200" b="1" dirty="0" smtClean="0"/>
              <a:t>profaned</a:t>
            </a:r>
            <a:r>
              <a:rPr lang="is-IS" sz="3200" b="1" dirty="0" smtClean="0"/>
              <a:t>…</a:t>
            </a:r>
            <a:endParaRPr lang="en-US" sz="3200" b="1" dirty="0"/>
          </a:p>
        </p:txBody>
      </p:sp>
    </p:spTree>
    <p:extLst>
      <p:ext uri="{BB962C8B-B14F-4D97-AF65-F5344CB8AC3E}">
        <p14:creationId xmlns:p14="http://schemas.microsoft.com/office/powerpoint/2010/main" val="303639551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31440"/>
            <a:ext cx="8229600" cy="1600200"/>
          </a:xfrm>
        </p:spPr>
        <p:txBody>
          <a:bodyPr/>
          <a:lstStyle/>
          <a:p>
            <a:r>
              <a:rPr lang="en-US" sz="3200" b="1" dirty="0" smtClean="0">
                <a:solidFill>
                  <a:srgbClr val="000000"/>
                </a:solidFill>
              </a:rPr>
              <a:t>Frankfurt Main </a:t>
            </a:r>
            <a:r>
              <a:rPr lang="en-US" sz="3200" b="1" dirty="0" err="1" smtClean="0">
                <a:solidFill>
                  <a:srgbClr val="000000"/>
                </a:solidFill>
              </a:rPr>
              <a:t>Grossmarkthalle</a:t>
            </a:r>
            <a:r>
              <a:rPr lang="en-US" sz="3200" b="1" dirty="0" smtClean="0">
                <a:solidFill>
                  <a:srgbClr val="000000"/>
                </a:solidFill>
              </a:rPr>
              <a:t> (1920s)</a:t>
            </a:r>
            <a:endParaRPr lang="en-US" sz="3200" b="1" dirty="0">
              <a:solidFill>
                <a:srgbClr val="000000"/>
              </a:solidFill>
            </a:endParaRPr>
          </a:p>
        </p:txBody>
      </p:sp>
      <p:pic>
        <p:nvPicPr>
          <p:cNvPr id="4" name="Content Placeholder 3" descr="modtimes042.jpg"/>
          <p:cNvPicPr>
            <a:picLocks noGrp="1" noChangeAspect="1"/>
          </p:cNvPicPr>
          <p:nvPr>
            <p:ph idx="1"/>
          </p:nvPr>
        </p:nvPicPr>
        <p:blipFill>
          <a:blip r:embed="rId2">
            <a:extLst>
              <a:ext uri="{28A0092B-C50C-407E-A947-70E740481C1C}">
                <a14:useLocalDpi xmlns:a14="http://schemas.microsoft.com/office/drawing/2010/main" val="0"/>
              </a:ext>
            </a:extLst>
          </a:blip>
          <a:srcRect l="-6559" r="-6559"/>
          <a:stretch>
            <a:fillRect/>
          </a:stretch>
        </p:blipFill>
        <p:spPr/>
      </p:pic>
    </p:spTree>
    <p:extLst>
      <p:ext uri="{BB962C8B-B14F-4D97-AF65-F5344CB8AC3E}">
        <p14:creationId xmlns:p14="http://schemas.microsoft.com/office/powerpoint/2010/main" val="115274243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rgbClr val="000000"/>
                </a:solidFill>
              </a:rPr>
              <a:t>Vladimir </a:t>
            </a:r>
            <a:r>
              <a:rPr lang="en-US" sz="3200" b="1" dirty="0" err="1" smtClean="0">
                <a:solidFill>
                  <a:srgbClr val="000000"/>
                </a:solidFill>
              </a:rPr>
              <a:t>Tatlin</a:t>
            </a:r>
            <a:r>
              <a:rPr lang="en-US" sz="3200" b="1" dirty="0" smtClean="0">
                <a:solidFill>
                  <a:srgbClr val="000000"/>
                </a:solidFill>
              </a:rPr>
              <a:t>: Design for the Tower of the Third International</a:t>
            </a:r>
            <a:endParaRPr lang="en-US" sz="3200" b="1" dirty="0">
              <a:solidFill>
                <a:srgbClr val="000000"/>
              </a:solidFill>
            </a:endParaRPr>
          </a:p>
        </p:txBody>
      </p:sp>
      <p:pic>
        <p:nvPicPr>
          <p:cNvPr id="4" name="Content Placeholder 3" descr="Vladimir-Tatlin-The-Design-for-the-Tower-of-the-Third-Internationale-Image-via-roadstothegreatwarrs.jpg"/>
          <p:cNvPicPr>
            <a:picLocks noGrp="1" noChangeAspect="1"/>
          </p:cNvPicPr>
          <p:nvPr>
            <p:ph idx="1"/>
          </p:nvPr>
        </p:nvPicPr>
        <p:blipFill>
          <a:blip r:embed="rId2">
            <a:extLst>
              <a:ext uri="{28A0092B-C50C-407E-A947-70E740481C1C}">
                <a14:useLocalDpi xmlns:a14="http://schemas.microsoft.com/office/drawing/2010/main" val="0"/>
              </a:ext>
            </a:extLst>
          </a:blip>
          <a:srcRect l="-10291" r="-10291"/>
          <a:stretch>
            <a:fillRect/>
          </a:stretch>
        </p:blipFill>
        <p:spPr>
          <a:xfrm>
            <a:off x="467544" y="1700808"/>
            <a:ext cx="8229600" cy="4525963"/>
          </a:xfrm>
        </p:spPr>
      </p:pic>
    </p:spTree>
    <p:extLst>
      <p:ext uri="{BB962C8B-B14F-4D97-AF65-F5344CB8AC3E}">
        <p14:creationId xmlns:p14="http://schemas.microsoft.com/office/powerpoint/2010/main" val="180039772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836627863"/>
              </p:ext>
            </p:extLst>
          </p:nvPr>
        </p:nvGraphicFramePr>
        <p:xfrm>
          <a:off x="107504" y="116630"/>
          <a:ext cx="9036496" cy="13346512"/>
        </p:xfrm>
        <a:graphic>
          <a:graphicData uri="http://schemas.openxmlformats.org/drawingml/2006/table">
            <a:tbl>
              <a:tblPr firstRow="1" bandRow="1">
                <a:tableStyleId>{2D5ABB26-0587-4C30-8999-92F81FD0307C}</a:tableStyleId>
              </a:tblPr>
              <a:tblGrid>
                <a:gridCol w="4518248"/>
                <a:gridCol w="4518248"/>
              </a:tblGrid>
              <a:tr h="662474">
                <a:tc>
                  <a:txBody>
                    <a:bodyPr/>
                    <a:lstStyle/>
                    <a:p>
                      <a:pPr algn="ctr"/>
                      <a:r>
                        <a:rPr lang="en-GB" sz="2400" b="1" u="sng" dirty="0" smtClean="0"/>
                        <a:t>The</a:t>
                      </a:r>
                      <a:r>
                        <a:rPr lang="en-GB" sz="2400" b="1" u="sng" baseline="0" dirty="0" smtClean="0"/>
                        <a:t> </a:t>
                      </a:r>
                      <a:r>
                        <a:rPr lang="en-GB" sz="2400" b="1" u="sng" baseline="0" dirty="0" err="1" smtClean="0"/>
                        <a:t>auratic</a:t>
                      </a:r>
                      <a:r>
                        <a:rPr lang="en-GB" sz="2400" b="1" u="sng" baseline="0" dirty="0" smtClean="0"/>
                        <a:t> artwork</a:t>
                      </a:r>
                      <a:endParaRPr lang="en-GB" sz="2400" b="1" u="sng" dirty="0"/>
                    </a:p>
                  </a:txBody>
                  <a:tcPr/>
                </a:tc>
                <a:tc>
                  <a:txBody>
                    <a:bodyPr/>
                    <a:lstStyle/>
                    <a:p>
                      <a:pPr algn="ctr"/>
                      <a:r>
                        <a:rPr lang="en-GB" sz="2400" b="1" u="sng" dirty="0" smtClean="0"/>
                        <a:t>The technologically reproducible artwork</a:t>
                      </a:r>
                      <a:endParaRPr lang="en-GB" sz="2400" b="1" u="sng" dirty="0"/>
                    </a:p>
                  </a:txBody>
                  <a:tcPr/>
                </a:tc>
              </a:tr>
              <a:tr h="977242">
                <a:tc>
                  <a:txBody>
                    <a:bodyPr/>
                    <a:lstStyle/>
                    <a:p>
                      <a:pPr marL="285750" indent="-285750" algn="l">
                        <a:buFont typeface="Arial" pitchFamily="34" charset="0"/>
                        <a:buChar char="•"/>
                      </a:pPr>
                      <a:r>
                        <a:rPr lang="en-GB" i="0" baseline="0" dirty="0" smtClean="0"/>
                        <a:t>Grounded in a </a:t>
                      </a:r>
                      <a:r>
                        <a:rPr lang="en-GB" b="1" i="0" baseline="0" dirty="0" smtClean="0"/>
                        <a:t>single, unique location in space. </a:t>
                      </a:r>
                    </a:p>
                    <a:p>
                      <a:pPr marL="285750" indent="-285750">
                        <a:buFont typeface="Arial" pitchFamily="34" charset="0"/>
                        <a:buChar char="•"/>
                      </a:pPr>
                      <a:endParaRPr lang="en-GB" i="0" baseline="0" dirty="0" smtClean="0"/>
                    </a:p>
                    <a:p>
                      <a:pPr marL="285750" indent="-285750">
                        <a:buFontTx/>
                        <a:buChar char="-"/>
                      </a:pPr>
                      <a:endParaRPr lang="en-GB" i="0" baseline="0" dirty="0" smtClean="0"/>
                    </a:p>
                    <a:p>
                      <a:pPr marL="285750" indent="-285750">
                        <a:buFont typeface="Arial" pitchFamily="34" charset="0"/>
                        <a:buChar char="•"/>
                      </a:pPr>
                      <a:r>
                        <a:rPr lang="en-GB" i="0" baseline="0" dirty="0" smtClean="0"/>
                        <a:t>Value derived from </a:t>
                      </a:r>
                      <a:r>
                        <a:rPr lang="en-GB" b="1" i="0" baseline="0" dirty="0" smtClean="0"/>
                        <a:t>tradition </a:t>
                      </a:r>
                      <a:r>
                        <a:rPr lang="en-GB" i="0" baseline="0" dirty="0" smtClean="0"/>
                        <a:t>and </a:t>
                      </a:r>
                      <a:r>
                        <a:rPr lang="en-GB" b="1" i="0" baseline="0" dirty="0" smtClean="0"/>
                        <a:t>ritual </a:t>
                      </a:r>
                      <a:r>
                        <a:rPr lang="en-GB" b="0" i="0" baseline="0" dirty="0" smtClean="0"/>
                        <a:t>– </a:t>
                      </a:r>
                      <a:r>
                        <a:rPr lang="en-GB" i="0" baseline="0" dirty="0" smtClean="0"/>
                        <a:t>the artwork’s continuity with the past.</a:t>
                      </a:r>
                    </a:p>
                    <a:p>
                      <a:pPr marL="285750" indent="-285750">
                        <a:buFontTx/>
                        <a:buChar char="-"/>
                      </a:pPr>
                      <a:endParaRPr lang="en-GB" i="0" baseline="0" dirty="0" smtClean="0"/>
                    </a:p>
                    <a:p>
                      <a:pPr marL="285750" indent="-285750">
                        <a:buFont typeface="Arial" pitchFamily="34" charset="0"/>
                        <a:buChar char="•"/>
                      </a:pPr>
                      <a:endParaRPr lang="en-GB" i="0" baseline="0" dirty="0" smtClean="0"/>
                    </a:p>
                    <a:p>
                      <a:pPr marL="285750" indent="-285750">
                        <a:buFont typeface="Arial" pitchFamily="34" charset="0"/>
                        <a:buChar char="•"/>
                      </a:pPr>
                      <a:r>
                        <a:rPr lang="en-GB" i="0" baseline="0" dirty="0" smtClean="0"/>
                        <a:t>Consumed by the </a:t>
                      </a:r>
                      <a:r>
                        <a:rPr lang="en-GB" b="1" i="0" baseline="0" dirty="0" smtClean="0"/>
                        <a:t>isolated individual</a:t>
                      </a:r>
                      <a:r>
                        <a:rPr lang="en-GB" i="0" baseline="0" dirty="0" smtClean="0"/>
                        <a:t>.</a:t>
                      </a:r>
                    </a:p>
                    <a:p>
                      <a:pPr marL="285750" indent="-285750">
                        <a:buFont typeface="Arial" pitchFamily="34" charset="0"/>
                        <a:buChar char="•"/>
                      </a:pPr>
                      <a:endParaRPr lang="en-GB" i="0" baseline="0" dirty="0" smtClean="0"/>
                    </a:p>
                    <a:p>
                      <a:pPr marL="285750" indent="-285750">
                        <a:buFontTx/>
                        <a:buChar char="-"/>
                      </a:pPr>
                      <a:endParaRPr lang="en-GB" i="0" baseline="0" dirty="0" smtClean="0"/>
                    </a:p>
                    <a:p>
                      <a:pPr marL="285750" indent="-285750">
                        <a:buFont typeface="Arial" pitchFamily="34" charset="0"/>
                        <a:buChar char="•"/>
                      </a:pPr>
                      <a:r>
                        <a:rPr lang="en-GB" i="0" baseline="0" dirty="0" smtClean="0"/>
                        <a:t>Authority derives from the artefact.</a:t>
                      </a:r>
                    </a:p>
                    <a:p>
                      <a:pPr marL="285750" indent="-285750">
                        <a:buFontTx/>
                        <a:buChar char="-"/>
                      </a:pPr>
                      <a:endParaRPr lang="en-GB" i="0" baseline="0" dirty="0" smtClean="0"/>
                    </a:p>
                    <a:p>
                      <a:pPr marL="285750" indent="-285750">
                        <a:buFontTx/>
                        <a:buChar char="-"/>
                      </a:pPr>
                      <a:endParaRPr lang="en-GB" i="0" baseline="0" dirty="0" smtClean="0"/>
                    </a:p>
                    <a:p>
                      <a:pPr marL="285750" indent="-285750">
                        <a:buFont typeface="Arial" pitchFamily="34" charset="0"/>
                        <a:buChar char="•"/>
                      </a:pPr>
                      <a:r>
                        <a:rPr lang="en-GB" i="0" baseline="0" dirty="0" smtClean="0"/>
                        <a:t>Derived from the order of </a:t>
                      </a:r>
                      <a:r>
                        <a:rPr lang="en-GB" b="1" i="0" baseline="0" dirty="0" smtClean="0"/>
                        <a:t>nature</a:t>
                      </a:r>
                      <a:r>
                        <a:rPr lang="en-GB" i="0" baseline="0" dirty="0" smtClean="0"/>
                        <a:t>: ‘a mountain range on the horizon or a branch which casts its shadow over you’.</a:t>
                      </a:r>
                    </a:p>
                    <a:p>
                      <a:pPr marL="285750" indent="-285750">
                        <a:buFont typeface="Arial" pitchFamily="34" charset="0"/>
                        <a:buChar char="•"/>
                      </a:pPr>
                      <a:endParaRPr lang="en-GB" i="0" baseline="0" dirty="0" smtClean="0"/>
                    </a:p>
                    <a:p>
                      <a:pPr marL="285750" indent="-285750">
                        <a:buFont typeface="Arial" pitchFamily="34" charset="0"/>
                        <a:buChar char="•"/>
                      </a:pPr>
                      <a:r>
                        <a:rPr lang="en-GB" i="0" baseline="0" dirty="0" smtClean="0"/>
                        <a:t>Therefore preserves </a:t>
                      </a:r>
                      <a:r>
                        <a:rPr lang="en-GB" b="1" i="0" baseline="0" dirty="0" smtClean="0"/>
                        <a:t>distance </a:t>
                      </a:r>
                      <a:r>
                        <a:rPr lang="en-GB" b="0" i="0" baseline="0" dirty="0" smtClean="0"/>
                        <a:t>from its audience. </a:t>
                      </a:r>
                      <a:endParaRPr lang="en-GB" i="0" baseline="0" dirty="0" smtClean="0"/>
                    </a:p>
                    <a:p>
                      <a:pPr marL="0" indent="0">
                        <a:buFontTx/>
                        <a:buNone/>
                      </a:pPr>
                      <a:endParaRPr lang="en-GB" i="0" baseline="0" dirty="0" smtClean="0"/>
                    </a:p>
                    <a:p>
                      <a:pPr marL="285750" indent="-285750">
                        <a:buFontTx/>
                        <a:buChar char="-"/>
                      </a:pPr>
                      <a:endParaRPr lang="en-GB" i="0" baseline="0" dirty="0" smtClean="0"/>
                    </a:p>
                    <a:p>
                      <a:pPr marL="285750" indent="-285750">
                        <a:buFontTx/>
                        <a:buChar char="-"/>
                      </a:pPr>
                      <a:endParaRPr lang="en-GB" i="0" baseline="0" dirty="0" smtClean="0"/>
                    </a:p>
                    <a:p>
                      <a:pPr marL="0" indent="0">
                        <a:buFontTx/>
                        <a:buNone/>
                      </a:pPr>
                      <a:endParaRPr lang="en-GB" i="0" baseline="0" dirty="0"/>
                    </a:p>
                    <a:p>
                      <a:pPr marL="285750" indent="-285750">
                        <a:buFontTx/>
                        <a:buChar char="-"/>
                      </a:pPr>
                      <a:endParaRPr lang="en-GB" i="0" baseline="0" dirty="0" smtClean="0"/>
                    </a:p>
                  </a:txBody>
                  <a:tcPr/>
                </a:tc>
                <a:tc>
                  <a:txBody>
                    <a:bodyPr/>
                    <a:lstStyle/>
                    <a:p>
                      <a:pPr marL="285750" indent="-285750" algn="l">
                        <a:buFont typeface="Arial" pitchFamily="34" charset="0"/>
                        <a:buChar char="•"/>
                      </a:pPr>
                      <a:r>
                        <a:rPr lang="en-GB" dirty="0" smtClean="0"/>
                        <a:t>Freed from</a:t>
                      </a:r>
                      <a:r>
                        <a:rPr lang="en-GB" baseline="0" dirty="0" smtClean="0"/>
                        <a:t> constrictions of space and time, consumption  can be transferred anywhere.  </a:t>
                      </a:r>
                    </a:p>
                    <a:p>
                      <a:pPr marL="0" indent="0" algn="l">
                        <a:buFont typeface="Arial" pitchFamily="34" charset="0"/>
                        <a:buNone/>
                      </a:pPr>
                      <a:endParaRPr lang="en-GB" dirty="0" smtClean="0"/>
                    </a:p>
                    <a:p>
                      <a:pPr marL="285750" indent="-285750" algn="l">
                        <a:buFont typeface="Arial" pitchFamily="34" charset="0"/>
                        <a:buChar char="•"/>
                      </a:pPr>
                      <a:r>
                        <a:rPr lang="en-GB" dirty="0" smtClean="0"/>
                        <a:t>Value</a:t>
                      </a:r>
                      <a:r>
                        <a:rPr lang="en-GB" baseline="0" dirty="0" smtClean="0"/>
                        <a:t> derived from </a:t>
                      </a:r>
                      <a:r>
                        <a:rPr lang="en-GB" dirty="0" smtClean="0"/>
                        <a:t> </a:t>
                      </a:r>
                      <a:r>
                        <a:rPr lang="en-GB" b="1" dirty="0" smtClean="0"/>
                        <a:t>exhibition</a:t>
                      </a:r>
                      <a:r>
                        <a:rPr lang="en-GB" b="0" baseline="0" dirty="0" smtClean="0"/>
                        <a:t> – </a:t>
                      </a:r>
                      <a:r>
                        <a:rPr lang="en-GB" b="1" baseline="0" dirty="0" smtClean="0"/>
                        <a:t>destruction </a:t>
                      </a:r>
                      <a:r>
                        <a:rPr lang="en-GB" b="0" baseline="0" dirty="0" smtClean="0"/>
                        <a:t>of artwork’s continuity with the past.</a:t>
                      </a:r>
                    </a:p>
                    <a:p>
                      <a:pPr marL="285750" indent="-285750" algn="l">
                        <a:buFont typeface="Arial" pitchFamily="34" charset="0"/>
                        <a:buChar char="•"/>
                      </a:pPr>
                      <a:endParaRPr lang="en-GB" b="0" baseline="0" dirty="0" smtClean="0"/>
                    </a:p>
                    <a:p>
                      <a:pPr marL="285750" indent="-285750" algn="l">
                        <a:buFont typeface="Arial" pitchFamily="34" charset="0"/>
                        <a:buChar char="•"/>
                      </a:pPr>
                      <a:r>
                        <a:rPr lang="en-GB" b="0" baseline="0" dirty="0" smtClean="0"/>
                        <a:t>Consumed by a </a:t>
                      </a:r>
                      <a:r>
                        <a:rPr lang="en-GB" b="1" baseline="0" dirty="0" smtClean="0"/>
                        <a:t>mass </a:t>
                      </a:r>
                      <a:r>
                        <a:rPr lang="en-GB" b="0" baseline="0" dirty="0" smtClean="0"/>
                        <a:t>of people simultaneously.</a:t>
                      </a:r>
                    </a:p>
                    <a:p>
                      <a:pPr marL="285750" indent="-285750" algn="l">
                        <a:buFont typeface="Arial" pitchFamily="34" charset="0"/>
                        <a:buChar char="•"/>
                      </a:pPr>
                      <a:endParaRPr lang="en-GB" b="0" baseline="0" dirty="0" smtClean="0"/>
                    </a:p>
                    <a:p>
                      <a:pPr marL="285750" indent="-285750" algn="l">
                        <a:buFont typeface="Arial" pitchFamily="34" charset="0"/>
                        <a:buChar char="•"/>
                      </a:pPr>
                      <a:r>
                        <a:rPr lang="en-GB" b="0" baseline="0" dirty="0" smtClean="0"/>
                        <a:t>Authority is transferred to the consumer. </a:t>
                      </a:r>
                    </a:p>
                    <a:p>
                      <a:pPr marL="285750" indent="-285750" algn="l">
                        <a:buFont typeface="Arial" pitchFamily="34" charset="0"/>
                        <a:buChar char="•"/>
                      </a:pPr>
                      <a:endParaRPr lang="en-GB" b="0" baseline="0" dirty="0" smtClean="0"/>
                    </a:p>
                    <a:p>
                      <a:pPr marL="285750" indent="-285750" algn="l">
                        <a:buFont typeface="Arial" pitchFamily="34" charset="0"/>
                        <a:buChar char="•"/>
                      </a:pPr>
                      <a:r>
                        <a:rPr lang="en-GB" b="0" dirty="0" smtClean="0"/>
                        <a:t>Outside</a:t>
                      </a:r>
                      <a:r>
                        <a:rPr lang="en-GB" b="0" baseline="0" dirty="0" smtClean="0"/>
                        <a:t> the order of nature – entirely </a:t>
                      </a:r>
                      <a:r>
                        <a:rPr lang="en-GB" b="1" baseline="0" dirty="0" smtClean="0"/>
                        <a:t>humanly constructed. </a:t>
                      </a:r>
                    </a:p>
                    <a:p>
                      <a:pPr marL="285750" indent="-285750" algn="l">
                        <a:buFont typeface="Arial" pitchFamily="34" charset="0"/>
                        <a:buChar char="•"/>
                      </a:pPr>
                      <a:endParaRPr lang="en-GB" b="0" baseline="0" dirty="0" smtClean="0"/>
                    </a:p>
                    <a:p>
                      <a:pPr marL="0" indent="0" algn="l">
                        <a:buFont typeface="Arial" pitchFamily="34" charset="0"/>
                        <a:buNone/>
                      </a:pPr>
                      <a:endParaRPr lang="en-GB" b="0" baseline="0" dirty="0" smtClean="0"/>
                    </a:p>
                    <a:p>
                      <a:pPr marL="285750" indent="-285750" algn="l">
                        <a:buFont typeface="Arial" pitchFamily="34" charset="0"/>
                        <a:buChar char="•"/>
                      </a:pPr>
                      <a:endParaRPr lang="en-GB" b="0" baseline="0" dirty="0" smtClean="0"/>
                    </a:p>
                    <a:p>
                      <a:pPr marL="285750" indent="-285750" algn="l">
                        <a:buFont typeface="Arial" pitchFamily="34" charset="0"/>
                        <a:buChar char="•"/>
                      </a:pPr>
                      <a:r>
                        <a:rPr lang="en-GB" b="0" baseline="0" dirty="0" smtClean="0"/>
                        <a:t>Distance between audience and artefact </a:t>
                      </a:r>
                      <a:r>
                        <a:rPr lang="en-GB" b="1" baseline="0" dirty="0" smtClean="0"/>
                        <a:t>collapses. </a:t>
                      </a:r>
                      <a:endParaRPr lang="en-GB" b="1" dirty="0"/>
                    </a:p>
                  </a:txBody>
                  <a:tcPr/>
                </a:tc>
              </a:tr>
              <a:tr h="662474">
                <a:tc>
                  <a:txBody>
                    <a:bodyPr/>
                    <a:lstStyle/>
                    <a:p>
                      <a:endParaRPr lang="en-GB" dirty="0"/>
                    </a:p>
                  </a:txBody>
                  <a:tcPr/>
                </a:tc>
                <a:tc>
                  <a:txBody>
                    <a:bodyPr/>
                    <a:lstStyle/>
                    <a:p>
                      <a:endParaRPr lang="en-GB" dirty="0"/>
                    </a:p>
                  </a:txBody>
                  <a:tcPr/>
                </a:tc>
              </a:tr>
              <a:tr h="662474">
                <a:tc>
                  <a:txBody>
                    <a:bodyPr/>
                    <a:lstStyle/>
                    <a:p>
                      <a:endParaRPr lang="en-GB" dirty="0"/>
                    </a:p>
                  </a:txBody>
                  <a:tcPr/>
                </a:tc>
                <a:tc>
                  <a:txBody>
                    <a:bodyPr/>
                    <a:lstStyle/>
                    <a:p>
                      <a:endParaRPr lang="en-GB"/>
                    </a:p>
                  </a:txBody>
                  <a:tcPr/>
                </a:tc>
              </a:tr>
              <a:tr h="662474">
                <a:tc>
                  <a:txBody>
                    <a:bodyPr/>
                    <a:lstStyle/>
                    <a:p>
                      <a:endParaRPr lang="en-GB" dirty="0"/>
                    </a:p>
                  </a:txBody>
                  <a:tcPr/>
                </a:tc>
                <a:tc>
                  <a:txBody>
                    <a:bodyPr/>
                    <a:lstStyle/>
                    <a:p>
                      <a:endParaRPr lang="en-GB"/>
                    </a:p>
                  </a:txBody>
                  <a:tcPr/>
                </a:tc>
              </a:tr>
              <a:tr h="662474">
                <a:tc>
                  <a:txBody>
                    <a:bodyPr/>
                    <a:lstStyle/>
                    <a:p>
                      <a:endParaRPr lang="en-GB" dirty="0"/>
                    </a:p>
                  </a:txBody>
                  <a:tcPr/>
                </a:tc>
                <a:tc>
                  <a:txBody>
                    <a:bodyPr/>
                    <a:lstStyle/>
                    <a:p>
                      <a:endParaRPr lang="en-GB"/>
                    </a:p>
                  </a:txBody>
                  <a:tcPr/>
                </a:tc>
              </a:tr>
              <a:tr h="662474">
                <a:tc>
                  <a:txBody>
                    <a:bodyPr/>
                    <a:lstStyle/>
                    <a:p>
                      <a:endParaRPr lang="en-GB"/>
                    </a:p>
                  </a:txBody>
                  <a:tcPr/>
                </a:tc>
                <a:tc>
                  <a:txBody>
                    <a:bodyPr/>
                    <a:lstStyle/>
                    <a:p>
                      <a:endParaRPr lang="en-GB"/>
                    </a:p>
                  </a:txBody>
                  <a:tcPr/>
                </a:tc>
              </a:tr>
              <a:tr h="662474">
                <a:tc>
                  <a:txBody>
                    <a:bodyPr/>
                    <a:lstStyle/>
                    <a:p>
                      <a:endParaRPr lang="en-GB"/>
                    </a:p>
                  </a:txBody>
                  <a:tcPr/>
                </a:tc>
                <a:tc>
                  <a:txBody>
                    <a:bodyPr/>
                    <a:lstStyle/>
                    <a:p>
                      <a:endParaRPr lang="en-GB"/>
                    </a:p>
                  </a:txBody>
                  <a:tcPr/>
                </a:tc>
              </a:tr>
              <a:tr h="662474">
                <a:tc>
                  <a:txBody>
                    <a:bodyPr/>
                    <a:lstStyle/>
                    <a:p>
                      <a:endParaRPr lang="en-GB"/>
                    </a:p>
                  </a:txBody>
                  <a:tcPr/>
                </a:tc>
                <a:tc>
                  <a:txBody>
                    <a:bodyPr/>
                    <a:lstStyle/>
                    <a:p>
                      <a:endParaRPr lang="en-GB"/>
                    </a:p>
                  </a:txBody>
                  <a:tcPr/>
                </a:tc>
              </a:tr>
              <a:tr h="662474">
                <a:tc>
                  <a:txBody>
                    <a:bodyPr/>
                    <a:lstStyle/>
                    <a:p>
                      <a:endParaRPr lang="en-GB"/>
                    </a:p>
                  </a:txBody>
                  <a:tcPr/>
                </a:tc>
                <a:tc>
                  <a:txBody>
                    <a:bodyPr/>
                    <a:lstStyle/>
                    <a:p>
                      <a:endParaRPr lang="en-GB" dirty="0"/>
                    </a:p>
                  </a:txBody>
                  <a:tcPr/>
                </a:tc>
              </a:tr>
            </a:tbl>
          </a:graphicData>
        </a:graphic>
      </p:graphicFrame>
    </p:spTree>
    <p:extLst>
      <p:ext uri="{BB962C8B-B14F-4D97-AF65-F5344CB8AC3E}">
        <p14:creationId xmlns:p14="http://schemas.microsoft.com/office/powerpoint/2010/main" val="228506842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_3_siwanowicz_barnacle_appendages.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620688" y="116632"/>
            <a:ext cx="12817424" cy="6741368"/>
          </a:xfrm>
          <a:prstGeom prst="rect">
            <a:avLst/>
          </a:prstGeom>
        </p:spPr>
      </p:pic>
    </p:spTree>
    <p:extLst>
      <p:ext uri="{BB962C8B-B14F-4D97-AF65-F5344CB8AC3E}">
        <p14:creationId xmlns:p14="http://schemas.microsoft.com/office/powerpoint/2010/main" val="221448040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1680" y="3105835"/>
            <a:ext cx="6408712" cy="1200329"/>
          </a:xfrm>
          <a:prstGeom prst="rect">
            <a:avLst/>
          </a:prstGeom>
        </p:spPr>
        <p:txBody>
          <a:bodyPr wrap="square">
            <a:spAutoFit/>
          </a:bodyPr>
          <a:lstStyle/>
          <a:p>
            <a:r>
              <a:rPr lang="en-US" dirty="0">
                <a:hlinkClick r:id="rId2"/>
              </a:rPr>
              <a:t>https://www.youtube.com/watch?v=</a:t>
            </a:r>
            <a:r>
              <a:rPr lang="en-US" dirty="0" smtClean="0">
                <a:hlinkClick r:id="rId2"/>
              </a:rPr>
              <a:t>mW4qrnK_gbI</a:t>
            </a:r>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404213424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96752"/>
          </a:xfrm>
        </p:spPr>
        <p:txBody>
          <a:bodyPr/>
          <a:lstStyle/>
          <a:p>
            <a:r>
              <a:rPr lang="en-US" sz="4000" b="1" dirty="0">
                <a:solidFill>
                  <a:srgbClr val="000000"/>
                </a:solidFill>
              </a:rPr>
              <a:t>d</a:t>
            </a:r>
            <a:r>
              <a:rPr lang="en-US" sz="4000" b="1" dirty="0" smtClean="0">
                <a:solidFill>
                  <a:srgbClr val="000000"/>
                </a:solidFill>
              </a:rPr>
              <a:t>a </a:t>
            </a:r>
            <a:r>
              <a:rPr lang="en-US" sz="4000" b="1" dirty="0" smtClean="0">
                <a:solidFill>
                  <a:srgbClr val="000000"/>
                </a:solidFill>
              </a:rPr>
              <a:t>Vinci </a:t>
            </a:r>
            <a:r>
              <a:rPr lang="en-US" sz="4000" b="1" dirty="0" smtClean="0">
                <a:solidFill>
                  <a:srgbClr val="000000"/>
                </a:solidFill>
              </a:rPr>
              <a:t>‘The Last Supper’ (1498)</a:t>
            </a:r>
            <a:endParaRPr lang="en-US" sz="4000" b="1" dirty="0">
              <a:solidFill>
                <a:srgbClr val="000000"/>
              </a:solidFill>
            </a:endParaRPr>
          </a:p>
        </p:txBody>
      </p:sp>
      <p:pic>
        <p:nvPicPr>
          <p:cNvPr id="6" name="Content Placeholder 5" descr="450px-Última_Cena_-_Da_Vinci_5.jpg"/>
          <p:cNvPicPr>
            <a:picLocks noGrp="1" noChangeAspect="1"/>
          </p:cNvPicPr>
          <p:nvPr>
            <p:ph idx="1"/>
          </p:nvPr>
        </p:nvPicPr>
        <p:blipFill>
          <a:blip r:embed="rId2">
            <a:extLst>
              <a:ext uri="{28A0092B-C50C-407E-A947-70E740481C1C}">
                <a14:useLocalDpi xmlns:a14="http://schemas.microsoft.com/office/drawing/2010/main" val="0"/>
              </a:ext>
            </a:extLst>
          </a:blip>
          <a:srcRect l="-1115" r="-1115"/>
          <a:stretch>
            <a:fillRect/>
          </a:stretch>
        </p:blipFill>
        <p:spPr/>
      </p:pic>
    </p:spTree>
    <p:extLst>
      <p:ext uri="{BB962C8B-B14F-4D97-AF65-F5344CB8AC3E}">
        <p14:creationId xmlns:p14="http://schemas.microsoft.com/office/powerpoint/2010/main" val="357233196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E16D2"/>
        </a:solidFill>
        <a:effectLst/>
      </p:bgPr>
    </p:bg>
    <p:spTree>
      <p:nvGrpSpPr>
        <p:cNvPr id="1" name=""/>
        <p:cNvGrpSpPr/>
        <p:nvPr/>
      </p:nvGrpSpPr>
      <p:grpSpPr>
        <a:xfrm>
          <a:off x="0" y="0"/>
          <a:ext cx="0" cy="0"/>
          <a:chOff x="0" y="0"/>
          <a:chExt cx="0" cy="0"/>
        </a:xfrm>
      </p:grpSpPr>
      <p:sp>
        <p:nvSpPr>
          <p:cNvPr id="2" name="TextBox 1"/>
          <p:cNvSpPr txBox="1"/>
          <p:nvPr/>
        </p:nvSpPr>
        <p:spPr>
          <a:xfrm>
            <a:off x="4427984" y="332656"/>
            <a:ext cx="3600400" cy="646331"/>
          </a:xfrm>
          <a:prstGeom prst="rect">
            <a:avLst/>
          </a:prstGeom>
          <a:noFill/>
        </p:spPr>
        <p:txBody>
          <a:bodyPr wrap="square" rtlCol="0">
            <a:spAutoFit/>
          </a:bodyPr>
          <a:lstStyle/>
          <a:p>
            <a:r>
              <a:rPr lang="en-GB" sz="3600" b="1" u="sng" dirty="0" smtClean="0">
                <a:solidFill>
                  <a:srgbClr val="0000FF"/>
                </a:solidFill>
                <a:latin typeface="Comic Sans MS" pitchFamily="66" charset="0"/>
              </a:rPr>
              <a:t>The </a:t>
            </a:r>
            <a:r>
              <a:rPr lang="en-GB" sz="3600" b="1" u="sng" dirty="0" err="1" smtClean="0">
                <a:solidFill>
                  <a:srgbClr val="0000FF"/>
                </a:solidFill>
                <a:latin typeface="Comic Sans MS" pitchFamily="66" charset="0"/>
              </a:rPr>
              <a:t>Giftshop</a:t>
            </a:r>
            <a:r>
              <a:rPr lang="en-GB" sz="3600" b="1" u="sng" dirty="0" smtClean="0">
                <a:solidFill>
                  <a:srgbClr val="0000FF"/>
                </a:solidFill>
                <a:latin typeface="Comic Sans MS" pitchFamily="66" charset="0"/>
              </a:rPr>
              <a:t>!!!</a:t>
            </a:r>
            <a:endParaRPr lang="en-GB" sz="3600" b="1" u="sng" dirty="0">
              <a:solidFill>
                <a:srgbClr val="0000FF"/>
              </a:solidFill>
              <a:latin typeface="Comic Sans MS" pitchFamily="66" charset="0"/>
            </a:endParaRPr>
          </a:p>
        </p:txBody>
      </p:sp>
      <p:pic>
        <p:nvPicPr>
          <p:cNvPr id="6" name="Picture 5" descr="Unknown-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6" y="4869160"/>
            <a:ext cx="4775200" cy="1701800"/>
          </a:xfrm>
          <a:prstGeom prst="rect">
            <a:avLst/>
          </a:prstGeom>
        </p:spPr>
      </p:pic>
      <p:pic>
        <p:nvPicPr>
          <p:cNvPr id="9" name="Picture 8" descr="Unknown.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124744"/>
            <a:ext cx="3619500" cy="2247900"/>
          </a:xfrm>
          <a:prstGeom prst="rect">
            <a:avLst/>
          </a:prstGeom>
        </p:spPr>
      </p:pic>
      <p:pic>
        <p:nvPicPr>
          <p:cNvPr id="10" name="Picture 9" descr="last_supper_metal_serving_tray_2_grand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2656"/>
            <a:ext cx="4139952" cy="4139952"/>
          </a:xfrm>
          <a:prstGeom prst="rect">
            <a:avLst/>
          </a:prstGeom>
        </p:spPr>
      </p:pic>
    </p:spTree>
    <p:extLst>
      <p:ext uri="{BB962C8B-B14F-4D97-AF65-F5344CB8AC3E}">
        <p14:creationId xmlns:p14="http://schemas.microsoft.com/office/powerpoint/2010/main" val="339218339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lide_4.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9989021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quote-to-perceive-the-aura-of-an-object-we-look-at-means-to-invest-it-with-the-ability-to-walter-benjamin-111-73-76.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454850"/>
            <a:ext cx="9144000" cy="4303059"/>
          </a:xfrm>
          <a:prstGeom prst="rect">
            <a:avLst/>
          </a:prstGeom>
        </p:spPr>
      </p:pic>
    </p:spTree>
    <p:extLst>
      <p:ext uri="{BB962C8B-B14F-4D97-AF65-F5344CB8AC3E}">
        <p14:creationId xmlns:p14="http://schemas.microsoft.com/office/powerpoint/2010/main" val="277900224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68760"/>
          </a:xfrm>
        </p:spPr>
        <p:txBody>
          <a:bodyPr/>
          <a:lstStyle/>
          <a:p>
            <a:r>
              <a:rPr lang="en-US" sz="4000" b="1" dirty="0" err="1" smtClean="0">
                <a:solidFill>
                  <a:srgbClr val="000000"/>
                </a:solidFill>
              </a:rPr>
              <a:t>Rodchenko</a:t>
            </a:r>
            <a:r>
              <a:rPr lang="en-US" sz="4000" b="1" dirty="0" smtClean="0">
                <a:solidFill>
                  <a:srgbClr val="000000"/>
                </a:solidFill>
              </a:rPr>
              <a:t> works</a:t>
            </a:r>
            <a:endParaRPr lang="en-US" sz="4000" b="1" dirty="0">
              <a:solidFill>
                <a:srgbClr val="000000"/>
              </a:solidFill>
            </a:endParaRPr>
          </a:p>
        </p:txBody>
      </p:sp>
      <p:pic>
        <p:nvPicPr>
          <p:cNvPr id="6" name="Content Placeholder 5" descr="1441336590_large-image_oilpaintingaleksanderrodchenkosuprematist1918039large.jpg"/>
          <p:cNvPicPr>
            <a:picLocks noGrp="1" noChangeAspect="1"/>
          </p:cNvPicPr>
          <p:nvPr>
            <p:ph sz="half" idx="2"/>
          </p:nvPr>
        </p:nvPicPr>
        <p:blipFill>
          <a:blip r:embed="rId2">
            <a:extLst>
              <a:ext uri="{28A0092B-C50C-407E-A947-70E740481C1C}">
                <a14:useLocalDpi xmlns:a14="http://schemas.microsoft.com/office/drawing/2010/main" val="0"/>
              </a:ext>
            </a:extLst>
          </a:blip>
          <a:srcRect l="-20791" r="-20791"/>
          <a:stretch>
            <a:fillRect/>
          </a:stretch>
        </p:blipFill>
        <p:spPr/>
      </p:pic>
      <p:pic>
        <p:nvPicPr>
          <p:cNvPr id="5" name="Content Placeholder 4" descr="phaidon-folio-russian-revolution-900x450.JPG"/>
          <p:cNvPicPr>
            <a:picLocks noGrp="1" noChangeAspect="1"/>
          </p:cNvPicPr>
          <p:nvPr>
            <p:ph sz="quarter" idx="13"/>
          </p:nvPr>
        </p:nvPicPr>
        <p:blipFill>
          <a:blip r:embed="rId3">
            <a:extLst>
              <a:ext uri="{28A0092B-C50C-407E-A947-70E740481C1C}">
                <a14:useLocalDpi xmlns:a14="http://schemas.microsoft.com/office/drawing/2010/main" val="0"/>
              </a:ext>
            </a:extLst>
          </a:blip>
          <a:srcRect l="-7899" r="-7899"/>
          <a:stretch>
            <a:fillRect/>
          </a:stretch>
        </p:blipFill>
        <p:spPr/>
      </p:pic>
    </p:spTree>
    <p:extLst>
      <p:ext uri="{BB962C8B-B14F-4D97-AF65-F5344CB8AC3E}">
        <p14:creationId xmlns:p14="http://schemas.microsoft.com/office/powerpoint/2010/main" val="43234269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Title 1"/>
          <p:cNvSpPr>
            <a:spLocks noGrp="1"/>
          </p:cNvSpPr>
          <p:nvPr>
            <p:ph type="ctrTitle"/>
          </p:nvPr>
        </p:nvSpPr>
        <p:spPr>
          <a:xfrm>
            <a:off x="755576" y="0"/>
            <a:ext cx="7772400" cy="1470025"/>
          </a:xfrm>
        </p:spPr>
        <p:txBody>
          <a:bodyPr/>
          <a:lstStyle/>
          <a:p>
            <a:r>
              <a:rPr lang="en-US" sz="3200" b="1" dirty="0" smtClean="0">
                <a:solidFill>
                  <a:srgbClr val="000000"/>
                </a:solidFill>
                <a:latin typeface="Calibri" charset="0"/>
              </a:rPr>
              <a:t>Le Corbusier (Charles-</a:t>
            </a:r>
            <a:r>
              <a:rPr lang="en-US" sz="3200" b="1" dirty="0" err="1" smtClean="0">
                <a:solidFill>
                  <a:srgbClr val="000000"/>
                </a:solidFill>
                <a:latin typeface="Calibri" charset="0"/>
              </a:rPr>
              <a:t>Édouard</a:t>
            </a:r>
            <a:r>
              <a:rPr lang="en-US" sz="3200" b="1" dirty="0" smtClean="0">
                <a:solidFill>
                  <a:srgbClr val="000000"/>
                </a:solidFill>
                <a:latin typeface="Calibri" charset="0"/>
              </a:rPr>
              <a:t> </a:t>
            </a:r>
            <a:r>
              <a:rPr lang="en-US" sz="3200" b="1" dirty="0" err="1" smtClean="0">
                <a:solidFill>
                  <a:srgbClr val="000000"/>
                </a:solidFill>
                <a:latin typeface="Calibri" charset="0"/>
              </a:rPr>
              <a:t>Jeanneret</a:t>
            </a:r>
            <a:r>
              <a:rPr lang="en-US" sz="3200" b="1" dirty="0" smtClean="0">
                <a:solidFill>
                  <a:srgbClr val="000000"/>
                </a:solidFill>
                <a:latin typeface="Calibri" charset="0"/>
              </a:rPr>
              <a:t>)</a:t>
            </a:r>
            <a:endParaRPr lang="en-US" sz="3200" b="1" dirty="0">
              <a:solidFill>
                <a:srgbClr val="000000"/>
              </a:solidFill>
              <a:latin typeface="Calibri" charset="0"/>
            </a:endParaRPr>
          </a:p>
        </p:txBody>
      </p:sp>
      <p:sp>
        <p:nvSpPr>
          <p:cNvPr id="3" name="Subtitle 2"/>
          <p:cNvSpPr>
            <a:spLocks noGrp="1"/>
          </p:cNvSpPr>
          <p:nvPr>
            <p:ph type="subTitle" idx="1"/>
          </p:nvPr>
        </p:nvSpPr>
        <p:spPr>
          <a:xfrm>
            <a:off x="251520" y="2204864"/>
            <a:ext cx="8526760" cy="3508375"/>
          </a:xfrm>
        </p:spPr>
        <p:txBody>
          <a:bodyPr>
            <a:normAutofit/>
          </a:bodyPr>
          <a:lstStyle/>
          <a:p>
            <a:pPr algn="l">
              <a:lnSpc>
                <a:spcPct val="80000"/>
              </a:lnSpc>
            </a:pPr>
            <a:r>
              <a:rPr lang="en-GB" sz="2800" b="1" dirty="0">
                <a:solidFill>
                  <a:schemeClr val="tx1"/>
                </a:solidFill>
                <a:latin typeface="Calibri" charset="0"/>
              </a:rPr>
              <a:t>It was as if the world had suddenly gone mad… </a:t>
            </a:r>
          </a:p>
          <a:p>
            <a:pPr algn="l">
              <a:lnSpc>
                <a:spcPct val="80000"/>
              </a:lnSpc>
            </a:pPr>
            <a:endParaRPr lang="en-GB" sz="2800" b="1" dirty="0">
              <a:solidFill>
                <a:schemeClr val="tx1"/>
              </a:solidFill>
              <a:latin typeface="Calibri" charset="0"/>
            </a:endParaRPr>
          </a:p>
          <a:p>
            <a:pPr algn="l">
              <a:lnSpc>
                <a:spcPct val="80000"/>
              </a:lnSpc>
            </a:pPr>
            <a:r>
              <a:rPr lang="en-GB" sz="2800" b="1" dirty="0">
                <a:solidFill>
                  <a:schemeClr val="tx1"/>
                </a:solidFill>
                <a:latin typeface="Calibri" charset="0"/>
              </a:rPr>
              <a:t>To leave our house meant that, once we had crossed our threshold, we were in danger of being killed by the passing cars. </a:t>
            </a:r>
          </a:p>
          <a:p>
            <a:pPr algn="l">
              <a:lnSpc>
                <a:spcPct val="80000"/>
              </a:lnSpc>
            </a:pPr>
            <a:endParaRPr lang="en-GB" sz="2800" b="1" dirty="0">
              <a:solidFill>
                <a:schemeClr val="tx1"/>
              </a:solidFill>
              <a:latin typeface="Calibri" charset="0"/>
            </a:endParaRPr>
          </a:p>
          <a:p>
            <a:pPr algn="l">
              <a:lnSpc>
                <a:spcPct val="80000"/>
              </a:lnSpc>
            </a:pPr>
            <a:r>
              <a:rPr lang="en-GB" sz="2800" b="1" dirty="0">
                <a:solidFill>
                  <a:schemeClr val="tx1"/>
                </a:solidFill>
                <a:latin typeface="Calibri" charset="0"/>
              </a:rPr>
              <a:t>I think back twenty years, to my youth as a student: the road belonged to us then; we sang in </a:t>
            </a:r>
            <a:r>
              <a:rPr lang="en-GB" sz="2800" b="1" dirty="0" smtClean="0">
                <a:solidFill>
                  <a:schemeClr val="tx1"/>
                </a:solidFill>
                <a:latin typeface="Calibri" charset="0"/>
              </a:rPr>
              <a:t>it, </a:t>
            </a:r>
            <a:r>
              <a:rPr lang="en-GB" sz="2800" b="1" dirty="0">
                <a:solidFill>
                  <a:schemeClr val="tx1"/>
                </a:solidFill>
                <a:latin typeface="Calibri" charset="0"/>
              </a:rPr>
              <a:t>we argued in it, while the horse-bus flowed softly by.</a:t>
            </a:r>
            <a:endParaRPr lang="en-GB" sz="2800" dirty="0">
              <a:solidFill>
                <a:schemeClr val="tx1"/>
              </a:solidFill>
              <a:latin typeface="Calibri" charset="0"/>
            </a:endParaRPr>
          </a:p>
          <a:p>
            <a:pPr algn="l">
              <a:lnSpc>
                <a:spcPct val="80000"/>
              </a:lnSpc>
            </a:pPr>
            <a:endParaRPr lang="en-US" sz="2400" dirty="0">
              <a:solidFill>
                <a:schemeClr val="tx1"/>
              </a:solidFill>
              <a:latin typeface="Calibri" charset="0"/>
            </a:endParaRPr>
          </a:p>
        </p:txBody>
      </p:sp>
    </p:spTree>
    <p:extLst>
      <p:ext uri="{BB962C8B-B14F-4D97-AF65-F5344CB8AC3E}">
        <p14:creationId xmlns:p14="http://schemas.microsoft.com/office/powerpoint/2010/main" val="397516902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03448"/>
            <a:ext cx="8229600" cy="1484784"/>
          </a:xfrm>
        </p:spPr>
        <p:txBody>
          <a:bodyPr/>
          <a:lstStyle/>
          <a:p>
            <a:r>
              <a:rPr lang="en-US" sz="3600" b="1" dirty="0" smtClean="0">
                <a:solidFill>
                  <a:srgbClr val="000000"/>
                </a:solidFill>
              </a:rPr>
              <a:t>Alexander </a:t>
            </a:r>
            <a:r>
              <a:rPr lang="en-US" sz="3600" b="1" dirty="0" err="1" smtClean="0">
                <a:solidFill>
                  <a:srgbClr val="000000"/>
                </a:solidFill>
              </a:rPr>
              <a:t>Rodchenko</a:t>
            </a:r>
            <a:r>
              <a:rPr lang="en-US" sz="3600" b="1" dirty="0" smtClean="0">
                <a:solidFill>
                  <a:srgbClr val="000000"/>
                </a:solidFill>
              </a:rPr>
              <a:t>/</a:t>
            </a:r>
            <a:r>
              <a:rPr lang="en-US" sz="3600" b="1" dirty="0" err="1" smtClean="0">
                <a:solidFill>
                  <a:srgbClr val="000000"/>
                </a:solidFill>
              </a:rPr>
              <a:t>Liubov</a:t>
            </a:r>
            <a:r>
              <a:rPr lang="en-US" sz="3600" b="1" dirty="0" smtClean="0">
                <a:solidFill>
                  <a:srgbClr val="000000"/>
                </a:solidFill>
              </a:rPr>
              <a:t> </a:t>
            </a:r>
            <a:r>
              <a:rPr lang="en-US" sz="3600" b="1" dirty="0" err="1" smtClean="0">
                <a:solidFill>
                  <a:srgbClr val="000000"/>
                </a:solidFill>
              </a:rPr>
              <a:t>Popova</a:t>
            </a:r>
            <a:endParaRPr lang="en-US" sz="3600" b="1" dirty="0">
              <a:solidFill>
                <a:srgbClr val="000000"/>
              </a:solidFill>
            </a:endParaRPr>
          </a:p>
        </p:txBody>
      </p:sp>
      <p:sp>
        <p:nvSpPr>
          <p:cNvPr id="4" name="Content Placeholder 3"/>
          <p:cNvSpPr>
            <a:spLocks noGrp="1"/>
          </p:cNvSpPr>
          <p:nvPr>
            <p:ph sz="quarter" idx="13"/>
          </p:nvPr>
        </p:nvSpPr>
        <p:spPr/>
        <p:txBody>
          <a:bodyPr/>
          <a:lstStyle/>
          <a:p>
            <a:endParaRPr lang="en-US" dirty="0"/>
          </a:p>
        </p:txBody>
      </p:sp>
      <p:pic>
        <p:nvPicPr>
          <p:cNvPr id="9" name="Content Placeholder 8" descr="rodchenko_10.jpg"/>
          <p:cNvPicPr>
            <a:picLocks noGrp="1" noChangeAspect="1"/>
          </p:cNvPicPr>
          <p:nvPr>
            <p:ph sz="half" idx="2"/>
          </p:nvPr>
        </p:nvPicPr>
        <p:blipFill>
          <a:blip r:embed="rId2">
            <a:extLst>
              <a:ext uri="{28A0092B-C50C-407E-A947-70E740481C1C}">
                <a14:useLocalDpi xmlns:a14="http://schemas.microsoft.com/office/drawing/2010/main" val="0"/>
              </a:ext>
            </a:extLst>
          </a:blip>
          <a:srcRect l="-10135" r="-10135"/>
          <a:stretch>
            <a:fillRect/>
          </a:stretch>
        </p:blipFill>
        <p:spPr/>
      </p:pic>
      <p:pic>
        <p:nvPicPr>
          <p:cNvPr id="8" name="Content Placeholder 5" descr="0237814cbb88d5b31654439551dc30dc.jpg"/>
          <p:cNvPicPr>
            <a:picLocks noGrp="1" noChangeAspect="1"/>
          </p:cNvPicPr>
          <p:nvPr/>
        </p:nvPicPr>
        <p:blipFill>
          <a:blip r:embed="rId3">
            <a:extLst>
              <a:ext uri="{28A0092B-C50C-407E-A947-70E740481C1C}">
                <a14:useLocalDpi xmlns:a14="http://schemas.microsoft.com/office/drawing/2010/main" val="0"/>
              </a:ext>
            </a:extLst>
          </a:blip>
          <a:srcRect l="-990" r="-990"/>
          <a:stretch>
            <a:fillRect/>
          </a:stretch>
        </p:blipFill>
        <p:spPr>
          <a:xfrm>
            <a:off x="395536" y="1628800"/>
            <a:ext cx="4038600" cy="4525963"/>
          </a:xfrm>
          <a:prstGeom prst="rect">
            <a:avLst/>
          </a:prstGeom>
        </p:spPr>
      </p:pic>
    </p:spTree>
    <p:extLst>
      <p:ext uri="{BB962C8B-B14F-4D97-AF65-F5344CB8AC3E}">
        <p14:creationId xmlns:p14="http://schemas.microsoft.com/office/powerpoint/2010/main" val="75550987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Alexander </a:t>
            </a:r>
            <a:r>
              <a:rPr lang="en-US" dirty="0" err="1" smtClean="0"/>
              <a:t>Rodchenko</a:t>
            </a:r>
            <a:endParaRPr lang="en-US" dirty="0"/>
          </a:p>
        </p:txBody>
      </p:sp>
      <p:pic>
        <p:nvPicPr>
          <p:cNvPr id="13" name="Content Placeholder 12" descr="Unknown.jpeg"/>
          <p:cNvPicPr>
            <a:picLocks noGrp="1" noChangeAspect="1"/>
          </p:cNvPicPr>
          <p:nvPr>
            <p:ph sz="half" idx="1"/>
          </p:nvPr>
        </p:nvPicPr>
        <p:blipFill>
          <a:blip r:embed="rId2">
            <a:extLst>
              <a:ext uri="{28A0092B-C50C-407E-A947-70E740481C1C}">
                <a14:useLocalDpi xmlns:a14="http://schemas.microsoft.com/office/drawing/2010/main" val="0"/>
              </a:ext>
            </a:extLst>
          </a:blip>
          <a:srcRect t="-16050" b="-16050"/>
          <a:stretch>
            <a:fillRect/>
          </a:stretch>
        </p:blipFill>
        <p:spPr/>
      </p:pic>
      <p:sp>
        <p:nvSpPr>
          <p:cNvPr id="14" name="Content Placeholder 13"/>
          <p:cNvSpPr>
            <a:spLocks noGrp="1"/>
          </p:cNvSpPr>
          <p:nvPr>
            <p:ph sz="half" idx="2"/>
          </p:nvPr>
        </p:nvSpPr>
        <p:spPr/>
        <p:txBody>
          <a:bodyPr>
            <a:normAutofit lnSpcReduction="10000"/>
          </a:bodyPr>
          <a:lstStyle/>
          <a:p>
            <a:pPr marL="0" indent="0">
              <a:buNone/>
            </a:pPr>
            <a:r>
              <a:rPr lang="en-GB" sz="3200" b="1" dirty="0"/>
              <a:t>We must revolutionize our optical perception. We must remove the veil from our eyes</a:t>
            </a:r>
            <a:r>
              <a:rPr lang="en-GB" sz="3200" b="1" dirty="0" smtClean="0"/>
              <a:t>.</a:t>
            </a:r>
          </a:p>
          <a:p>
            <a:pPr marL="0" indent="0">
              <a:buNone/>
            </a:pPr>
            <a:endParaRPr lang="en-GB" sz="3200" b="1" dirty="0"/>
          </a:p>
          <a:p>
            <a:pPr marL="0" indent="0">
              <a:buNone/>
            </a:pPr>
            <a:r>
              <a:rPr lang="en-GB" sz="3200" b="1" dirty="0"/>
              <a:t>Only the camera seems to be capable of describing modern life.</a:t>
            </a:r>
          </a:p>
          <a:p>
            <a:endParaRPr lang="en-US" dirty="0"/>
          </a:p>
        </p:txBody>
      </p:sp>
    </p:spTree>
    <p:extLst>
      <p:ext uri="{BB962C8B-B14F-4D97-AF65-F5344CB8AC3E}">
        <p14:creationId xmlns:p14="http://schemas.microsoft.com/office/powerpoint/2010/main" val="200239099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nstructivism3_detail_e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84003" y="325314"/>
            <a:ext cx="8128000" cy="5753100"/>
          </a:xfrm>
          <a:prstGeom prst="rect">
            <a:avLst/>
          </a:prstGeom>
        </p:spPr>
      </p:pic>
    </p:spTree>
    <p:extLst>
      <p:ext uri="{BB962C8B-B14F-4D97-AF65-F5344CB8AC3E}">
        <p14:creationId xmlns:p14="http://schemas.microsoft.com/office/powerpoint/2010/main" val="114112876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tzg71LDPbgIyyVkcselbMQ.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68032"/>
            <a:ext cx="9144000" cy="2368627"/>
          </a:xfrm>
          <a:prstGeom prst="rect">
            <a:avLst/>
          </a:prstGeom>
        </p:spPr>
      </p:pic>
    </p:spTree>
    <p:extLst>
      <p:ext uri="{BB962C8B-B14F-4D97-AF65-F5344CB8AC3E}">
        <p14:creationId xmlns:p14="http://schemas.microsoft.com/office/powerpoint/2010/main" val="415238955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859340"/>
            <a:ext cx="8712968" cy="3539431"/>
          </a:xfrm>
          <a:prstGeom prst="rect">
            <a:avLst/>
          </a:prstGeom>
        </p:spPr>
        <p:txBody>
          <a:bodyPr wrap="square">
            <a:spAutoFit/>
          </a:bodyPr>
          <a:lstStyle/>
          <a:p>
            <a:r>
              <a:rPr lang="en-GB" sz="2800" b="1" dirty="0"/>
              <a:t>‘Our bars and city streets, our offices and furnished rooms, our railroad stations and our factories seemed to close relentlessly around us. Then came film and exploded this prison-world with the dynamite of the split-second, so that now we can set off calmly on journeys of adventure among its far-flung debris. With the close-up, space expands; with slow motion, movement is extended’ (117).</a:t>
            </a:r>
            <a:r>
              <a:rPr lang="en-GB" sz="2800" dirty="0"/>
              <a:t> </a:t>
            </a:r>
            <a:endParaRPr lang="en-US" sz="2800" dirty="0"/>
          </a:p>
        </p:txBody>
      </p:sp>
    </p:spTree>
    <p:extLst>
      <p:ext uri="{BB962C8B-B14F-4D97-AF65-F5344CB8AC3E}">
        <p14:creationId xmlns:p14="http://schemas.microsoft.com/office/powerpoint/2010/main" val="409025739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4959" y="1052736"/>
            <a:ext cx="8964488" cy="5262980"/>
          </a:xfrm>
          <a:prstGeom prst="rect">
            <a:avLst/>
          </a:prstGeom>
        </p:spPr>
        <p:txBody>
          <a:bodyPr wrap="square">
            <a:spAutoFit/>
          </a:bodyPr>
          <a:lstStyle/>
          <a:p>
            <a:r>
              <a:rPr lang="en-GB" sz="2800" b="1" dirty="0"/>
              <a:t>‘A person who concentrates before a work of art is absorbed by it; he enters into the work, just as, according to legend, a Chinese painter entered his completed painting while beholding it. By contrast, the distracted masses absorb the work of art into themselves. Their waves lap around it; they encompass it with their tide. This is most obvious with regard to buildings. Architecture has always offered the prototype of an artwork that is received in a state of distraction and through the collective. The laws of architecture’s reception are highly instructive’ (119-20).</a:t>
            </a:r>
            <a:r>
              <a:rPr lang="en-GB" sz="2800" dirty="0"/>
              <a:t> </a:t>
            </a:r>
            <a:endParaRPr lang="en-US" sz="2800" dirty="0"/>
          </a:p>
        </p:txBody>
      </p:sp>
    </p:spTree>
    <p:extLst>
      <p:ext uri="{BB962C8B-B14F-4D97-AF65-F5344CB8AC3E}">
        <p14:creationId xmlns:p14="http://schemas.microsoft.com/office/powerpoint/2010/main" val="356659389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32883" y="234462"/>
            <a:ext cx="4100535" cy="546788"/>
          </a:xfrm>
        </p:spPr>
        <p:txBody>
          <a:bodyPr>
            <a:noAutofit/>
          </a:bodyPr>
          <a:lstStyle/>
          <a:p>
            <a:r>
              <a:rPr lang="en-US" sz="2000" b="1" dirty="0" smtClean="0">
                <a:solidFill>
                  <a:schemeClr val="tx1"/>
                </a:solidFill>
                <a:latin typeface="Baskerville"/>
                <a:cs typeface="Baskerville"/>
              </a:rPr>
              <a:t>The Little Hunchback</a:t>
            </a:r>
          </a:p>
          <a:p>
            <a:r>
              <a:rPr lang="en-US" sz="2000" b="1" i="1" dirty="0" smtClean="0">
                <a:solidFill>
                  <a:schemeClr val="tx1"/>
                </a:solidFill>
                <a:latin typeface="Baskerville"/>
                <a:cs typeface="Baskerville"/>
              </a:rPr>
              <a:t>Das </a:t>
            </a:r>
            <a:r>
              <a:rPr lang="en-US" sz="2000" b="1" i="1" dirty="0" err="1" smtClean="0">
                <a:solidFill>
                  <a:schemeClr val="tx1"/>
                </a:solidFill>
                <a:latin typeface="Baskerville"/>
                <a:cs typeface="Baskerville"/>
              </a:rPr>
              <a:t>bucklicht</a:t>
            </a:r>
            <a:r>
              <a:rPr lang="en-US" sz="2000" b="1" i="1" dirty="0" smtClean="0">
                <a:solidFill>
                  <a:schemeClr val="tx1"/>
                </a:solidFill>
                <a:latin typeface="Baskerville"/>
                <a:cs typeface="Baskerville"/>
              </a:rPr>
              <a:t> </a:t>
            </a:r>
            <a:r>
              <a:rPr lang="en-US" sz="2000" b="1" i="1" dirty="0" err="1" smtClean="0">
                <a:solidFill>
                  <a:schemeClr val="tx1"/>
                </a:solidFill>
                <a:latin typeface="Baskerville"/>
                <a:cs typeface="Baskerville"/>
              </a:rPr>
              <a:t>Männlein</a:t>
            </a:r>
            <a:endParaRPr lang="en-US" sz="2000" b="1" i="1" dirty="0">
              <a:solidFill>
                <a:schemeClr val="tx1"/>
              </a:solidFill>
              <a:latin typeface="Baskerville"/>
              <a:cs typeface="Baskerville"/>
            </a:endParaRPr>
          </a:p>
        </p:txBody>
      </p:sp>
      <p:pic>
        <p:nvPicPr>
          <p:cNvPr id="4" name="Picture 3" descr="screenshot.png"/>
          <p:cNvPicPr>
            <a:picLocks noChangeAspect="1"/>
          </p:cNvPicPr>
          <p:nvPr/>
        </p:nvPicPr>
        <p:blipFill>
          <a:blip r:embed="rId2"/>
          <a:stretch>
            <a:fillRect/>
          </a:stretch>
        </p:blipFill>
        <p:spPr>
          <a:xfrm>
            <a:off x="1984789" y="1347826"/>
            <a:ext cx="5273642" cy="1294914"/>
          </a:xfrm>
          <a:prstGeom prst="rect">
            <a:avLst/>
          </a:prstGeom>
        </p:spPr>
      </p:pic>
      <p:pic>
        <p:nvPicPr>
          <p:cNvPr id="5" name="Picture 4" descr="screenshot.png"/>
          <p:cNvPicPr>
            <a:picLocks noChangeAspect="1"/>
          </p:cNvPicPr>
          <p:nvPr/>
        </p:nvPicPr>
        <p:blipFill>
          <a:blip r:embed="rId3"/>
          <a:stretch>
            <a:fillRect/>
          </a:stretch>
        </p:blipFill>
        <p:spPr>
          <a:xfrm>
            <a:off x="1984789" y="2642740"/>
            <a:ext cx="5624332" cy="976124"/>
          </a:xfrm>
          <a:prstGeom prst="rect">
            <a:avLst/>
          </a:prstGeom>
        </p:spPr>
      </p:pic>
      <p:pic>
        <p:nvPicPr>
          <p:cNvPr id="7" name="Picture 6" descr="hunch 3.jpg"/>
          <p:cNvPicPr>
            <a:picLocks noChangeAspect="1"/>
          </p:cNvPicPr>
          <p:nvPr/>
        </p:nvPicPr>
        <p:blipFill>
          <a:blip r:embed="rId4"/>
          <a:stretch>
            <a:fillRect/>
          </a:stretch>
        </p:blipFill>
        <p:spPr>
          <a:xfrm>
            <a:off x="581024" y="3863975"/>
            <a:ext cx="2364811" cy="2600069"/>
          </a:xfrm>
          <a:prstGeom prst="rect">
            <a:avLst/>
          </a:prstGeom>
        </p:spPr>
      </p:pic>
      <p:pic>
        <p:nvPicPr>
          <p:cNvPr id="8" name="Picture 7" descr="bucklichte_Maennlein_2__564x500_.jpg"/>
          <p:cNvPicPr>
            <a:picLocks noChangeAspect="1"/>
          </p:cNvPicPr>
          <p:nvPr/>
        </p:nvPicPr>
        <p:blipFill>
          <a:blip r:embed="rId5"/>
          <a:stretch>
            <a:fillRect/>
          </a:stretch>
        </p:blipFill>
        <p:spPr>
          <a:xfrm>
            <a:off x="3207248" y="3863974"/>
            <a:ext cx="2931380" cy="2600069"/>
          </a:xfrm>
          <a:prstGeom prst="rect">
            <a:avLst/>
          </a:prstGeom>
        </p:spPr>
      </p:pic>
      <p:pic>
        <p:nvPicPr>
          <p:cNvPr id="9" name="Picture 8" descr="hunch 2.jpg"/>
          <p:cNvPicPr>
            <a:picLocks noChangeAspect="1"/>
          </p:cNvPicPr>
          <p:nvPr/>
        </p:nvPicPr>
        <p:blipFill>
          <a:blip r:embed="rId6"/>
          <a:stretch>
            <a:fillRect/>
          </a:stretch>
        </p:blipFill>
        <p:spPr>
          <a:xfrm>
            <a:off x="6533418" y="3863974"/>
            <a:ext cx="2198253" cy="2603756"/>
          </a:xfrm>
          <a:prstGeom prst="rect">
            <a:avLst/>
          </a:prstGeom>
        </p:spPr>
      </p:pic>
    </p:spTree>
    <p:extLst>
      <p:ext uri="{BB962C8B-B14F-4D97-AF65-F5344CB8AC3E}">
        <p14:creationId xmlns:p14="http://schemas.microsoft.com/office/powerpoint/2010/main" val="363204604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431" y="274638"/>
            <a:ext cx="8229600" cy="1143000"/>
          </a:xfrm>
        </p:spPr>
        <p:txBody>
          <a:bodyPr>
            <a:normAutofit/>
          </a:bodyPr>
          <a:lstStyle/>
          <a:p>
            <a:r>
              <a:rPr lang="en-US" sz="2300" b="1" dirty="0" smtClean="0">
                <a:latin typeface="Baskerville"/>
                <a:cs typeface="Baskerville"/>
              </a:rPr>
              <a:t>The Pearl Diver</a:t>
            </a:r>
            <a:endParaRPr lang="en-US" sz="2300" b="1" dirty="0">
              <a:latin typeface="Baskerville"/>
              <a:cs typeface="Baskerville"/>
            </a:endParaRPr>
          </a:p>
        </p:txBody>
      </p:sp>
      <p:sp>
        <p:nvSpPr>
          <p:cNvPr id="3" name="Content Placeholder 2"/>
          <p:cNvSpPr>
            <a:spLocks noGrp="1"/>
          </p:cNvSpPr>
          <p:nvPr>
            <p:ph idx="1"/>
          </p:nvPr>
        </p:nvSpPr>
        <p:spPr>
          <a:xfrm>
            <a:off x="469848" y="1417638"/>
            <a:ext cx="7895492" cy="4525963"/>
          </a:xfrm>
        </p:spPr>
        <p:txBody>
          <a:bodyPr>
            <a:normAutofit fontScale="92500" lnSpcReduction="20000"/>
          </a:bodyPr>
          <a:lstStyle/>
          <a:p>
            <a:pPr algn="just">
              <a:spcAft>
                <a:spcPts val="1200"/>
              </a:spcAft>
              <a:buNone/>
            </a:pPr>
            <a:r>
              <a:rPr lang="en-GB" dirty="0" smtClean="0">
                <a:latin typeface="Baskerville"/>
                <a:cs typeface="Baskerville"/>
              </a:rPr>
              <a:t>	A </a:t>
            </a:r>
            <a:r>
              <a:rPr lang="en-GB" dirty="0">
                <a:latin typeface="Baskerville"/>
                <a:cs typeface="Baskerville"/>
              </a:rPr>
              <a:t>collected object possesses only an amateur value and has no use value whatsoever. (Benjamin was not yet aware of the fact that collecting can also be an eminently sound and often highly profitable form of investment.) And inasmuch as collecting can fasten on any category of objects (not just art objects, which are in any case removed from the everyday world of use objects because they are ‘good’ for nothing) and thus, as it were, redeem the object as a thing since it now is no longer a means to an end but has its intrinsic worth, Benjamin could understand the collector’s passion as an attitude akin to that of the revolutionary. Like the revolutionary, the collector “dreams his way not only into a remote or bygone world, but at the same time into a better one in which, to be sure, people are not provided with what they need any more than they are in the everyday world, but in which things are liberated from the drudgery of usefulness</a:t>
            </a:r>
            <a:r>
              <a:rPr lang="en-GB" dirty="0" smtClean="0">
                <a:latin typeface="Baskerville"/>
                <a:cs typeface="Baskerville"/>
              </a:rPr>
              <a:t>.”</a:t>
            </a:r>
          </a:p>
          <a:p>
            <a:pPr>
              <a:spcAft>
                <a:spcPts val="1200"/>
              </a:spcAft>
            </a:pPr>
            <a:endParaRPr lang="en-US" dirty="0">
              <a:latin typeface="Baskerville"/>
              <a:cs typeface="Baskerville"/>
            </a:endParaRPr>
          </a:p>
        </p:txBody>
      </p:sp>
    </p:spTree>
    <p:extLst>
      <p:ext uri="{BB962C8B-B14F-4D97-AF65-F5344CB8AC3E}">
        <p14:creationId xmlns:p14="http://schemas.microsoft.com/office/powerpoint/2010/main" val="223854147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85800" y="609601"/>
            <a:ext cx="7772400" cy="2099319"/>
          </a:xfrm>
        </p:spPr>
        <p:txBody>
          <a:bodyPr>
            <a:normAutofit/>
          </a:bodyPr>
          <a:lstStyle/>
          <a:p>
            <a:r>
              <a:rPr lang="en-US" sz="3200" dirty="0">
                <a:solidFill>
                  <a:schemeClr val="tx1"/>
                </a:solidFill>
              </a:rPr>
              <a:t>Jonah who will be 25 in the year 2000 (dir. Alain Tanner; script John Berger) </a:t>
            </a:r>
          </a:p>
        </p:txBody>
      </p:sp>
      <p:sp>
        <p:nvSpPr>
          <p:cNvPr id="8" name="Subtitle 7"/>
          <p:cNvSpPr>
            <a:spLocks noGrp="1"/>
          </p:cNvSpPr>
          <p:nvPr>
            <p:ph type="subTitle" idx="1"/>
          </p:nvPr>
        </p:nvSpPr>
        <p:spPr>
          <a:xfrm>
            <a:off x="1371600" y="3284984"/>
            <a:ext cx="6400800" cy="2887216"/>
          </a:xfrm>
        </p:spPr>
        <p:txBody>
          <a:bodyPr/>
          <a:lstStyle/>
          <a:p>
            <a:r>
              <a:rPr lang="en-US" dirty="0" smtClean="0">
                <a:solidFill>
                  <a:srgbClr val="0000FF"/>
                </a:solidFill>
                <a:hlinkClick r:id="rId2"/>
              </a:rPr>
              <a:t>http://www.youtube.com/watch?v=N8fhqHyRj6M</a:t>
            </a:r>
            <a:endParaRPr lang="en-US" dirty="0" smtClean="0">
              <a:solidFill>
                <a:srgbClr val="0000FF"/>
              </a:solidFill>
            </a:endParaRPr>
          </a:p>
          <a:p>
            <a:endParaRPr lang="en-US" dirty="0">
              <a:solidFill>
                <a:srgbClr val="0000FF"/>
              </a:solidFill>
            </a:endParaRPr>
          </a:p>
        </p:txBody>
      </p:sp>
    </p:spTree>
    <p:extLst>
      <p:ext uri="{BB962C8B-B14F-4D97-AF65-F5344CB8AC3E}">
        <p14:creationId xmlns:p14="http://schemas.microsoft.com/office/powerpoint/2010/main" val="129849699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oshiyuki_Kobayashi_albrecht_13.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88118"/>
            <a:ext cx="9144000" cy="6099243"/>
          </a:xfrm>
          <a:prstGeom prst="rect">
            <a:avLst/>
          </a:prstGeom>
        </p:spPr>
      </p:pic>
    </p:spTree>
    <p:extLst>
      <p:ext uri="{BB962C8B-B14F-4D97-AF65-F5344CB8AC3E}">
        <p14:creationId xmlns:p14="http://schemas.microsoft.com/office/powerpoint/2010/main" val="95754606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87424"/>
            <a:ext cx="8229600" cy="1600200"/>
          </a:xfrm>
        </p:spPr>
        <p:txBody>
          <a:bodyPr/>
          <a:lstStyle/>
          <a:p>
            <a:r>
              <a:rPr lang="en-US" sz="3600" b="1" dirty="0" smtClean="0">
                <a:solidFill>
                  <a:srgbClr val="000000"/>
                </a:solidFill>
              </a:rPr>
              <a:t>Place Clichy (Paris), ca. 1890</a:t>
            </a:r>
            <a:endParaRPr lang="en-US" sz="3600" b="1" dirty="0">
              <a:solidFill>
                <a:srgbClr val="00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a:ext>
            </a:extLst>
          </a:blip>
          <a:srcRect l="-17375" r="-17375"/>
          <a:stretch>
            <a:fillRect/>
          </a:stretch>
        </p:blipFill>
        <p:spPr/>
      </p:pic>
    </p:spTree>
    <p:extLst>
      <p:ext uri="{BB962C8B-B14F-4D97-AF65-F5344CB8AC3E}">
        <p14:creationId xmlns:p14="http://schemas.microsoft.com/office/powerpoint/2010/main" val="3060232839"/>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mn-lt"/>
              </a:rPr>
              <a:t>Thesis VI, ‘On the concept of history’ </a:t>
            </a:r>
            <a:endParaRPr lang="en-US" dirty="0">
              <a:latin typeface="+mn-lt"/>
            </a:endParaRPr>
          </a:p>
        </p:txBody>
      </p:sp>
      <p:sp>
        <p:nvSpPr>
          <p:cNvPr id="3" name="Content Placeholder 2"/>
          <p:cNvSpPr>
            <a:spLocks noGrp="1"/>
          </p:cNvSpPr>
          <p:nvPr>
            <p:ph idx="1"/>
          </p:nvPr>
        </p:nvSpPr>
        <p:spPr/>
        <p:txBody>
          <a:bodyPr>
            <a:normAutofit lnSpcReduction="10000"/>
          </a:bodyPr>
          <a:lstStyle/>
          <a:p>
            <a:pPr marL="0" indent="0">
              <a:buNone/>
            </a:pPr>
            <a:endParaRPr lang="en-GB" dirty="0" smtClean="0"/>
          </a:p>
          <a:p>
            <a:pPr marL="0" indent="0">
              <a:buNone/>
            </a:pPr>
            <a:r>
              <a:rPr lang="en-GB" sz="2800" b="1" dirty="0" smtClean="0">
                <a:solidFill>
                  <a:schemeClr val="tx1"/>
                </a:solidFill>
              </a:rPr>
              <a:t>Every </a:t>
            </a:r>
            <a:r>
              <a:rPr lang="en-GB" sz="2800" b="1" dirty="0">
                <a:solidFill>
                  <a:schemeClr val="tx1"/>
                </a:solidFill>
              </a:rPr>
              <a:t>age must strive anew to wrest tradition away from the conformism that is working to overpower it. The Messiah comes not only as the redeemer; he comes as the victor over the Antichrist. The only historian capable of fanning the spark of hope in the past is the one who is firmly convinced that even the dead will not be safe from the enemy if he is victorious. And this enemy has never ceased to be </a:t>
            </a:r>
            <a:r>
              <a:rPr lang="en-GB" sz="2800" b="1" dirty="0" smtClean="0">
                <a:solidFill>
                  <a:schemeClr val="tx1"/>
                </a:solidFill>
              </a:rPr>
              <a:t>victorious.</a:t>
            </a:r>
            <a:endParaRPr lang="en-GB" sz="2800" b="1" dirty="0">
              <a:solidFill>
                <a:schemeClr val="tx1"/>
              </a:solidFill>
            </a:endParaRPr>
          </a:p>
          <a:p>
            <a:pPr marL="0" indent="0">
              <a:buNone/>
            </a:pPr>
            <a:endParaRPr lang="en-US" dirty="0"/>
          </a:p>
        </p:txBody>
      </p:sp>
    </p:spTree>
    <p:extLst>
      <p:ext uri="{BB962C8B-B14F-4D97-AF65-F5344CB8AC3E}">
        <p14:creationId xmlns:p14="http://schemas.microsoft.com/office/powerpoint/2010/main" val="53967100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chemeClr val="tx1"/>
                </a:solidFill>
              </a:rPr>
              <a:t>J.L.G Ferris</a:t>
            </a:r>
            <a:br>
              <a:rPr lang="en-US" sz="3200" b="1" dirty="0" smtClean="0">
                <a:solidFill>
                  <a:schemeClr val="tx1"/>
                </a:solidFill>
              </a:rPr>
            </a:br>
            <a:r>
              <a:rPr lang="en-US" sz="3200" b="1" dirty="0" smtClean="0">
                <a:solidFill>
                  <a:schemeClr val="tx1"/>
                </a:solidFill>
              </a:rPr>
              <a:t>The First Thanksgiving 1621 (1932)</a:t>
            </a:r>
            <a:endParaRPr lang="en-US" sz="3200" b="1" dirty="0">
              <a:solidFill>
                <a:schemeClr val="tx1"/>
              </a:solidFill>
            </a:endParaRPr>
          </a:p>
        </p:txBody>
      </p:sp>
      <p:pic>
        <p:nvPicPr>
          <p:cNvPr id="4" name="Content Placeholder 3" descr="thanksgiving.jpg"/>
          <p:cNvPicPr>
            <a:picLocks noGrp="1" noChangeAspect="1"/>
          </p:cNvPicPr>
          <p:nvPr>
            <p:ph idx="1"/>
          </p:nvPr>
        </p:nvPicPr>
        <p:blipFill>
          <a:blip r:embed="rId2" cstate="print">
            <a:extLst>
              <a:ext uri="{28A0092B-C50C-407E-A947-70E740481C1C}">
                <a14:useLocalDpi xmlns:a14="http://schemas.microsoft.com/office/drawing/2010/main" val="0"/>
              </a:ext>
            </a:extLst>
          </a:blip>
          <a:srcRect l="-1155" r="-1155"/>
          <a:stretch>
            <a:fillRect/>
          </a:stretch>
        </p:blipFill>
        <p:spPr/>
      </p:pic>
    </p:spTree>
    <p:extLst>
      <p:ext uri="{BB962C8B-B14F-4D97-AF65-F5344CB8AC3E}">
        <p14:creationId xmlns:p14="http://schemas.microsoft.com/office/powerpoint/2010/main" val="35543492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0223.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7391" y="103910"/>
            <a:ext cx="8928064" cy="6706696"/>
          </a:xfrm>
          <a:prstGeom prst="rect">
            <a:avLst/>
          </a:prstGeom>
        </p:spPr>
      </p:pic>
    </p:spTree>
    <p:extLst>
      <p:ext uri="{BB962C8B-B14F-4D97-AF65-F5344CB8AC3E}">
        <p14:creationId xmlns:p14="http://schemas.microsoft.com/office/powerpoint/2010/main" val="416165961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ssembly-line-workers.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48096" y="1280512"/>
            <a:ext cx="7620000" cy="3937000"/>
          </a:xfrm>
          <a:prstGeom prst="rect">
            <a:avLst/>
          </a:prstGeom>
        </p:spPr>
      </p:pic>
    </p:spTree>
    <p:extLst>
      <p:ext uri="{BB962C8B-B14F-4D97-AF65-F5344CB8AC3E}">
        <p14:creationId xmlns:p14="http://schemas.microsoft.com/office/powerpoint/2010/main" val="1839158039"/>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tx1"/>
                </a:solidFill>
              </a:rPr>
              <a:t>Benin Bronzes/Elgin Marbles</a:t>
            </a:r>
            <a:br>
              <a:rPr lang="en-US" sz="3600" b="1" dirty="0" smtClean="0">
                <a:solidFill>
                  <a:schemeClr val="tx1"/>
                </a:solidFill>
              </a:rPr>
            </a:br>
            <a:r>
              <a:rPr lang="en-US" sz="3600" b="1" dirty="0" smtClean="0">
                <a:solidFill>
                  <a:schemeClr val="tx1"/>
                </a:solidFill>
              </a:rPr>
              <a:t>British Museum</a:t>
            </a:r>
            <a:endParaRPr lang="en-US" sz="3600" b="1" dirty="0">
              <a:solidFill>
                <a:schemeClr val="tx1"/>
              </a:solidFill>
            </a:endParaRPr>
          </a:p>
        </p:txBody>
      </p:sp>
      <p:pic>
        <p:nvPicPr>
          <p:cNvPr id="6" name="Content Placeholder 5" descr="302422841_022815f93e_b.jpg"/>
          <p:cNvPicPr>
            <a:picLocks noGrp="1" noChangeAspect="1"/>
          </p:cNvPicPr>
          <p:nvPr>
            <p:ph sz="half" idx="2"/>
          </p:nvPr>
        </p:nvPicPr>
        <p:blipFill>
          <a:blip r:embed="rId2">
            <a:extLst>
              <a:ext uri="{28A0092B-C50C-407E-A947-70E740481C1C}">
                <a14:useLocalDpi xmlns:a14="http://schemas.microsoft.com/office/drawing/2010/main" val="0"/>
              </a:ext>
            </a:extLst>
          </a:blip>
          <a:srcRect t="-34133" b="-34133"/>
          <a:stretch>
            <a:fillRect/>
          </a:stretch>
        </p:blipFill>
        <p:spPr/>
      </p:pic>
      <p:pic>
        <p:nvPicPr>
          <p:cNvPr id="5" name="Content Placeholder 4" descr="_1896535_benin300.jpg"/>
          <p:cNvPicPr>
            <a:picLocks noGrp="1" noChangeAspect="1"/>
          </p:cNvPicPr>
          <p:nvPr>
            <p:ph sz="quarter" idx="13"/>
          </p:nvPr>
        </p:nvPicPr>
        <p:blipFill>
          <a:blip r:embed="rId3">
            <a:extLst>
              <a:ext uri="{28A0092B-C50C-407E-A947-70E740481C1C}">
                <a14:useLocalDpi xmlns:a14="http://schemas.microsoft.com/office/drawing/2010/main" val="0"/>
              </a:ext>
            </a:extLst>
          </a:blip>
          <a:srcRect t="-43326" b="-43326"/>
          <a:stretch>
            <a:fillRect/>
          </a:stretch>
        </p:blipFill>
        <p:spPr/>
      </p:pic>
    </p:spTree>
    <p:extLst>
      <p:ext uri="{BB962C8B-B14F-4D97-AF65-F5344CB8AC3E}">
        <p14:creationId xmlns:p14="http://schemas.microsoft.com/office/powerpoint/2010/main" val="10845257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620688"/>
            <a:ext cx="8784976" cy="4832093"/>
          </a:xfrm>
          <a:prstGeom prst="rect">
            <a:avLst/>
          </a:prstGeom>
        </p:spPr>
        <p:txBody>
          <a:bodyPr wrap="square">
            <a:spAutoFit/>
          </a:bodyPr>
          <a:lstStyle/>
          <a:p>
            <a:endParaRPr lang="en-GB" sz="2800" b="1" dirty="0" smtClean="0"/>
          </a:p>
          <a:p>
            <a:r>
              <a:rPr lang="en-GB" sz="2800" b="1" dirty="0" smtClean="0"/>
              <a:t>[I]t </a:t>
            </a:r>
            <a:r>
              <a:rPr lang="en-GB" sz="2800" b="1" dirty="0"/>
              <a:t>is clear that a society that loses its memory is inevitably engaged in violence. Reciprocally, a society that is shot through with violence either loses its memory, or is caught up in a </a:t>
            </a:r>
            <a:r>
              <a:rPr lang="en-GB" sz="2800" b="1" dirty="0" err="1"/>
              <a:t>problematisation</a:t>
            </a:r>
            <a:r>
              <a:rPr lang="en-GB" sz="2800" b="1" dirty="0"/>
              <a:t> of memory which tends to suggest that the order and continuity that memory at the sovereign level offers apparently to preserve, are themselves in fact </a:t>
            </a:r>
            <a:r>
              <a:rPr lang="en-GB" sz="2800" b="1" dirty="0" err="1"/>
              <a:t>violences</a:t>
            </a:r>
            <a:r>
              <a:rPr lang="en-GB" sz="2800" b="1" dirty="0"/>
              <a:t> and </a:t>
            </a:r>
            <a:r>
              <a:rPr lang="en-GB" sz="2800" b="1" dirty="0" err="1" smtClean="0"/>
              <a:t>forgettings</a:t>
            </a:r>
            <a:endParaRPr lang="en-GB" sz="2800" b="1" dirty="0"/>
          </a:p>
          <a:p>
            <a:r>
              <a:rPr lang="en-GB" sz="2800" b="1" dirty="0" smtClean="0"/>
              <a:t>Francis Barker. </a:t>
            </a:r>
            <a:r>
              <a:rPr lang="en-GB" sz="2800" b="1" i="1" dirty="0" smtClean="0"/>
              <a:t>The Culture of Violence: Tragedy and History </a:t>
            </a:r>
            <a:r>
              <a:rPr lang="en-GB" sz="2800" b="1" dirty="0" smtClean="0"/>
              <a:t>(1993)</a:t>
            </a:r>
            <a:endParaRPr lang="en-GB" sz="2800" b="1" dirty="0"/>
          </a:p>
        </p:txBody>
      </p:sp>
    </p:spTree>
    <p:extLst>
      <p:ext uri="{BB962C8B-B14F-4D97-AF65-F5344CB8AC3E}">
        <p14:creationId xmlns:p14="http://schemas.microsoft.com/office/powerpoint/2010/main" val="15283941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24744"/>
          </a:xfrm>
        </p:spPr>
        <p:txBody>
          <a:bodyPr/>
          <a:lstStyle/>
          <a:p>
            <a:r>
              <a:rPr lang="en-US" sz="4000" dirty="0"/>
              <a:t>a</a:t>
            </a:r>
            <a:r>
              <a:rPr lang="en-US" sz="4000" dirty="0" smtClean="0"/>
              <a:t>namnestic redemption</a:t>
            </a:r>
            <a:endParaRPr lang="en-US" sz="4000" dirty="0"/>
          </a:p>
        </p:txBody>
      </p:sp>
      <p:sp>
        <p:nvSpPr>
          <p:cNvPr id="3" name="Content Placeholder 2"/>
          <p:cNvSpPr>
            <a:spLocks noGrp="1"/>
          </p:cNvSpPr>
          <p:nvPr>
            <p:ph idx="1"/>
          </p:nvPr>
        </p:nvSpPr>
        <p:spPr>
          <a:xfrm>
            <a:off x="107504" y="1268760"/>
            <a:ext cx="8856984" cy="5328592"/>
          </a:xfrm>
        </p:spPr>
        <p:txBody>
          <a:bodyPr>
            <a:noAutofit/>
          </a:bodyPr>
          <a:lstStyle/>
          <a:p>
            <a:pPr marL="0" indent="0">
              <a:buNone/>
            </a:pPr>
            <a:r>
              <a:rPr lang="en-GB" sz="2800" b="1" dirty="0">
                <a:solidFill>
                  <a:schemeClr val="tx1"/>
                </a:solidFill>
              </a:rPr>
              <a:t>The injustices historically perpetrated on the poor by the rich, on the powerless by those </a:t>
            </a:r>
            <a:r>
              <a:rPr lang="en-GB" sz="2800" b="1" dirty="0" smtClean="0">
                <a:solidFill>
                  <a:schemeClr val="tx1"/>
                </a:solidFill>
              </a:rPr>
              <a:t>in power </a:t>
            </a:r>
            <a:r>
              <a:rPr lang="en-GB" sz="2800" b="1" dirty="0">
                <a:solidFill>
                  <a:schemeClr val="tx1"/>
                </a:solidFill>
              </a:rPr>
              <a:t>‘cannot of course be undone but can at least be virtually reconciled through </a:t>
            </a:r>
            <a:r>
              <a:rPr lang="en-GB" sz="2800" b="1" dirty="0" smtClean="0">
                <a:solidFill>
                  <a:schemeClr val="tx1"/>
                </a:solidFill>
              </a:rPr>
              <a:t>remembering. </a:t>
            </a:r>
            <a:r>
              <a:rPr lang="en-GB" sz="2800" b="1" dirty="0">
                <a:solidFill>
                  <a:schemeClr val="tx1"/>
                </a:solidFill>
              </a:rPr>
              <a:t>One </a:t>
            </a:r>
            <a:r>
              <a:rPr lang="en-GB" sz="2800" b="1" dirty="0" smtClean="0">
                <a:solidFill>
                  <a:schemeClr val="tx1"/>
                </a:solidFill>
              </a:rPr>
              <a:t>has </a:t>
            </a:r>
            <a:r>
              <a:rPr lang="en-GB" sz="2800" b="1" dirty="0">
                <a:solidFill>
                  <a:schemeClr val="tx1"/>
                </a:solidFill>
              </a:rPr>
              <a:t>to take seriously the injustice that has already happened and that is seemingly irreversible; that there exists a solidarity of those born later with those who have preceded them, with all those whose bodily or personal integrity has been violated at the hands of other human beings; and that this solidarity can only be engendered and made effective by </a:t>
            </a:r>
            <a:r>
              <a:rPr lang="en-GB" sz="2800" b="1" dirty="0" smtClean="0">
                <a:solidFill>
                  <a:schemeClr val="tx1"/>
                </a:solidFill>
              </a:rPr>
              <a:t>remembering (</a:t>
            </a:r>
            <a:r>
              <a:rPr lang="en-GB" sz="2800" b="1" dirty="0" err="1" smtClean="0">
                <a:solidFill>
                  <a:schemeClr val="tx1"/>
                </a:solidFill>
              </a:rPr>
              <a:t>Habermas</a:t>
            </a:r>
            <a:r>
              <a:rPr lang="en-GB" sz="2800" b="1" dirty="0" smtClean="0">
                <a:solidFill>
                  <a:schemeClr val="tx1"/>
                </a:solidFill>
              </a:rPr>
              <a:t>).</a:t>
            </a:r>
            <a:endParaRPr lang="en-GB" sz="2800" b="1" dirty="0">
              <a:solidFill>
                <a:schemeClr val="tx1"/>
              </a:solidFill>
            </a:endParaRPr>
          </a:p>
          <a:p>
            <a:endParaRPr lang="en-US" sz="2800" dirty="0"/>
          </a:p>
        </p:txBody>
      </p:sp>
    </p:spTree>
    <p:extLst>
      <p:ext uri="{BB962C8B-B14F-4D97-AF65-F5344CB8AC3E}">
        <p14:creationId xmlns:p14="http://schemas.microsoft.com/office/powerpoint/2010/main" val="220142015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692696"/>
            <a:ext cx="8856984" cy="6124754"/>
          </a:xfrm>
          <a:prstGeom prst="rect">
            <a:avLst/>
          </a:prstGeom>
        </p:spPr>
        <p:txBody>
          <a:bodyPr wrap="square">
            <a:spAutoFit/>
          </a:bodyPr>
          <a:lstStyle/>
          <a:p>
            <a:r>
              <a:rPr lang="en-GB" sz="2800" b="1" dirty="0" smtClean="0">
                <a:solidFill>
                  <a:srgbClr val="000000"/>
                </a:solidFill>
                <a:latin typeface="Palatino"/>
                <a:cs typeface="Palatino"/>
              </a:rPr>
              <a:t>In </a:t>
            </a:r>
            <a:r>
              <a:rPr lang="en-GB" sz="2800" b="1" dirty="0">
                <a:solidFill>
                  <a:srgbClr val="000000"/>
                </a:solidFill>
                <a:latin typeface="Palatino"/>
                <a:cs typeface="Palatino"/>
              </a:rPr>
              <a:t>defence of property and the established social order the Elizabethan and Jacobean crown killed huge numbers of the people of England. Their names not wholly unknown, the circumstances of their demise often recorded, the sheer number of them estimable, men, women and children in ‘Shakespeare’s England’ were strung up on permanent or makeshift gallows by a hempen noose. Sometimes the spinal chord snapped at once; or they hung by their necks until they suffocated or drowned; until their brains died of </a:t>
            </a:r>
            <a:r>
              <a:rPr lang="en-GB" sz="2800" b="1" dirty="0" err="1">
                <a:solidFill>
                  <a:srgbClr val="000000"/>
                </a:solidFill>
                <a:latin typeface="Palatino"/>
                <a:cs typeface="Palatino"/>
              </a:rPr>
              <a:t>hypoxeia</a:t>
            </a:r>
            <a:r>
              <a:rPr lang="en-GB" sz="2800" b="1" dirty="0">
                <a:solidFill>
                  <a:srgbClr val="000000"/>
                </a:solidFill>
                <a:latin typeface="Palatino"/>
                <a:cs typeface="Palatino"/>
              </a:rPr>
              <a:t>, or until the shock killed them. Pissing and shitting themselves. Bleeding from their eyes. </a:t>
            </a:r>
            <a:r>
              <a:rPr lang="en-GB" sz="2800" b="1" dirty="0" smtClean="0">
                <a:solidFill>
                  <a:srgbClr val="000000"/>
                </a:solidFill>
                <a:latin typeface="Palatino"/>
                <a:cs typeface="Palatino"/>
              </a:rPr>
              <a:t>Thinking.</a:t>
            </a:r>
            <a:endParaRPr lang="en-GB" sz="2800" b="1" dirty="0">
              <a:solidFill>
                <a:srgbClr val="000000"/>
              </a:solidFill>
              <a:latin typeface="Palatino"/>
              <a:cs typeface="Palatino"/>
            </a:endParaRPr>
          </a:p>
          <a:p>
            <a:r>
              <a:rPr lang="en-GB" sz="2800" b="1" dirty="0" smtClean="0">
                <a:solidFill>
                  <a:srgbClr val="000000"/>
                </a:solidFill>
                <a:latin typeface="Palatino"/>
                <a:cs typeface="Palatino"/>
              </a:rPr>
              <a:t>				Barker, </a:t>
            </a:r>
            <a:r>
              <a:rPr lang="en-GB" sz="2800" b="1" i="1" dirty="0" smtClean="0">
                <a:solidFill>
                  <a:srgbClr val="000000"/>
                </a:solidFill>
                <a:latin typeface="Palatino"/>
                <a:cs typeface="Palatino"/>
              </a:rPr>
              <a:t>The Culture of Violence</a:t>
            </a:r>
            <a:endParaRPr lang="en-GB" sz="2800" b="1" i="1" dirty="0">
              <a:solidFill>
                <a:srgbClr val="000000"/>
              </a:solidFill>
              <a:latin typeface="Palatino"/>
              <a:cs typeface="Palatino"/>
            </a:endParaRPr>
          </a:p>
        </p:txBody>
      </p:sp>
    </p:spTree>
    <p:extLst>
      <p:ext uri="{BB962C8B-B14F-4D97-AF65-F5344CB8AC3E}">
        <p14:creationId xmlns:p14="http://schemas.microsoft.com/office/powerpoint/2010/main" val="19661773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6585" y="116632"/>
            <a:ext cx="8928992" cy="6740308"/>
          </a:xfrm>
          <a:prstGeom prst="rect">
            <a:avLst/>
          </a:prstGeom>
        </p:spPr>
        <p:txBody>
          <a:bodyPr wrap="square">
            <a:spAutoFit/>
          </a:bodyPr>
          <a:lstStyle/>
          <a:p>
            <a:endParaRPr lang="en-GB" b="1" dirty="0" smtClean="0">
              <a:latin typeface="Palatino"/>
              <a:cs typeface="Palatino"/>
            </a:endParaRPr>
          </a:p>
          <a:p>
            <a:r>
              <a:rPr lang="en-GB" b="1" dirty="0" smtClean="0">
                <a:latin typeface="Palatino"/>
                <a:cs typeface="Palatino"/>
              </a:rPr>
              <a:t>I </a:t>
            </a:r>
            <a:r>
              <a:rPr lang="en-GB" b="1" dirty="0">
                <a:latin typeface="Palatino"/>
                <a:cs typeface="Palatino"/>
              </a:rPr>
              <a:t>am suggesting that even when violence is shown it is occluded, and that occlusion is more than a mere lack of ostentation. This raises questions about the politics of representation in… </a:t>
            </a:r>
            <a:r>
              <a:rPr lang="en-GB" b="1" i="1" dirty="0">
                <a:latin typeface="Palatino"/>
                <a:cs typeface="Palatino"/>
              </a:rPr>
              <a:t>Titus Andronicus</a:t>
            </a:r>
            <a:r>
              <a:rPr lang="en-GB" b="1" dirty="0">
                <a:latin typeface="Palatino"/>
                <a:cs typeface="Palatino"/>
              </a:rPr>
              <a:t>, in Shakespeare’s </a:t>
            </a:r>
            <a:r>
              <a:rPr lang="en-GB" b="1" i="1" dirty="0">
                <a:latin typeface="Palatino"/>
                <a:cs typeface="Palatino"/>
              </a:rPr>
              <a:t>oeuvre</a:t>
            </a:r>
            <a:r>
              <a:rPr lang="en-GB" b="1" dirty="0">
                <a:latin typeface="Palatino"/>
                <a:cs typeface="Palatino"/>
              </a:rPr>
              <a:t> more widely, and in the Elizabethan and Jacobean theatre as a whole, questions in particular of the extent to which the theatre either underwrites the signifying practices of the dominant culture (and by way of that the political and social power of the dominant, as well as its cultural authority), or alternatively unsettles such structures and institutions by transgressing, erasing, confusing, contesting or making ‘</a:t>
            </a:r>
            <a:r>
              <a:rPr lang="en-GB" b="1" dirty="0" err="1">
                <a:latin typeface="Palatino"/>
                <a:cs typeface="Palatino"/>
              </a:rPr>
              <a:t>disfunctional</a:t>
            </a:r>
            <a:r>
              <a:rPr lang="en-GB" b="1" dirty="0">
                <a:latin typeface="Palatino"/>
                <a:cs typeface="Palatino"/>
              </a:rPr>
              <a:t>’ the categories and representations they support and which in turn support them. And if the relationship between </a:t>
            </a:r>
            <a:r>
              <a:rPr lang="en-GB" b="1" i="1" dirty="0">
                <a:latin typeface="Palatino"/>
                <a:cs typeface="Palatino"/>
              </a:rPr>
              <a:t>Titus Andronicus</a:t>
            </a:r>
            <a:r>
              <a:rPr lang="en-GB" b="1" dirty="0">
                <a:latin typeface="Palatino"/>
                <a:cs typeface="Palatino"/>
              </a:rPr>
              <a:t> and the reality of hanging is as I suggest, then important questions are also raised about the political orientation and purposes of </a:t>
            </a:r>
            <a:r>
              <a:rPr lang="en-GB" b="1" dirty="0" smtClean="0">
                <a:latin typeface="Palatino"/>
                <a:cs typeface="Palatino"/>
              </a:rPr>
              <a:t>[any]</a:t>
            </a:r>
            <a:r>
              <a:rPr lang="is-IS" b="1" dirty="0" smtClean="0">
                <a:latin typeface="Palatino"/>
                <a:cs typeface="Palatino"/>
              </a:rPr>
              <a:t>…</a:t>
            </a:r>
            <a:r>
              <a:rPr lang="en-GB" b="1" dirty="0" smtClean="0">
                <a:latin typeface="Palatino"/>
                <a:cs typeface="Palatino"/>
              </a:rPr>
              <a:t> </a:t>
            </a:r>
            <a:r>
              <a:rPr lang="en-GB" b="1" dirty="0">
                <a:latin typeface="Palatino"/>
                <a:cs typeface="Palatino"/>
              </a:rPr>
              <a:t>interpretative approach </a:t>
            </a:r>
            <a:r>
              <a:rPr lang="en-GB" b="1" dirty="0" smtClean="0">
                <a:latin typeface="Palatino"/>
                <a:cs typeface="Palatino"/>
              </a:rPr>
              <a:t>which</a:t>
            </a:r>
            <a:r>
              <a:rPr lang="is-IS" b="1" dirty="0" smtClean="0">
                <a:latin typeface="Palatino"/>
                <a:cs typeface="Palatino"/>
              </a:rPr>
              <a:t>…</a:t>
            </a:r>
            <a:r>
              <a:rPr lang="en-GB" b="1" dirty="0" smtClean="0">
                <a:latin typeface="Palatino"/>
                <a:cs typeface="Palatino"/>
              </a:rPr>
              <a:t>depend[s] </a:t>
            </a:r>
            <a:r>
              <a:rPr lang="en-GB" b="1" dirty="0">
                <a:latin typeface="Palatino"/>
                <a:cs typeface="Palatino"/>
              </a:rPr>
              <a:t>upon the view that the </a:t>
            </a:r>
            <a:r>
              <a:rPr lang="en-GB" b="1" dirty="0" err="1">
                <a:latin typeface="Palatino"/>
                <a:cs typeface="Palatino"/>
              </a:rPr>
              <a:t>encratic</a:t>
            </a:r>
            <a:r>
              <a:rPr lang="en-GB" b="1" dirty="0">
                <a:latin typeface="Palatino"/>
                <a:cs typeface="Palatino"/>
              </a:rPr>
              <a:t> </a:t>
            </a:r>
            <a:r>
              <a:rPr lang="en-GB" b="1" dirty="0" err="1">
                <a:latin typeface="Palatino"/>
                <a:cs typeface="Palatino"/>
              </a:rPr>
              <a:t>effectivity</a:t>
            </a:r>
            <a:r>
              <a:rPr lang="en-GB" b="1" dirty="0">
                <a:latin typeface="Palatino"/>
                <a:cs typeface="Palatino"/>
              </a:rPr>
              <a:t> of the Shakespearean text lies in its explicit display of </a:t>
            </a:r>
            <a:r>
              <a:rPr lang="en-GB" b="1" dirty="0" smtClean="0">
                <a:latin typeface="Palatino"/>
                <a:cs typeface="Palatino"/>
              </a:rPr>
              <a:t>power</a:t>
            </a:r>
            <a:r>
              <a:rPr lang="is-IS" b="1" dirty="0" smtClean="0">
                <a:latin typeface="Palatino"/>
                <a:cs typeface="Palatino"/>
              </a:rPr>
              <a:t>… [For] p</a:t>
            </a:r>
            <a:r>
              <a:rPr lang="en-GB" b="1" dirty="0" err="1" smtClean="0">
                <a:latin typeface="Palatino"/>
                <a:cs typeface="Palatino"/>
              </a:rPr>
              <a:t>ower</a:t>
            </a:r>
            <a:r>
              <a:rPr lang="en-GB" b="1" dirty="0" smtClean="0">
                <a:latin typeface="Palatino"/>
                <a:cs typeface="Palatino"/>
              </a:rPr>
              <a:t> </a:t>
            </a:r>
            <a:r>
              <a:rPr lang="en-GB" b="1" dirty="0">
                <a:latin typeface="Palatino"/>
                <a:cs typeface="Palatino"/>
              </a:rPr>
              <a:t>is not made visible by </a:t>
            </a:r>
            <a:r>
              <a:rPr lang="en-GB" b="1" i="1" dirty="0">
                <a:latin typeface="Palatino"/>
                <a:cs typeface="Palatino"/>
              </a:rPr>
              <a:t>Titus Andronicus</a:t>
            </a:r>
            <a:r>
              <a:rPr lang="en-GB" b="1" dirty="0">
                <a:latin typeface="Palatino"/>
                <a:cs typeface="Palatino"/>
              </a:rPr>
              <a:t>; it is hidden… by other </a:t>
            </a:r>
            <a:r>
              <a:rPr lang="en-GB" b="1" dirty="0" err="1">
                <a:latin typeface="Palatino"/>
                <a:cs typeface="Palatino"/>
              </a:rPr>
              <a:t>visualities</a:t>
            </a:r>
            <a:r>
              <a:rPr lang="en-GB" b="1" dirty="0">
                <a:latin typeface="Palatino"/>
                <a:cs typeface="Palatino"/>
              </a:rPr>
              <a:t>. At best it leaves complex, oblique, easily unnoticeable traces as the signs of its occlusion. To be sure, there is theatrical display, and it is largely violence that is theatrically displayed; and indeed, many have commented, from the earliest moment of Shakespearean criticism, on the way in which the play seems to be composed of almost nothing but such extravagant theatricality. But it is </a:t>
            </a:r>
            <a:r>
              <a:rPr lang="en-GB" b="1" dirty="0" smtClean="0">
                <a:latin typeface="Palatino"/>
                <a:cs typeface="Palatino"/>
              </a:rPr>
              <a:t>not</a:t>
            </a:r>
            <a:r>
              <a:rPr lang="is-IS" b="1" dirty="0" smtClean="0">
                <a:latin typeface="Palatino"/>
                <a:cs typeface="Palatino"/>
              </a:rPr>
              <a:t>…</a:t>
            </a:r>
            <a:r>
              <a:rPr lang="en-GB" b="1" dirty="0" smtClean="0">
                <a:latin typeface="Palatino"/>
                <a:cs typeface="Palatino"/>
              </a:rPr>
              <a:t>the </a:t>
            </a:r>
            <a:r>
              <a:rPr lang="en-GB" b="1" dirty="0">
                <a:latin typeface="Palatino"/>
                <a:cs typeface="Palatino"/>
              </a:rPr>
              <a:t>common violence of the times which is made thus so </a:t>
            </a:r>
            <a:r>
              <a:rPr lang="en-GB" b="1" dirty="0" smtClean="0">
                <a:latin typeface="Palatino"/>
                <a:cs typeface="Palatino"/>
              </a:rPr>
              <a:t>spectacular </a:t>
            </a:r>
          </a:p>
          <a:p>
            <a:r>
              <a:rPr lang="en-GB" b="1" dirty="0" smtClean="0">
                <a:latin typeface="Palatino"/>
                <a:cs typeface="Palatino"/>
              </a:rPr>
              <a:t>(Barker, </a:t>
            </a:r>
            <a:r>
              <a:rPr lang="en-GB" b="1" i="1" dirty="0" smtClean="0">
                <a:latin typeface="Palatino"/>
                <a:cs typeface="Palatino"/>
              </a:rPr>
              <a:t>The Culture of Violence</a:t>
            </a:r>
            <a:r>
              <a:rPr lang="en-GB" b="1" dirty="0" smtClean="0">
                <a:latin typeface="Palatino"/>
                <a:cs typeface="Palatino"/>
              </a:rPr>
              <a:t>)</a:t>
            </a:r>
            <a:endParaRPr lang="en-GB" b="1" dirty="0">
              <a:latin typeface="Palatino"/>
              <a:cs typeface="Palatino"/>
            </a:endParaRPr>
          </a:p>
          <a:p>
            <a:r>
              <a:rPr lang="en-GB" b="1" dirty="0">
                <a:latin typeface="Palatino"/>
                <a:cs typeface="Palatino"/>
              </a:rPr>
              <a:t> </a:t>
            </a:r>
          </a:p>
        </p:txBody>
      </p:sp>
    </p:spTree>
    <p:extLst>
      <p:ext uri="{BB962C8B-B14F-4D97-AF65-F5344CB8AC3E}">
        <p14:creationId xmlns:p14="http://schemas.microsoft.com/office/powerpoint/2010/main" val="37703996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188640"/>
            <a:ext cx="8928992" cy="6124754"/>
          </a:xfrm>
          <a:prstGeom prst="rect">
            <a:avLst/>
          </a:prstGeom>
        </p:spPr>
        <p:txBody>
          <a:bodyPr wrap="square">
            <a:spAutoFit/>
          </a:bodyPr>
          <a:lstStyle/>
          <a:p>
            <a:r>
              <a:rPr lang="en-GB" sz="2800" b="1" dirty="0">
                <a:latin typeface="Palatino"/>
                <a:cs typeface="Palatino"/>
              </a:rPr>
              <a:t>There is nothing that I or anyone else can do for the dead of early modern England, other than to remember in the practical, active, historically redemptive sense that Benjamin recommended. That part of the past which has passed is truly gone.</a:t>
            </a:r>
          </a:p>
          <a:p>
            <a:r>
              <a:rPr lang="en-GB" sz="2800" b="1" dirty="0">
                <a:latin typeface="Palatino"/>
                <a:cs typeface="Palatino"/>
              </a:rPr>
              <a:t>	But that part of the present which we call the past, that part which flashes up at a moment of danger, is another matter…</a:t>
            </a:r>
          </a:p>
          <a:p>
            <a:r>
              <a:rPr lang="en-GB" sz="2800" b="1" dirty="0">
                <a:latin typeface="Palatino"/>
                <a:cs typeface="Palatino"/>
              </a:rPr>
              <a:t>	</a:t>
            </a:r>
            <a:r>
              <a:rPr lang="en-GB" sz="2800" b="1" dirty="0" smtClean="0">
                <a:latin typeface="Palatino"/>
                <a:cs typeface="Palatino"/>
              </a:rPr>
              <a:t>To </a:t>
            </a:r>
            <a:r>
              <a:rPr lang="en-GB" sz="2800" b="1" dirty="0">
                <a:latin typeface="Palatino"/>
                <a:cs typeface="Palatino"/>
              </a:rPr>
              <a:t>a terrifying extent, what now counts as culture </a:t>
            </a:r>
            <a:r>
              <a:rPr lang="en-GB" sz="2800" b="1" i="1" dirty="0">
                <a:latin typeface="Palatino"/>
                <a:cs typeface="Palatino"/>
              </a:rPr>
              <a:t>is</a:t>
            </a:r>
            <a:r>
              <a:rPr lang="en-GB" sz="2800" b="1" dirty="0">
                <a:latin typeface="Palatino"/>
                <a:cs typeface="Palatino"/>
              </a:rPr>
              <a:t> the occlusion </a:t>
            </a:r>
            <a:r>
              <a:rPr lang="en-GB" sz="2800" b="1" dirty="0" smtClean="0">
                <a:latin typeface="Palatino"/>
                <a:cs typeface="Palatino"/>
              </a:rPr>
              <a:t>of</a:t>
            </a:r>
            <a:r>
              <a:rPr lang="is-IS" sz="2800" b="1" dirty="0" smtClean="0">
                <a:latin typeface="Palatino"/>
                <a:cs typeface="Palatino"/>
              </a:rPr>
              <a:t>…</a:t>
            </a:r>
            <a:r>
              <a:rPr lang="en-GB" sz="2800" b="1" dirty="0" smtClean="0">
                <a:latin typeface="Palatino"/>
                <a:cs typeface="Palatino"/>
              </a:rPr>
              <a:t> </a:t>
            </a:r>
            <a:r>
              <a:rPr lang="en-GB" sz="2800" b="1" dirty="0">
                <a:latin typeface="Palatino"/>
                <a:cs typeface="Palatino"/>
              </a:rPr>
              <a:t>historical violence, then and now. Thus Benjamin’s </a:t>
            </a:r>
            <a:r>
              <a:rPr lang="en-GB" sz="2800" b="1" i="1" dirty="0">
                <a:latin typeface="Palatino"/>
                <a:cs typeface="Palatino"/>
              </a:rPr>
              <a:t>dictum</a:t>
            </a:r>
            <a:r>
              <a:rPr lang="en-GB" sz="2800" b="1" dirty="0">
                <a:latin typeface="Palatino"/>
                <a:cs typeface="Palatino"/>
              </a:rPr>
              <a:t> that </a:t>
            </a:r>
            <a:r>
              <a:rPr lang="en-GB" sz="2800" b="1" dirty="0" smtClean="0">
                <a:latin typeface="Palatino"/>
                <a:cs typeface="Palatino"/>
              </a:rPr>
              <a:t>‘there </a:t>
            </a:r>
            <a:r>
              <a:rPr lang="en-GB" sz="2800" b="1" dirty="0">
                <a:latin typeface="Palatino"/>
                <a:cs typeface="Palatino"/>
              </a:rPr>
              <a:t>is no document of civilization which is not at the same time a document of </a:t>
            </a:r>
            <a:r>
              <a:rPr lang="en-GB" sz="2800" b="1" dirty="0" smtClean="0">
                <a:latin typeface="Palatino"/>
                <a:cs typeface="Palatino"/>
              </a:rPr>
              <a:t>barbarism’ </a:t>
            </a:r>
            <a:r>
              <a:rPr lang="en-GB" sz="2800" b="1" dirty="0">
                <a:latin typeface="Palatino"/>
                <a:cs typeface="Palatino"/>
              </a:rPr>
              <a:t>is </a:t>
            </a:r>
            <a:r>
              <a:rPr lang="en-GB" sz="2800" b="1" dirty="0" smtClean="0">
                <a:latin typeface="Palatino"/>
                <a:cs typeface="Palatino"/>
              </a:rPr>
              <a:t>resonant</a:t>
            </a:r>
            <a:endParaRPr lang="en-GB" sz="2800" b="1" dirty="0">
              <a:latin typeface="Palatino"/>
              <a:cs typeface="Palatino"/>
            </a:endParaRPr>
          </a:p>
          <a:p>
            <a:r>
              <a:rPr lang="en-GB" sz="2800" b="1" dirty="0" smtClean="0">
                <a:latin typeface="Palatino"/>
                <a:cs typeface="Palatino"/>
              </a:rPr>
              <a:t>			Barker, </a:t>
            </a:r>
            <a:r>
              <a:rPr lang="en-GB" sz="2800" b="1" i="1" dirty="0" smtClean="0">
                <a:latin typeface="Palatino"/>
                <a:cs typeface="Palatino"/>
              </a:rPr>
              <a:t>The Culture of Violence</a:t>
            </a:r>
            <a:endParaRPr lang="en-GB" sz="2800" b="1" i="1" dirty="0">
              <a:latin typeface="Palatino"/>
              <a:cs typeface="Palatino"/>
            </a:endParaRPr>
          </a:p>
        </p:txBody>
      </p:sp>
    </p:spTree>
    <p:extLst>
      <p:ext uri="{BB962C8B-B14F-4D97-AF65-F5344CB8AC3E}">
        <p14:creationId xmlns:p14="http://schemas.microsoft.com/office/powerpoint/2010/main" val="3310712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87424"/>
            <a:ext cx="8229600" cy="1600200"/>
          </a:xfrm>
        </p:spPr>
        <p:txBody>
          <a:bodyPr/>
          <a:lstStyle/>
          <a:p>
            <a:r>
              <a:rPr lang="en-US" sz="3600" b="1" dirty="0">
                <a:solidFill>
                  <a:srgbClr val="000000"/>
                </a:solidFill>
              </a:rPr>
              <a:t>Place Clichy (Paris), ca. </a:t>
            </a:r>
            <a:r>
              <a:rPr lang="en-US" sz="3600" b="1" dirty="0" smtClean="0">
                <a:solidFill>
                  <a:srgbClr val="000000"/>
                </a:solidFill>
              </a:rPr>
              <a:t>1925</a:t>
            </a:r>
            <a:endParaRPr lang="en-US" sz="36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a:ext>
            </a:extLst>
          </a:blip>
          <a:srcRect l="-5768" r="-5768"/>
          <a:stretch>
            <a:fillRect/>
          </a:stretch>
        </p:blipFill>
        <p:spPr/>
      </p:pic>
    </p:spTree>
    <p:extLst>
      <p:ext uri="{BB962C8B-B14F-4D97-AF65-F5344CB8AC3E}">
        <p14:creationId xmlns:p14="http://schemas.microsoft.com/office/powerpoint/2010/main" val="649918874"/>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Thesis IX, </a:t>
            </a:r>
            <a:r>
              <a:rPr lang="en-US" dirty="0" smtClean="0"/>
              <a:t>‘On the concept of history’</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a:ext>
            </a:extLst>
          </a:blip>
          <a:srcRect l="-8705" r="-8705"/>
          <a:stretch>
            <a:fillRect/>
          </a:stretch>
        </p:blipFill>
        <p:spPr/>
      </p:pic>
      <p:sp>
        <p:nvSpPr>
          <p:cNvPr id="4" name="Content Placeholder 3"/>
          <p:cNvSpPr>
            <a:spLocks noGrp="1"/>
          </p:cNvSpPr>
          <p:nvPr>
            <p:ph sz="half" idx="2"/>
          </p:nvPr>
        </p:nvSpPr>
        <p:spPr/>
        <p:txBody>
          <a:bodyPr>
            <a:normAutofit/>
          </a:bodyPr>
          <a:lstStyle/>
          <a:p>
            <a:pPr marL="0" indent="0">
              <a:buNone/>
            </a:pPr>
            <a:r>
              <a:rPr lang="en-GB" sz="1600" b="1" dirty="0" smtClean="0"/>
              <a:t>There is a picture by Klee called </a:t>
            </a:r>
            <a:r>
              <a:rPr lang="en-GB" sz="1600" b="1" i="1" dirty="0" smtClean="0"/>
              <a:t>Angelus Novus</a:t>
            </a:r>
            <a:r>
              <a:rPr lang="en-GB" sz="1600" b="1" dirty="0" smtClean="0"/>
              <a:t>. It shows an angel who seems about to move away from something he stares at. His eyes are wide, his mouth is open, his wings are spread. This is how the angel of history must look. His face is turned toward the past. Where a chain of events appears before </a:t>
            </a:r>
            <a:r>
              <a:rPr lang="en-GB" sz="1600" b="1" i="1" dirty="0" smtClean="0"/>
              <a:t>us</a:t>
            </a:r>
            <a:r>
              <a:rPr lang="en-GB" sz="1600" b="1" dirty="0" smtClean="0"/>
              <a:t>, he sees one single catastrophe, which keeps piling wreckage upon wreckage and hurls it at his feet. The angel would like to stay, awaken the dead, and make whole what has been smashed. But a storm is blowing from Paradise and has got caught in his wings; it is so strong that the angel can no longer close them. The storm drives him irresistibly into the future, to which his back is turned, while the pile of debris before him grows toward the sky. What we call progress is </a:t>
            </a:r>
            <a:r>
              <a:rPr lang="en-GB" sz="1600" b="1" i="1" dirty="0" smtClean="0"/>
              <a:t>this</a:t>
            </a:r>
            <a:r>
              <a:rPr lang="en-GB" sz="1600" b="1" dirty="0" smtClean="0"/>
              <a:t> storm.</a:t>
            </a:r>
          </a:p>
          <a:p>
            <a:endParaRPr lang="en-US" sz="1600" dirty="0"/>
          </a:p>
        </p:txBody>
      </p:sp>
    </p:spTree>
    <p:extLst>
      <p:ext uri="{BB962C8B-B14F-4D97-AF65-F5344CB8AC3E}">
        <p14:creationId xmlns:p14="http://schemas.microsoft.com/office/powerpoint/2010/main" val="186121279"/>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280.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226118"/>
            <a:ext cx="9144000" cy="4729163"/>
          </a:xfrm>
          <a:prstGeom prst="rect">
            <a:avLst/>
          </a:prstGeom>
        </p:spPr>
      </p:pic>
    </p:spTree>
    <p:extLst>
      <p:ext uri="{BB962C8B-B14F-4D97-AF65-F5344CB8AC3E}">
        <p14:creationId xmlns:p14="http://schemas.microsoft.com/office/powerpoint/2010/main" val="433054462"/>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7584" y="548680"/>
            <a:ext cx="7272808" cy="4893647"/>
          </a:xfrm>
          <a:prstGeom prst="rect">
            <a:avLst/>
          </a:prstGeom>
          <a:noFill/>
        </p:spPr>
        <p:txBody>
          <a:bodyPr wrap="square" rtlCol="0">
            <a:spAutoFit/>
          </a:bodyPr>
          <a:lstStyle/>
          <a:p>
            <a:pPr algn="ctr"/>
            <a:r>
              <a:rPr lang="en-GB" sz="2400" dirty="0" smtClean="0"/>
              <a:t>‘To a certain extent I must accuse your essay of this second romanticism… The laughter of the audience at a cinema— I discussed this with Max [</a:t>
            </a:r>
            <a:r>
              <a:rPr lang="en-GB" sz="2400" dirty="0" err="1" smtClean="0"/>
              <a:t>Horkheimer</a:t>
            </a:r>
            <a:r>
              <a:rPr lang="en-GB" sz="2400" dirty="0" smtClean="0"/>
              <a:t>], and he has probably told you about it already— is anything but good and revolutionary; instead, it is full of the worst bourgeois sadism. I very much doubt the expertise of the newspaper boys who discuss sports; and despite its shock-like seduction I do not find your theory of distraction convincing—</a:t>
            </a:r>
            <a:r>
              <a:rPr lang="en-GB" sz="2400" dirty="0"/>
              <a:t> </a:t>
            </a:r>
            <a:r>
              <a:rPr lang="en-GB" sz="2400" dirty="0" smtClean="0"/>
              <a:t>if only for the simple reason that in a communist society work will be organized in such a way that people will no longer be so tired and so stultified that they need distraction” (123)</a:t>
            </a:r>
          </a:p>
        </p:txBody>
      </p:sp>
      <p:sp>
        <p:nvSpPr>
          <p:cNvPr id="5" name="TextBox 4"/>
          <p:cNvSpPr txBox="1"/>
          <p:nvPr/>
        </p:nvSpPr>
        <p:spPr>
          <a:xfrm>
            <a:off x="611560" y="5517232"/>
            <a:ext cx="7992888" cy="646331"/>
          </a:xfrm>
          <a:prstGeom prst="rect">
            <a:avLst/>
          </a:prstGeom>
          <a:noFill/>
        </p:spPr>
        <p:txBody>
          <a:bodyPr wrap="square" rtlCol="0">
            <a:spAutoFit/>
          </a:bodyPr>
          <a:lstStyle/>
          <a:p>
            <a:r>
              <a:rPr lang="en-GB" b="1" dirty="0" err="1" smtClean="0"/>
              <a:t>Adorno</a:t>
            </a:r>
            <a:r>
              <a:rPr lang="en-GB" b="1" dirty="0" smtClean="0"/>
              <a:t>, Theodor. </a:t>
            </a:r>
            <a:r>
              <a:rPr lang="en-GB" dirty="0" smtClean="0"/>
              <a:t>‘Letters to Benjamin’. </a:t>
            </a:r>
            <a:r>
              <a:rPr lang="en-GB" i="1" dirty="0" smtClean="0"/>
              <a:t>Aesthetics and Politics. </a:t>
            </a:r>
            <a:r>
              <a:rPr lang="en-GB" dirty="0" smtClean="0"/>
              <a:t>Trans. and ed. Ronald Taylor. London: NLB, 1977. 110-134. </a:t>
            </a:r>
            <a:endParaRPr lang="en-GB" dirty="0"/>
          </a:p>
        </p:txBody>
      </p:sp>
    </p:spTree>
    <p:extLst>
      <p:ext uri="{BB962C8B-B14F-4D97-AF65-F5344CB8AC3E}">
        <p14:creationId xmlns:p14="http://schemas.microsoft.com/office/powerpoint/2010/main" val="2128908579"/>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6873" y="3513538"/>
            <a:ext cx="7596336" cy="1200329"/>
          </a:xfrm>
          <a:prstGeom prst="rect">
            <a:avLst/>
          </a:prstGeom>
          <a:noFill/>
        </p:spPr>
        <p:txBody>
          <a:bodyPr wrap="square" rtlCol="0">
            <a:spAutoFit/>
          </a:bodyPr>
          <a:lstStyle/>
          <a:p>
            <a:pPr algn="ctr"/>
            <a:r>
              <a:rPr lang="en-GB" sz="2400" dirty="0" smtClean="0"/>
              <a:t>“Benjamin’s conservative-revolutionary hermeneutics, which deciphers the history of culture with a view to rescuing and redeeming it for the overthrow” (59)</a:t>
            </a:r>
            <a:endParaRPr lang="en-GB" sz="2400" dirty="0"/>
          </a:p>
        </p:txBody>
      </p:sp>
      <p:sp>
        <p:nvSpPr>
          <p:cNvPr id="5" name="TextBox 4"/>
          <p:cNvSpPr txBox="1"/>
          <p:nvPr/>
        </p:nvSpPr>
        <p:spPr>
          <a:xfrm>
            <a:off x="971600" y="1052736"/>
            <a:ext cx="7380312" cy="1938992"/>
          </a:xfrm>
          <a:prstGeom prst="rect">
            <a:avLst/>
          </a:prstGeom>
          <a:noFill/>
        </p:spPr>
        <p:txBody>
          <a:bodyPr wrap="square" rtlCol="0">
            <a:spAutoFit/>
          </a:bodyPr>
          <a:lstStyle/>
          <a:p>
            <a:pPr algn="ctr"/>
            <a:r>
              <a:rPr lang="en-GB" sz="2400" dirty="0" smtClean="0"/>
              <a:t>“there is no place in </a:t>
            </a:r>
            <a:r>
              <a:rPr lang="en-GB" sz="2400" i="1" dirty="0" smtClean="0"/>
              <a:t>this </a:t>
            </a:r>
            <a:r>
              <a:rPr lang="en-GB" sz="2400" dirty="0" smtClean="0"/>
              <a:t>frame of reference, the critique of ideology, for the type of critique developed by Benjamin; a critique which prepares itself for a leap into past </a:t>
            </a:r>
            <a:r>
              <a:rPr lang="en-GB" sz="2400" i="1" dirty="0" err="1" smtClean="0"/>
              <a:t>Jetztzeiten</a:t>
            </a:r>
            <a:r>
              <a:rPr lang="en-GB" sz="2400" i="1" dirty="0" smtClean="0"/>
              <a:t> </a:t>
            </a:r>
            <a:r>
              <a:rPr lang="en-GB" sz="2400" dirty="0" smtClean="0"/>
              <a:t>so that it might rescue and redeem semantic potentials” (54)</a:t>
            </a:r>
            <a:endParaRPr lang="en-GB" sz="2400" dirty="0"/>
          </a:p>
        </p:txBody>
      </p:sp>
      <p:sp>
        <p:nvSpPr>
          <p:cNvPr id="6" name="TextBox 5"/>
          <p:cNvSpPr txBox="1"/>
          <p:nvPr/>
        </p:nvSpPr>
        <p:spPr>
          <a:xfrm>
            <a:off x="1115616" y="5170521"/>
            <a:ext cx="7056784" cy="923330"/>
          </a:xfrm>
          <a:prstGeom prst="rect">
            <a:avLst/>
          </a:prstGeom>
          <a:noFill/>
        </p:spPr>
        <p:txBody>
          <a:bodyPr wrap="square" rtlCol="0">
            <a:spAutoFit/>
          </a:bodyPr>
          <a:lstStyle/>
          <a:p>
            <a:r>
              <a:rPr lang="en-GB" b="1" dirty="0" err="1" smtClean="0"/>
              <a:t>Habermas</a:t>
            </a:r>
            <a:r>
              <a:rPr lang="en-GB" b="1" dirty="0" smtClean="0"/>
              <a:t>, Jürgen. ‘</a:t>
            </a:r>
            <a:r>
              <a:rPr lang="en-GB" dirty="0" smtClean="0"/>
              <a:t>Consciousness-Raising or Redemptive Criticism: The Contemporaneity of Walter Benjamin’. </a:t>
            </a:r>
            <a:r>
              <a:rPr lang="en-GB" i="1" dirty="0" smtClean="0"/>
              <a:t>New German Critique. </a:t>
            </a:r>
            <a:r>
              <a:rPr lang="en-GB" dirty="0" smtClean="0"/>
              <a:t>17 (1979): 30-59. </a:t>
            </a:r>
            <a:endParaRPr lang="en-GB" dirty="0"/>
          </a:p>
        </p:txBody>
      </p:sp>
    </p:spTree>
    <p:extLst>
      <p:ext uri="{BB962C8B-B14F-4D97-AF65-F5344CB8AC3E}">
        <p14:creationId xmlns:p14="http://schemas.microsoft.com/office/powerpoint/2010/main" val="37125258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nSpc>
                <a:spcPts val="2900"/>
              </a:lnSpc>
            </a:pPr>
            <a:r>
              <a:rPr lang="en-US" sz="1800" b="1" dirty="0">
                <a:solidFill>
                  <a:srgbClr val="000000"/>
                </a:solidFill>
              </a:rPr>
              <a:t>Villa </a:t>
            </a:r>
            <a:r>
              <a:rPr lang="en-US" sz="1800" b="1" dirty="0" err="1">
                <a:solidFill>
                  <a:srgbClr val="000000"/>
                </a:solidFill>
              </a:rPr>
              <a:t>Savoye</a:t>
            </a:r>
            <a:r>
              <a:rPr lang="en-US" sz="1800" b="1" dirty="0">
                <a:solidFill>
                  <a:srgbClr val="000000"/>
                </a:solidFill>
              </a:rPr>
              <a:t> </a:t>
            </a:r>
            <a:r>
              <a:rPr lang="en-US" sz="1800" b="1" dirty="0" smtClean="0">
                <a:solidFill>
                  <a:srgbClr val="000000"/>
                </a:solidFill>
              </a:rPr>
              <a:t>(</a:t>
            </a:r>
            <a:r>
              <a:rPr lang="en-US" sz="1800" b="1" dirty="0" err="1" smtClean="0">
                <a:solidFill>
                  <a:srgbClr val="000000"/>
                </a:solidFill>
              </a:rPr>
              <a:t>Poissy</a:t>
            </a:r>
            <a:r>
              <a:rPr lang="en-US" sz="1800" b="1" dirty="0" smtClean="0">
                <a:solidFill>
                  <a:srgbClr val="000000"/>
                </a:solidFill>
              </a:rPr>
              <a:t>, 1931): </a:t>
            </a:r>
            <a:r>
              <a:rPr lang="en-US" sz="1800" b="1" dirty="0">
                <a:solidFill>
                  <a:srgbClr val="000000"/>
                </a:solidFill>
              </a:rPr>
              <a:t/>
            </a:r>
            <a:br>
              <a:rPr lang="en-US" sz="1800" b="1" dirty="0">
                <a:solidFill>
                  <a:srgbClr val="000000"/>
                </a:solidFill>
              </a:rPr>
            </a:br>
            <a:r>
              <a:rPr lang="en-US" sz="1800" b="1" dirty="0" smtClean="0">
                <a:solidFill>
                  <a:srgbClr val="000000"/>
                </a:solidFill>
              </a:rPr>
              <a:t>‘The sleek geometry of the white living space, with its elongated ribbon windows, is supported by a series of narrow columns around a curved glazed entrance, and topped with a solarium’</a:t>
            </a:r>
            <a:endParaRPr lang="en-US" sz="1800" b="1" dirty="0">
              <a:solidFill>
                <a:srgbClr val="000000"/>
              </a:solidFill>
            </a:endParaRPr>
          </a:p>
        </p:txBody>
      </p:sp>
      <p:sp>
        <p:nvSpPr>
          <p:cNvPr id="9" name="Content Placeholder 8"/>
          <p:cNvSpPr>
            <a:spLocks noGrp="1"/>
          </p:cNvSpPr>
          <p:nvPr>
            <p:ph idx="1"/>
          </p:nvPr>
        </p:nvSpPr>
        <p:spPr/>
        <p:txBody>
          <a:bodyPr/>
          <a:lstStyle/>
          <a:p>
            <a:endParaRPr lang="en-US"/>
          </a:p>
        </p:txBody>
      </p:sp>
      <p:pic>
        <p:nvPicPr>
          <p:cNvPr id="10" name="Content Placeholder 3" descr="0007-005-Funktsionalizm.jpg"/>
          <p:cNvPicPr>
            <a:picLocks noGrp="1"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118" y="1600933"/>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Tree>
    <p:extLst>
      <p:ext uri="{BB962C8B-B14F-4D97-AF65-F5344CB8AC3E}">
        <p14:creationId xmlns:p14="http://schemas.microsoft.com/office/powerpoint/2010/main" val="312023585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9781844676446-frontcover-f10b853fb848d0c7f9b1b8f509e43a63.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23728" y="65023"/>
            <a:ext cx="4608512" cy="6597352"/>
          </a:xfrm>
          <a:prstGeom prst="rect">
            <a:avLst/>
          </a:prstGeom>
        </p:spPr>
      </p:pic>
    </p:spTree>
    <p:extLst>
      <p:ext uri="{BB962C8B-B14F-4D97-AF65-F5344CB8AC3E}">
        <p14:creationId xmlns:p14="http://schemas.microsoft.com/office/powerpoint/2010/main" val="327005837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quote-to-be-modern-is-to-find-ourselves-in-an-environment-that-promises-us-adventure-power-marshall-berman-91-84-3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37863"/>
            <a:ext cx="9144000" cy="4303059"/>
          </a:xfrm>
          <a:prstGeom prst="rect">
            <a:avLst/>
          </a:prstGeom>
        </p:spPr>
      </p:pic>
    </p:spTree>
    <p:extLst>
      <p:ext uri="{BB962C8B-B14F-4D97-AF65-F5344CB8AC3E}">
        <p14:creationId xmlns:p14="http://schemas.microsoft.com/office/powerpoint/2010/main" val="1025771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ts val="4300"/>
              </a:lnSpc>
            </a:pPr>
            <a:r>
              <a:rPr lang="en-US" sz="3200" b="1" dirty="0" smtClean="0">
                <a:solidFill>
                  <a:srgbClr val="000000"/>
                </a:solidFill>
                <a:latin typeface="Calibri"/>
                <a:cs typeface="Calibri"/>
              </a:rPr>
              <a:t>Friedrich Engels</a:t>
            </a:r>
            <a:r>
              <a:rPr lang="en-US" sz="3200" b="1" dirty="0" smtClean="0">
                <a:solidFill>
                  <a:srgbClr val="000000"/>
                </a:solidFill>
                <a:latin typeface="Calibri"/>
                <a:cs typeface="Calibri"/>
              </a:rPr>
              <a:t>, </a:t>
            </a:r>
            <a:r>
              <a:rPr lang="en-US" sz="3200" b="1" i="1" dirty="0" smtClean="0">
                <a:solidFill>
                  <a:srgbClr val="000000"/>
                </a:solidFill>
                <a:latin typeface="Calibri"/>
                <a:cs typeface="Calibri"/>
              </a:rPr>
              <a:t>The Condition of the Working Class in England </a:t>
            </a:r>
            <a:r>
              <a:rPr lang="en-US" sz="3200" b="1" dirty="0" smtClean="0">
                <a:solidFill>
                  <a:srgbClr val="000000"/>
                </a:solidFill>
                <a:latin typeface="Calibri"/>
                <a:cs typeface="Calibri"/>
              </a:rPr>
              <a:t>(1843)</a:t>
            </a:r>
            <a:endParaRPr lang="en-US" sz="3200" b="1" dirty="0">
              <a:solidFill>
                <a:srgbClr val="000000"/>
              </a:solidFill>
              <a:latin typeface="Calibri"/>
              <a:cs typeface="Calibri"/>
            </a:endParaRPr>
          </a:p>
        </p:txBody>
      </p:sp>
      <p:sp>
        <p:nvSpPr>
          <p:cNvPr id="3" name="Content Placeholder 2"/>
          <p:cNvSpPr>
            <a:spLocks noGrp="1"/>
          </p:cNvSpPr>
          <p:nvPr>
            <p:ph idx="1"/>
          </p:nvPr>
        </p:nvSpPr>
        <p:spPr>
          <a:xfrm>
            <a:off x="179512" y="2060848"/>
            <a:ext cx="8784976" cy="4525963"/>
          </a:xfrm>
        </p:spPr>
        <p:txBody>
          <a:bodyPr>
            <a:normAutofit lnSpcReduction="10000"/>
          </a:bodyPr>
          <a:lstStyle/>
          <a:p>
            <a:pPr marL="0" indent="0">
              <a:buNone/>
            </a:pPr>
            <a:r>
              <a:rPr lang="en-GB" b="1" dirty="0">
                <a:solidFill>
                  <a:srgbClr val="000000"/>
                </a:solidFill>
              </a:rPr>
              <a:t>The very turmoil of the streets has something repulsive about it, something against which human nature rebels. The hundreds of thousands of people of all classes and ranks… crowd by one another as though they had nothing in common, nothing to do with one another, and their only agreement is a tacit one: that each should keep to his own side of the pavement, so as not to delay the opposing streams of the crowd, which it occurs to no man to honour another with so much as a glance. The brutal indifference, the unfeeling isolation of each person in his private interest becomes the more repellent and offensive, the more these individuals are crowded together within a limited space </a:t>
            </a:r>
            <a:endParaRPr lang="en-US" b="1" dirty="0">
              <a:solidFill>
                <a:srgbClr val="000000"/>
              </a:solidFill>
            </a:endParaRPr>
          </a:p>
          <a:p>
            <a:endParaRPr lang="en-US" dirty="0"/>
          </a:p>
        </p:txBody>
      </p:sp>
    </p:spTree>
    <p:extLst>
      <p:ext uri="{BB962C8B-B14F-4D97-AF65-F5344CB8AC3E}">
        <p14:creationId xmlns:p14="http://schemas.microsoft.com/office/powerpoint/2010/main" val="404577085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1238</TotalTime>
  <Words>2319</Words>
  <Application>Microsoft Macintosh PowerPoint</Application>
  <PresentationFormat>On-screen Show (4:3)</PresentationFormat>
  <Paragraphs>104</Paragraphs>
  <Slides>53</Slides>
  <Notes>2</Notes>
  <HiddenSlides>0</HiddenSlides>
  <MMClips>0</MMClips>
  <ScaleCrop>false</ScaleCrop>
  <HeadingPairs>
    <vt:vector size="4" baseType="variant">
      <vt:variant>
        <vt:lpstr>Theme</vt:lpstr>
      </vt:variant>
      <vt:variant>
        <vt:i4>2</vt:i4>
      </vt:variant>
      <vt:variant>
        <vt:lpstr>Slide Titles</vt:lpstr>
      </vt:variant>
      <vt:variant>
        <vt:i4>53</vt:i4>
      </vt:variant>
    </vt:vector>
  </HeadingPairs>
  <TitlesOfParts>
    <vt:vector size="55" baseType="lpstr">
      <vt:lpstr>Executive</vt:lpstr>
      <vt:lpstr>Office Theme</vt:lpstr>
      <vt:lpstr>Walter Benjamin in Ibiza, 1930s</vt:lpstr>
      <vt:lpstr>The Communist Manifesto</vt:lpstr>
      <vt:lpstr>Le Corbusier (Charles-Édouard Jeanneret)</vt:lpstr>
      <vt:lpstr>Place Clichy (Paris), ca. 1890</vt:lpstr>
      <vt:lpstr>Place Clichy (Paris), ca. 1925</vt:lpstr>
      <vt:lpstr>Villa Savoye (Poissy, 1931):  ‘The sleek geometry of the white living space, with its elongated ribbon windows, is supported by a series of narrow columns around a curved glazed entrance, and topped with a solarium’</vt:lpstr>
      <vt:lpstr>PowerPoint Presentation</vt:lpstr>
      <vt:lpstr>PowerPoint Presentation</vt:lpstr>
      <vt:lpstr>Friedrich Engels, The Condition of the Working Class in England (1843)</vt:lpstr>
      <vt:lpstr>Christmas Shopping, Northumberland Street, Newcastle</vt:lpstr>
      <vt:lpstr>      ‘Don’t start from the good old days but the bad new ones’  (Bertolt Brecht – here playing chess with Benjamin, 1934) </vt:lpstr>
      <vt:lpstr>PowerPoint Presentation</vt:lpstr>
      <vt:lpstr>PowerPoint Presentation</vt:lpstr>
      <vt:lpstr>PowerPoint Presentation</vt:lpstr>
      <vt:lpstr>Accounting office, Brooklyn, 1925</vt:lpstr>
      <vt:lpstr>PowerPoint Presentation</vt:lpstr>
      <vt:lpstr>PowerPoint Presentation</vt:lpstr>
      <vt:lpstr>PowerPoint Presentation</vt:lpstr>
      <vt:lpstr>Bauhaus Dessau (Walter Gropius, 1925-28)</vt:lpstr>
      <vt:lpstr>Frankfurt Main Grossmarkthalle (1920s)</vt:lpstr>
      <vt:lpstr>Vladimir Tatlin: Design for the Tower of the Third International</vt:lpstr>
      <vt:lpstr>PowerPoint Presentation</vt:lpstr>
      <vt:lpstr>PowerPoint Presentation</vt:lpstr>
      <vt:lpstr>PowerPoint Presentation</vt:lpstr>
      <vt:lpstr>da Vinci ‘The Last Supper’ (1498)</vt:lpstr>
      <vt:lpstr>PowerPoint Presentation</vt:lpstr>
      <vt:lpstr>PowerPoint Presentation</vt:lpstr>
      <vt:lpstr>PowerPoint Presentation</vt:lpstr>
      <vt:lpstr>Rodchenko works</vt:lpstr>
      <vt:lpstr>Alexander Rodchenko/Liubov Popova</vt:lpstr>
      <vt:lpstr>Alexander Rodchenko</vt:lpstr>
      <vt:lpstr>PowerPoint Presentation</vt:lpstr>
      <vt:lpstr>PowerPoint Presentation</vt:lpstr>
      <vt:lpstr>PowerPoint Presentation</vt:lpstr>
      <vt:lpstr>PowerPoint Presentation</vt:lpstr>
      <vt:lpstr>PowerPoint Presentation</vt:lpstr>
      <vt:lpstr>The Pearl Diver</vt:lpstr>
      <vt:lpstr>Jonah who will be 25 in the year 2000 (dir. Alain Tanner; script John Berger) </vt:lpstr>
      <vt:lpstr>PowerPoint Presentation</vt:lpstr>
      <vt:lpstr>Thesis VI, ‘On the concept of history’ </vt:lpstr>
      <vt:lpstr>J.L.G Ferris The First Thanksgiving 1621 (1932)</vt:lpstr>
      <vt:lpstr>PowerPoint Presentation</vt:lpstr>
      <vt:lpstr>PowerPoint Presentation</vt:lpstr>
      <vt:lpstr>Benin Bronzes/Elgin Marbles British Museum</vt:lpstr>
      <vt:lpstr>PowerPoint Presentation</vt:lpstr>
      <vt:lpstr>anamnestic redemption</vt:lpstr>
      <vt:lpstr>PowerPoint Presentation</vt:lpstr>
      <vt:lpstr>PowerPoint Presentation</vt:lpstr>
      <vt:lpstr>PowerPoint Presentation</vt:lpstr>
      <vt:lpstr>Thesis IX, ‘On the concept of history’</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JamesC</dc:creator>
  <cp:lastModifiedBy>Neil Lazarus</cp:lastModifiedBy>
  <cp:revision>63</cp:revision>
  <dcterms:created xsi:type="dcterms:W3CDTF">2014-10-07T17:19:26Z</dcterms:created>
  <dcterms:modified xsi:type="dcterms:W3CDTF">2018-11-18T17:51:56Z</dcterms:modified>
</cp:coreProperties>
</file>