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76" r:id="rId3"/>
    <p:sldId id="277" r:id="rId4"/>
    <p:sldId id="278" r:id="rId5"/>
    <p:sldId id="279" r:id="rId6"/>
    <p:sldId id="280" r:id="rId7"/>
    <p:sldId id="282" r:id="rId8"/>
    <p:sldId id="283" r:id="rId9"/>
    <p:sldId id="284" r:id="rId10"/>
    <p:sldId id="285" r:id="rId11"/>
    <p:sldId id="286" r:id="rId12"/>
    <p:sldId id="269" r:id="rId13"/>
    <p:sldId id="257" r:id="rId14"/>
    <p:sldId id="261" r:id="rId15"/>
    <p:sldId id="266" r:id="rId16"/>
    <p:sldId id="260" r:id="rId17"/>
    <p:sldId id="268" r:id="rId18"/>
    <p:sldId id="259" r:id="rId19"/>
    <p:sldId id="267" r:id="rId20"/>
    <p:sldId id="258" r:id="rId21"/>
    <p:sldId id="262" r:id="rId22"/>
    <p:sldId id="270" r:id="rId23"/>
    <p:sldId id="263" r:id="rId24"/>
    <p:sldId id="264" r:id="rId25"/>
    <p:sldId id="265" r:id="rId26"/>
    <p:sldId id="271" r:id="rId27"/>
    <p:sldId id="273" r:id="rId28"/>
    <p:sldId id="272" r:id="rId29"/>
    <p:sldId id="274" r:id="rId30"/>
    <p:sldId id="27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3" d="100"/>
          <a:sy n="123" d="100"/>
        </p:scale>
        <p:origin x="-104" y="-5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GB"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20/02/2019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GB"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3CEC41E-48BD-4881-B6FF-D82EEBBCD904}" type="datetimeFigureOut">
              <a:rPr lang="en-US" smtClean="0"/>
              <a:t>20/02/2019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20/02/2019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20/02/2019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20/02/2019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GB"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20/02/2019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GB"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03CEC41E-48BD-4881-B6FF-D82EEBBCD904}" type="datetimeFigureOut">
              <a:rPr lang="en-US" smtClean="0"/>
              <a:t>20/02/2019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GB"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03CEC41E-48BD-4881-B6FF-D82EEBBCD904}" type="datetimeFigureOut">
              <a:rPr lang="en-US" smtClean="0"/>
              <a:t>20/02/2019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03CEC41E-48BD-4881-B6FF-D82EEBBCD904}" type="datetimeFigureOut">
              <a:rPr lang="en-US" smtClean="0"/>
              <a:t>20/02/2019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03CEC41E-48BD-4881-B6FF-D82EEBBCD904}" type="datetimeFigureOut">
              <a:rPr lang="en-US" smtClean="0"/>
              <a:t>20/02/2019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CEC41E-48BD-4881-B6FF-D82EEBBCD904}" type="datetimeFigureOut">
              <a:rPr lang="en-US" smtClean="0"/>
              <a:t>20/02/2019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GB"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3CEC41E-48BD-4881-B6FF-D82EEBBCD904}" type="datetimeFigureOut">
              <a:rPr lang="en-US" smtClean="0"/>
              <a:t>20/02/2019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GB"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03CEC41E-48BD-4881-B6FF-D82EEBBCD904}" type="datetimeFigureOut">
              <a:rPr lang="en-US" smtClean="0"/>
              <a:t>20/02/2019</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459A5F39-4CE7-434C-A5CB-50A36345160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jpeg"/><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9.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1.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3.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4.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2595abcvh2M"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t8qPgMDwjR8"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google.com/maps/place/Marshall+Islands/@-10.5955947,146.6987557,5z/data=!4m5!3m4!1s0x650119b22129ca2b:0x8b3e03e8aa09b776!8m2!3d7.131474!4d171.184478"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jpg"/><Relationship Id="rId3" Type="http://schemas.openxmlformats.org/officeDocument/2006/relationships/image" Target="../media/image1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s://www.youtube.com/watch?v=o7vVIduge3c"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b="1" dirty="0" smtClean="0"/>
              <a:t>Judith Butler		Rob Nixon</a:t>
            </a:r>
            <a:endParaRPr lang="en-US" sz="3200" b="1" dirty="0"/>
          </a:p>
        </p:txBody>
      </p:sp>
      <p:pic>
        <p:nvPicPr>
          <p:cNvPr id="7" name="Content Placeholder 6" descr="images.jpeg"/>
          <p:cNvPicPr>
            <a:picLocks noGrp="1" noChangeAspect="1"/>
          </p:cNvPicPr>
          <p:nvPr>
            <p:ph sz="half" idx="1"/>
          </p:nvPr>
        </p:nvPicPr>
        <p:blipFill>
          <a:blip r:embed="rId2">
            <a:extLst>
              <a:ext uri="{28A0092B-C50C-407E-A947-70E740481C1C}">
                <a14:useLocalDpi xmlns:a14="http://schemas.microsoft.com/office/drawing/2010/main" val="0"/>
              </a:ext>
            </a:extLst>
          </a:blip>
          <a:srcRect l="16888" r="16888"/>
          <a:stretch>
            <a:fillRect/>
          </a:stretch>
        </p:blipFill>
        <p:spPr/>
      </p:pic>
      <p:pic>
        <p:nvPicPr>
          <p:cNvPr id="8" name="Content Placeholder 7" descr="Unknown.jpeg"/>
          <p:cNvPicPr>
            <a:picLocks noGrp="1" noChangeAspect="1"/>
          </p:cNvPicPr>
          <p:nvPr>
            <p:ph sz="half" idx="2"/>
          </p:nvPr>
        </p:nvPicPr>
        <p:blipFill>
          <a:blip r:embed="rId3">
            <a:extLst>
              <a:ext uri="{28A0092B-C50C-407E-A947-70E740481C1C}">
                <a14:useLocalDpi xmlns:a14="http://schemas.microsoft.com/office/drawing/2010/main" val="0"/>
              </a:ext>
            </a:extLst>
          </a:blip>
          <a:srcRect l="8807" r="8807"/>
          <a:stretch>
            <a:fillRect/>
          </a:stretch>
        </p:blipFill>
        <p:spPr/>
      </p:pic>
    </p:spTree>
    <p:extLst>
      <p:ext uri="{BB962C8B-B14F-4D97-AF65-F5344CB8AC3E}">
        <p14:creationId xmlns:p14="http://schemas.microsoft.com/office/powerpoint/2010/main" val="2739660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9098" y="1072923"/>
            <a:ext cx="8631626" cy="4985980"/>
          </a:xfrm>
          <a:prstGeom prst="rect">
            <a:avLst/>
          </a:prstGeom>
        </p:spPr>
        <p:txBody>
          <a:bodyPr wrap="square">
            <a:spAutoFit/>
          </a:bodyPr>
          <a:lstStyle/>
          <a:p>
            <a:r>
              <a:rPr lang="en-GB" sz="2000" b="1" dirty="0" smtClean="0"/>
              <a:t>The </a:t>
            </a:r>
            <a:r>
              <a:rPr lang="en-GB" sz="2000" b="1" dirty="0"/>
              <a:t>body is exposed to socially and politically articulated forces as well as to claims of sociality – including language, work, and desire – that make possible the body’s persisting and flourishing. The more or less existential conception of “precariousness” is thus linked with a more specifically political notion of “</a:t>
            </a:r>
            <a:r>
              <a:rPr lang="en-GB" sz="2000" b="1" dirty="0" err="1"/>
              <a:t>precarity</a:t>
            </a:r>
            <a:r>
              <a:rPr lang="en-GB" sz="2000" b="1" dirty="0" smtClean="0"/>
              <a:t>”.</a:t>
            </a:r>
          </a:p>
          <a:p>
            <a:endParaRPr lang="en-GB" sz="2000" b="1" dirty="0"/>
          </a:p>
          <a:p>
            <a:r>
              <a:rPr lang="en-GB" sz="2000" b="1" dirty="0" smtClean="0"/>
              <a:t>Bodies </a:t>
            </a:r>
            <a:r>
              <a:rPr lang="en-GB" sz="2000" b="1" dirty="0"/>
              <a:t>come into being and cease to be: as physically persistent organisms, they are subject to incursions and to illnesses that jeopardize the possibility of persisting at all. These are necessary features of bodies – they cannot “be” thought without their finitude, and they depend on what is “outside themselves” to be sustained – features that pertain to the phenomenological structure of bodily life. To live is always to live a life that is at risk from the outset and can </a:t>
            </a:r>
            <a:r>
              <a:rPr lang="en-GB" sz="2000" b="1" dirty="0" smtClean="0"/>
              <a:t>be </a:t>
            </a:r>
            <a:r>
              <a:rPr lang="en-GB" sz="2000" b="1" dirty="0"/>
              <a:t>put at risk or expunged quite suddenly from the outside and for reasons that are not always under one’s </a:t>
            </a:r>
            <a:r>
              <a:rPr lang="en-GB" sz="2000" b="1" dirty="0" smtClean="0"/>
              <a:t>control.</a:t>
            </a:r>
            <a:endParaRPr lang="en-GB" sz="2000" b="1" dirty="0"/>
          </a:p>
          <a:p>
            <a:endParaRPr lang="en-GB" dirty="0"/>
          </a:p>
        </p:txBody>
      </p:sp>
    </p:spTree>
    <p:extLst>
      <p:ext uri="{BB962C8B-B14F-4D97-AF65-F5344CB8AC3E}">
        <p14:creationId xmlns:p14="http://schemas.microsoft.com/office/powerpoint/2010/main" val="20851702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899" y="646579"/>
            <a:ext cx="8734875" cy="4247317"/>
          </a:xfrm>
          <a:prstGeom prst="rect">
            <a:avLst/>
          </a:prstGeom>
        </p:spPr>
        <p:txBody>
          <a:bodyPr wrap="square">
            <a:spAutoFit/>
          </a:bodyPr>
          <a:lstStyle/>
          <a:p>
            <a:r>
              <a:rPr lang="en-US" b="1" dirty="0"/>
              <a:t>How do we bring home – and bring emotionally to life – threats that take time to wreak their havoc, threats that never materialize in one spectacular, explosive, cinematic scene? </a:t>
            </a:r>
            <a:r>
              <a:rPr lang="en-US" b="1" i="1" dirty="0"/>
              <a:t>Apprehension</a:t>
            </a:r>
            <a:r>
              <a:rPr lang="en-US" b="1" dirty="0"/>
              <a:t> is a critical word here, a crossover term that draws together the domains of perception, emotion, and action. To engage slow violence is to confront layered predicaments of apprehension: to apprehend – to arrest, or at least mitigate – often imperceptible threats requires rendering them apprehensible to the senses through the work of scientific and imaginative testimony.... But what happens when we are unsighted, when what extends before us – in the space and time that we most deeply inhabit – </a:t>
            </a:r>
            <a:r>
              <a:rPr lang="en-US" b="1" dirty="0"/>
              <a:t>r</a:t>
            </a:r>
            <a:r>
              <a:rPr lang="en-US" b="1" dirty="0" smtClean="0"/>
              <a:t>emains </a:t>
            </a:r>
            <a:r>
              <a:rPr lang="en-US" b="1" dirty="0"/>
              <a:t>invisible? How, indeed, are we to act ethically toward human and biotic communities that lie beyond our sensory ken? What then, in the fullest sense of the phrase, is the place of seeing in the world that we now inhabit? What, moreover, is the place of the other senses? How do we both make slow violence visible yet also challenge the privileging of the visible?’</a:t>
            </a:r>
            <a:endParaRPr lang="en-GB" b="1" dirty="0"/>
          </a:p>
        </p:txBody>
      </p:sp>
    </p:spTree>
    <p:extLst>
      <p:ext uri="{BB962C8B-B14F-4D97-AF65-F5344CB8AC3E}">
        <p14:creationId xmlns:p14="http://schemas.microsoft.com/office/powerpoint/2010/main" val="6958935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199" y="56968"/>
            <a:ext cx="8835474" cy="6740308"/>
          </a:xfrm>
          <a:prstGeom prst="rect">
            <a:avLst/>
          </a:prstGeom>
        </p:spPr>
        <p:txBody>
          <a:bodyPr wrap="square">
            <a:spAutoFit/>
          </a:bodyPr>
          <a:lstStyle/>
          <a:p>
            <a:r>
              <a:rPr lang="en-US" b="1" dirty="0"/>
              <a:t>The </a:t>
            </a:r>
            <a:r>
              <a:rPr lang="en-US" b="1" dirty="0" smtClean="0"/>
              <a:t>most </a:t>
            </a:r>
            <a:r>
              <a:rPr lang="en-US" b="1" dirty="0"/>
              <a:t>common view is that the </a:t>
            </a:r>
            <a:r>
              <a:rPr lang="en-US" b="1" dirty="0" err="1"/>
              <a:t>Anthropocene</a:t>
            </a:r>
            <a:r>
              <a:rPr lang="en-US" b="1" dirty="0"/>
              <a:t> started in modern times. One frequently cited study proposes the year 1610: depopulation of the Americas, after European conquest, had by then led to the reforestation of the New World, and the newly abundant trees of the Western Hemisphere withdrew so much CO2 from the air that the thinner atmosphere, along with diminished sunspot activity, brought on the so-called Little Ice Age of the 17th century. Two centuries later, around 1800, a more familiar climate dynamic was at work: ever greater quantities of fossil fuels were burned each year, releasing ever more CO2, resulting in an ever warmer climate. Accordingly, in one popular view, it’s the Industrial Revolution that installed the </a:t>
            </a:r>
            <a:r>
              <a:rPr lang="en-US" b="1" dirty="0" err="1"/>
              <a:t>Anthropocene</a:t>
            </a:r>
            <a:r>
              <a:rPr lang="en-US" b="1" dirty="0"/>
              <a:t>. For others it dawned punctually on 6 August 1945, when the US air force exploded an atomic bomb over Hiroshima and demonstrated the destructive power now wielded by humanity. By the 1960s at the latest the new times were upon us, with the postwar ‘green revolution’ (the name may sound ironic today) well underway. Scientific farming encouraged galloping growth in human numbers, through higher crop yields; the breakneck </a:t>
            </a:r>
            <a:r>
              <a:rPr lang="en-US" b="1" dirty="0" err="1"/>
              <a:t>urbanisation</a:t>
            </a:r>
            <a:r>
              <a:rPr lang="en-US" b="1" dirty="0"/>
              <a:t> of the global South, as redundant farmworkers swelled the cities; and widespread deforestation and pesticide contamination. Disputes over dates aside, the idea of the </a:t>
            </a:r>
            <a:r>
              <a:rPr lang="en-US" b="1" dirty="0" err="1"/>
              <a:t>Anthropocene</a:t>
            </a:r>
            <a:r>
              <a:rPr lang="en-US" b="1" dirty="0"/>
              <a:t> is the same. Human beings now largely determine the make-up of the biosphere as well as the chemistry of the atmosphere and oceans, and this episode of the species’ dominion will one day be as legible in the fossil record as the advancing ice sheets, asteroid impacts or proliferation of new life-forms that distinguished other </a:t>
            </a:r>
            <a:r>
              <a:rPr lang="en-US" b="1" dirty="0" smtClean="0"/>
              <a:t>epochs 						                            (Benjamin Kunkel)</a:t>
            </a:r>
            <a:endParaRPr lang="en-US" b="1" dirty="0"/>
          </a:p>
        </p:txBody>
      </p:sp>
    </p:spTree>
    <p:extLst>
      <p:ext uri="{BB962C8B-B14F-4D97-AF65-F5344CB8AC3E}">
        <p14:creationId xmlns:p14="http://schemas.microsoft.com/office/powerpoint/2010/main" val="423728576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ustralia_crw_2017058_lr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9105" y="806736"/>
            <a:ext cx="7620000" cy="5076825"/>
          </a:xfrm>
          <a:prstGeom prst="rect">
            <a:avLst/>
          </a:prstGeom>
        </p:spPr>
      </p:pic>
    </p:spTree>
    <p:extLst>
      <p:ext uri="{BB962C8B-B14F-4D97-AF65-F5344CB8AC3E}">
        <p14:creationId xmlns:p14="http://schemas.microsoft.com/office/powerpoint/2010/main" val="389848757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_95563992_1d6a46f3-de51-45a9-8d4b-3459bb6d979c.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6336" y="1413084"/>
            <a:ext cx="5943600" cy="4257675"/>
          </a:xfrm>
          <a:prstGeom prst="rect">
            <a:avLst/>
          </a:prstGeom>
        </p:spPr>
      </p:pic>
    </p:spTree>
    <p:extLst>
      <p:ext uri="{BB962C8B-B14F-4D97-AF65-F5344CB8AC3E}">
        <p14:creationId xmlns:p14="http://schemas.microsoft.com/office/powerpoint/2010/main" val="153493866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073002-3x4-700x93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2207" y="0"/>
            <a:ext cx="5145338" cy="6858000"/>
          </a:xfrm>
          <a:prstGeom prst="rect">
            <a:avLst/>
          </a:prstGeom>
        </p:spPr>
      </p:pic>
    </p:spTree>
    <p:extLst>
      <p:ext uri="{BB962C8B-B14F-4D97-AF65-F5344CB8AC3E}">
        <p14:creationId xmlns:p14="http://schemas.microsoft.com/office/powerpoint/2010/main" val="219092691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qdefaul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2075" y="1291698"/>
            <a:ext cx="6096000" cy="4572000"/>
          </a:xfrm>
          <a:prstGeom prst="rect">
            <a:avLst/>
          </a:prstGeom>
        </p:spPr>
      </p:pic>
    </p:spTree>
    <p:extLst>
      <p:ext uri="{BB962C8B-B14F-4D97-AF65-F5344CB8AC3E}">
        <p14:creationId xmlns:p14="http://schemas.microsoft.com/office/powerpoint/2010/main" val="103644295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lide_1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61808387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onditions+for+a+Just+Wa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05753226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op-100-photos-2015-alan-kurdi.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9066" y="0"/>
            <a:ext cx="8834934" cy="6858000"/>
          </a:xfrm>
          <a:prstGeom prst="rect">
            <a:avLst/>
          </a:prstGeom>
        </p:spPr>
      </p:pic>
    </p:spTree>
    <p:extLst>
      <p:ext uri="{BB962C8B-B14F-4D97-AF65-F5344CB8AC3E}">
        <p14:creationId xmlns:p14="http://schemas.microsoft.com/office/powerpoint/2010/main" val="197801764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92347" y="421962"/>
            <a:ext cx="8580001" cy="5016758"/>
          </a:xfrm>
          <a:prstGeom prst="rect">
            <a:avLst/>
          </a:prstGeom>
        </p:spPr>
        <p:txBody>
          <a:bodyPr wrap="square">
            <a:spAutoFit/>
          </a:bodyPr>
          <a:lstStyle/>
          <a:p>
            <a:r>
              <a:rPr lang="en-GB" sz="2000" b="1" dirty="0" smtClean="0"/>
              <a:t>Left politics… would </a:t>
            </a:r>
            <a:r>
              <a:rPr lang="en-GB" sz="2000" b="1" dirty="0"/>
              <a:t>aim first to refocus and expand the political critique of state violence, including both war and those forms of legalized violence by which populations are differentially deprived of the basic resources needed to minimize precariousness. This seems urgently necessary in the context of crumbling welfare states and those in which social safety nets have been torn asunder or denied the chance to emerge. Second, the focus would be less on identity politics, or the kinds of interests and beliefs formulated on the basis of identity claims, and more on </a:t>
            </a:r>
            <a:r>
              <a:rPr lang="en-GB" sz="2000" b="1" dirty="0" err="1"/>
              <a:t>precarity</a:t>
            </a:r>
            <a:r>
              <a:rPr lang="en-GB" sz="2000" b="1" dirty="0"/>
              <a:t> and its differential distributions, in the hope that new coalitions might be </a:t>
            </a:r>
            <a:r>
              <a:rPr lang="en-GB" sz="2000" b="1" dirty="0" smtClean="0"/>
              <a:t>formed… </a:t>
            </a:r>
            <a:r>
              <a:rPr lang="en-GB" sz="2000" b="1" dirty="0" err="1" smtClean="0"/>
              <a:t>Precarity</a:t>
            </a:r>
            <a:r>
              <a:rPr lang="en-GB" sz="2000" b="1" dirty="0" smtClean="0"/>
              <a:t> </a:t>
            </a:r>
            <a:r>
              <a:rPr lang="en-GB" sz="2000" b="1" dirty="0"/>
              <a:t>cuts across identity categories as well as multicultural maps, thus forming the basis for an alliance focused on opposition to state violence and its capacity to produce, exploit, and distribute </a:t>
            </a:r>
            <a:r>
              <a:rPr lang="en-GB" sz="2000" b="1" dirty="0" err="1"/>
              <a:t>precarity</a:t>
            </a:r>
            <a:r>
              <a:rPr lang="en-GB" sz="2000" b="1" dirty="0"/>
              <a:t> for the purposes of profit and territorial </a:t>
            </a:r>
            <a:r>
              <a:rPr lang="en-GB" sz="2000" b="1" dirty="0" err="1" smtClean="0"/>
              <a:t>defense</a:t>
            </a:r>
            <a:r>
              <a:rPr lang="en-GB" sz="2000" b="1" dirty="0" smtClean="0"/>
              <a:t>.</a:t>
            </a:r>
          </a:p>
          <a:p>
            <a:r>
              <a:rPr lang="en-GB" sz="2000" b="1" dirty="0" smtClean="0"/>
              <a:t>					Judith Butler, </a:t>
            </a:r>
            <a:r>
              <a:rPr lang="en-GB" sz="2000" b="1" i="1" dirty="0" smtClean="0"/>
              <a:t>Frames of War </a:t>
            </a:r>
            <a:endParaRPr lang="en-US" sz="2000" b="1" i="1" dirty="0"/>
          </a:p>
        </p:txBody>
      </p:sp>
    </p:spTree>
    <p:extLst>
      <p:ext uri="{BB962C8B-B14F-4D97-AF65-F5344CB8AC3E}">
        <p14:creationId xmlns:p14="http://schemas.microsoft.com/office/powerpoint/2010/main" val="24480101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0321181101-04-refugee-crisis-0321-super-16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13118"/>
            <a:ext cx="9144000" cy="5145578"/>
          </a:xfrm>
          <a:prstGeom prst="rect">
            <a:avLst/>
          </a:prstGeom>
        </p:spPr>
      </p:pic>
    </p:spTree>
    <p:extLst>
      <p:ext uri="{BB962C8B-B14F-4D97-AF65-F5344CB8AC3E}">
        <p14:creationId xmlns:p14="http://schemas.microsoft.com/office/powerpoint/2010/main" val="51515033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1739900" y="1600200"/>
            <a:ext cx="5651500" cy="3644900"/>
          </a:xfrm>
          <a:prstGeom prst="rect">
            <a:avLst/>
          </a:prstGeom>
        </p:spPr>
      </p:pic>
    </p:spTree>
    <p:extLst>
      <p:ext uri="{BB962C8B-B14F-4D97-AF65-F5344CB8AC3E}">
        <p14:creationId xmlns:p14="http://schemas.microsoft.com/office/powerpoint/2010/main" val="363438852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970" y="567305"/>
            <a:ext cx="8853360" cy="6124754"/>
          </a:xfrm>
          <a:prstGeom prst="rect">
            <a:avLst/>
          </a:prstGeom>
        </p:spPr>
        <p:txBody>
          <a:bodyPr wrap="square">
            <a:spAutoFit/>
          </a:bodyPr>
          <a:lstStyle/>
          <a:p>
            <a:r>
              <a:rPr lang="en-GB" sz="2800" b="1" dirty="0" smtClean="0"/>
              <a:t>Carson’s </a:t>
            </a:r>
            <a:r>
              <a:rPr lang="en-GB" sz="2800" b="1" dirty="0"/>
              <a:t>focus [in </a:t>
            </a:r>
            <a:r>
              <a:rPr lang="en-GB" sz="2800" b="1" i="1" dirty="0"/>
              <a:t>The Silent Spring</a:t>
            </a:r>
            <a:r>
              <a:rPr lang="en-GB" sz="2800" b="1" dirty="0"/>
              <a:t>] was DDT, but for her the problem was not a particular chemical; it was a logic. </a:t>
            </a:r>
            <a:r>
              <a:rPr lang="en-GB" sz="2800" b="1" dirty="0" smtClean="0"/>
              <a:t>The ‘control </a:t>
            </a:r>
            <a:r>
              <a:rPr lang="en-GB" sz="2800" b="1" dirty="0"/>
              <a:t>of nature</a:t>
            </a:r>
            <a:r>
              <a:rPr lang="en-GB" sz="2800" b="1" dirty="0" smtClean="0"/>
              <a:t>,’ </a:t>
            </a:r>
            <a:r>
              <a:rPr lang="en-GB" sz="2800" b="1" dirty="0"/>
              <a:t>Carson wrote, </a:t>
            </a:r>
            <a:r>
              <a:rPr lang="en-GB" sz="2800" b="1" dirty="0" smtClean="0"/>
              <a:t>‘is </a:t>
            </a:r>
            <a:r>
              <a:rPr lang="en-GB" sz="2800" b="1" dirty="0"/>
              <a:t>a phrase conceived in arrogance, born of the Neanderthal age of biology and philosophy, when it was supposed that nature exists for the convenience of man… It is our alarming misfortune that so primitive a science has armed itself with the most modern and terrible weapons, and that in turning them against the insects it has also turned them against the </a:t>
            </a:r>
            <a:r>
              <a:rPr lang="en-GB" sz="2800" b="1" dirty="0" smtClean="0"/>
              <a:t>earth’.</a:t>
            </a:r>
          </a:p>
          <a:p>
            <a:endParaRPr lang="en-GB" sz="2800" b="1" dirty="0"/>
          </a:p>
          <a:p>
            <a:r>
              <a:rPr lang="en-GB" sz="2800" b="1" dirty="0" smtClean="0"/>
              <a:t>Naomi Klein, </a:t>
            </a:r>
            <a:r>
              <a:rPr lang="en-GB" sz="2800" b="1" i="1" dirty="0" smtClean="0"/>
              <a:t>This Changes Everything: Capitalism </a:t>
            </a:r>
          </a:p>
          <a:p>
            <a:r>
              <a:rPr lang="en-GB" sz="2800" b="1" i="1" dirty="0"/>
              <a:t>	</a:t>
            </a:r>
            <a:r>
              <a:rPr lang="en-GB" sz="2800" b="1" i="1" dirty="0" smtClean="0"/>
              <a:t>					       vs. the Climate</a:t>
            </a:r>
            <a:endParaRPr lang="en-GB" sz="2800" b="1" i="1" dirty="0"/>
          </a:p>
        </p:txBody>
      </p:sp>
    </p:spTree>
    <p:extLst>
      <p:ext uri="{BB962C8B-B14F-4D97-AF65-F5344CB8AC3E}">
        <p14:creationId xmlns:p14="http://schemas.microsoft.com/office/powerpoint/2010/main" val="5392914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mall-fishing-boats-surrounded-by-plastic-garbage-and-other-rubbish-KHXK5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3643"/>
            <a:ext cx="9144000" cy="6724357"/>
          </a:xfrm>
          <a:prstGeom prst="rect">
            <a:avLst/>
          </a:prstGeom>
        </p:spPr>
      </p:pic>
    </p:spTree>
    <p:extLst>
      <p:ext uri="{BB962C8B-B14F-4D97-AF65-F5344CB8AC3E}">
        <p14:creationId xmlns:p14="http://schemas.microsoft.com/office/powerpoint/2010/main" val="60487824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he_sorry_state_of_Juhu_beach07.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197" y="1111652"/>
            <a:ext cx="8216900" cy="4610100"/>
          </a:xfrm>
          <a:prstGeom prst="rect">
            <a:avLst/>
          </a:prstGeom>
        </p:spPr>
      </p:pic>
    </p:spTree>
    <p:extLst>
      <p:ext uri="{BB962C8B-B14F-4D97-AF65-F5344CB8AC3E}">
        <p14:creationId xmlns:p14="http://schemas.microsoft.com/office/powerpoint/2010/main" val="10227915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80x495_36051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01844"/>
            <a:ext cx="9144000" cy="5143500"/>
          </a:xfrm>
          <a:prstGeom prst="rect">
            <a:avLst/>
          </a:prstGeom>
        </p:spPr>
      </p:pic>
    </p:spTree>
    <p:extLst>
      <p:ext uri="{BB962C8B-B14F-4D97-AF65-F5344CB8AC3E}">
        <p14:creationId xmlns:p14="http://schemas.microsoft.com/office/powerpoint/2010/main" val="314978651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solidFill>
                  <a:schemeClr val="tx2"/>
                </a:solidFill>
              </a:rPr>
              <a:t>Joni Mitchell, ‘Big Yellow Taxi’</a:t>
            </a:r>
            <a:endParaRPr lang="en-US" sz="4000" b="1" dirty="0">
              <a:solidFill>
                <a:schemeClr val="tx2"/>
              </a:solidFill>
            </a:endParaRPr>
          </a:p>
        </p:txBody>
      </p:sp>
      <p:sp>
        <p:nvSpPr>
          <p:cNvPr id="3" name="Content Placeholder 2"/>
          <p:cNvSpPr>
            <a:spLocks noGrp="1"/>
          </p:cNvSpPr>
          <p:nvPr>
            <p:ph idx="1"/>
          </p:nvPr>
        </p:nvSpPr>
        <p:spPr/>
        <p:txBody>
          <a:bodyPr/>
          <a:lstStyle/>
          <a:p>
            <a:pPr marL="0" indent="0">
              <a:buNone/>
            </a:pPr>
            <a:r>
              <a:rPr lang="en-US" dirty="0" smtClean="0"/>
              <a:t>	</a:t>
            </a:r>
          </a:p>
          <a:p>
            <a:pPr marL="0" indent="0">
              <a:buNone/>
            </a:pPr>
            <a:endParaRPr lang="en-US" sz="2000" dirty="0">
              <a:hlinkClick r:id="rId2"/>
            </a:endParaRPr>
          </a:p>
          <a:p>
            <a:pPr marL="0" indent="0">
              <a:buNone/>
            </a:pPr>
            <a:endParaRPr lang="en-US" sz="2000" dirty="0" smtClean="0">
              <a:hlinkClick r:id="rId2"/>
            </a:endParaRPr>
          </a:p>
          <a:p>
            <a:pPr marL="0" indent="0" algn="ctr">
              <a:buNone/>
            </a:pPr>
            <a:r>
              <a:rPr lang="en-US" sz="2000" dirty="0" smtClean="0">
                <a:hlinkClick r:id="rId2"/>
              </a:rPr>
              <a:t>https</a:t>
            </a:r>
            <a:r>
              <a:rPr lang="en-US" sz="2000" dirty="0">
                <a:hlinkClick r:id="rId2"/>
              </a:rPr>
              <a:t>://www.youtube.com/watch?v=</a:t>
            </a:r>
            <a:r>
              <a:rPr lang="en-US" sz="2000" dirty="0" smtClean="0">
                <a:hlinkClick r:id="rId2"/>
              </a:rPr>
              <a:t>2595abcvh2M</a:t>
            </a:r>
            <a:endParaRPr lang="en-US" sz="2000" dirty="0" smtClean="0"/>
          </a:p>
          <a:p>
            <a:pPr marL="0" indent="0">
              <a:buNone/>
            </a:pPr>
            <a:endParaRPr lang="en-US" sz="2000" dirty="0"/>
          </a:p>
        </p:txBody>
      </p:sp>
    </p:spTree>
    <p:extLst>
      <p:ext uri="{BB962C8B-B14F-4D97-AF65-F5344CB8AC3E}">
        <p14:creationId xmlns:p14="http://schemas.microsoft.com/office/powerpoint/2010/main" val="221513228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0796" y="363496"/>
            <a:ext cx="8137937" cy="6247864"/>
          </a:xfrm>
          <a:prstGeom prst="rect">
            <a:avLst/>
          </a:prstGeom>
        </p:spPr>
        <p:txBody>
          <a:bodyPr wrap="square">
            <a:spAutoFit/>
          </a:bodyPr>
          <a:lstStyle/>
          <a:p>
            <a:r>
              <a:rPr lang="en-US" sz="2000" b="1" dirty="0" smtClean="0"/>
              <a:t>Traffic. When the Eagle Flies</a:t>
            </a:r>
          </a:p>
          <a:p>
            <a:endParaRPr lang="en-US" sz="2000" b="1" dirty="0"/>
          </a:p>
          <a:p>
            <a:r>
              <a:rPr lang="en-US" sz="2000" b="1" dirty="0" smtClean="0"/>
              <a:t>When </a:t>
            </a:r>
            <a:r>
              <a:rPr lang="en-US" sz="2000" b="1" dirty="0"/>
              <a:t>the eagle flies you'd better watch your eyes</a:t>
            </a:r>
          </a:p>
          <a:p>
            <a:r>
              <a:rPr lang="en-US" sz="2000" b="1" dirty="0"/>
              <a:t>He's </a:t>
            </a:r>
            <a:r>
              <a:rPr lang="en-US" sz="2000" b="1" dirty="0" err="1"/>
              <a:t>gonna</a:t>
            </a:r>
            <a:r>
              <a:rPr lang="en-US" sz="2000" b="1" dirty="0"/>
              <a:t> sweep everything in his path</a:t>
            </a:r>
          </a:p>
          <a:p>
            <a:r>
              <a:rPr lang="en-US" sz="2000" b="1" dirty="0"/>
              <a:t>And when the heavens cry it's </a:t>
            </a:r>
            <a:r>
              <a:rPr lang="en-US" sz="2000" b="1" dirty="0" err="1"/>
              <a:t>gonna</a:t>
            </a:r>
            <a:r>
              <a:rPr lang="en-US" sz="2000" b="1" dirty="0"/>
              <a:t> drown the sky</a:t>
            </a:r>
          </a:p>
          <a:p>
            <a:r>
              <a:rPr lang="en-US" sz="2000" b="1" dirty="0"/>
              <a:t>And you'll get caught in the aftermath</a:t>
            </a:r>
          </a:p>
          <a:p>
            <a:r>
              <a:rPr lang="en-US" sz="2000" b="1" dirty="0"/>
              <a:t>When the mountains move it's no good trying</a:t>
            </a:r>
          </a:p>
          <a:p>
            <a:r>
              <a:rPr lang="en-US" sz="2000" b="1" dirty="0"/>
              <a:t>To prove that you've been doing everything you can</a:t>
            </a:r>
          </a:p>
          <a:p>
            <a:r>
              <a:rPr lang="en-US" sz="2000" b="1" dirty="0"/>
              <a:t>And don't you start to cry when you're about to die</a:t>
            </a:r>
          </a:p>
          <a:p>
            <a:r>
              <a:rPr lang="en-US" sz="2000" b="1" dirty="0"/>
              <a:t>You </a:t>
            </a:r>
            <a:r>
              <a:rPr lang="en-US" sz="2000" b="1" dirty="0" err="1"/>
              <a:t>gotta</a:t>
            </a:r>
            <a:r>
              <a:rPr lang="en-US" sz="2000" b="1" dirty="0"/>
              <a:t> stand up and take it like a man</a:t>
            </a:r>
          </a:p>
          <a:p>
            <a:r>
              <a:rPr lang="en-US" sz="2000" b="1" dirty="0"/>
              <a:t>Because you've been taking instead of giving</a:t>
            </a:r>
          </a:p>
          <a:p>
            <a:r>
              <a:rPr lang="en-US" sz="2000" b="1" dirty="0"/>
              <a:t>And all the while you've been living lies</a:t>
            </a:r>
          </a:p>
          <a:p>
            <a:r>
              <a:rPr lang="en-US" sz="2000" b="1" dirty="0"/>
              <a:t>Economics, all your atomics</a:t>
            </a:r>
          </a:p>
          <a:p>
            <a:r>
              <a:rPr lang="en-US" sz="2000" b="1" dirty="0" err="1"/>
              <a:t>Ain't</a:t>
            </a:r>
            <a:r>
              <a:rPr lang="en-US" sz="2000" b="1" dirty="0"/>
              <a:t> </a:t>
            </a:r>
            <a:r>
              <a:rPr lang="en-US" sz="2000" b="1" dirty="0" err="1"/>
              <a:t>gonna</a:t>
            </a:r>
            <a:r>
              <a:rPr lang="en-US" sz="2000" b="1" dirty="0"/>
              <a:t> save you from that bird in the sky</a:t>
            </a:r>
          </a:p>
          <a:p>
            <a:r>
              <a:rPr lang="en-US" sz="2000" b="1" dirty="0"/>
              <a:t>And when the good times roll wrapped up in your mink coat</a:t>
            </a:r>
          </a:p>
          <a:p>
            <a:r>
              <a:rPr lang="en-US" sz="2000" b="1" dirty="0"/>
              <a:t>You will be stepping from your Cadillac</a:t>
            </a:r>
          </a:p>
          <a:p>
            <a:r>
              <a:rPr lang="en-US" sz="2000" b="1" dirty="0"/>
              <a:t>You will be stepping from your Cadillac</a:t>
            </a:r>
          </a:p>
          <a:p>
            <a:r>
              <a:rPr lang="en-US" sz="2000" b="1" dirty="0"/>
              <a:t>And in a micro flash you're </a:t>
            </a:r>
            <a:r>
              <a:rPr lang="en-US" sz="2000" b="1" dirty="0" err="1"/>
              <a:t>gonna</a:t>
            </a:r>
            <a:r>
              <a:rPr lang="en-US" sz="2000" b="1" dirty="0"/>
              <a:t> feel the lash</a:t>
            </a:r>
          </a:p>
          <a:p>
            <a:r>
              <a:rPr lang="en-US" sz="2000" b="1" dirty="0"/>
              <a:t>Of big eagle's wing across your back</a:t>
            </a:r>
          </a:p>
          <a:p>
            <a:r>
              <a:rPr lang="en-US" sz="2000" b="1" dirty="0"/>
              <a:t>And…</a:t>
            </a:r>
          </a:p>
        </p:txBody>
      </p:sp>
    </p:spTree>
    <p:extLst>
      <p:ext uri="{BB962C8B-B14F-4D97-AF65-F5344CB8AC3E}">
        <p14:creationId xmlns:p14="http://schemas.microsoft.com/office/powerpoint/2010/main" val="289618241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solidFill>
                  <a:srgbClr val="09213B"/>
                </a:solidFill>
              </a:rPr>
              <a:t>Traffic, ‘When the Eagle Flies’</a:t>
            </a:r>
            <a:endParaRPr lang="en-US" sz="4000" b="1" dirty="0">
              <a:solidFill>
                <a:srgbClr val="09213B"/>
              </a:solidFill>
            </a:endParaRPr>
          </a:p>
        </p:txBody>
      </p:sp>
      <p:sp>
        <p:nvSpPr>
          <p:cNvPr id="3" name="Content Placeholder 2"/>
          <p:cNvSpPr>
            <a:spLocks noGrp="1"/>
          </p:cNvSpPr>
          <p:nvPr>
            <p:ph idx="1"/>
          </p:nvPr>
        </p:nvSpPr>
        <p:spPr/>
        <p:txBody>
          <a:bodyPr/>
          <a:lstStyle/>
          <a:p>
            <a:pPr marL="0" indent="0">
              <a:buNone/>
            </a:pPr>
            <a:endParaRPr lang="en-US" dirty="0" smtClean="0">
              <a:hlinkClick r:id="rId2"/>
            </a:endParaRPr>
          </a:p>
          <a:p>
            <a:pPr marL="0" indent="0">
              <a:buNone/>
            </a:pPr>
            <a:endParaRPr lang="en-US" dirty="0">
              <a:hlinkClick r:id="rId2"/>
            </a:endParaRPr>
          </a:p>
          <a:p>
            <a:pPr marL="0" indent="0">
              <a:buNone/>
            </a:pPr>
            <a:endParaRPr lang="en-US" smtClean="0">
              <a:hlinkClick r:id="rId2"/>
            </a:endParaRPr>
          </a:p>
          <a:p>
            <a:pPr marL="0" indent="0">
              <a:buNone/>
            </a:pPr>
            <a:r>
              <a:rPr lang="en-US" smtClean="0">
                <a:hlinkClick r:id="rId2"/>
              </a:rPr>
              <a:t>https</a:t>
            </a:r>
            <a:r>
              <a:rPr lang="en-US" dirty="0">
                <a:hlinkClick r:id="rId2"/>
              </a:rPr>
              <a:t>://www.youtube.com/watch?v=</a:t>
            </a:r>
            <a:r>
              <a:rPr lang="en-US" dirty="0" smtClean="0">
                <a:hlinkClick r:id="rId2"/>
              </a:rPr>
              <a:t>t8qPgMDwjR8</a:t>
            </a:r>
            <a:endParaRPr lang="en-US" dirty="0" smtClean="0"/>
          </a:p>
          <a:p>
            <a:pPr marL="0" indent="0">
              <a:buNone/>
            </a:pPr>
            <a:endParaRPr lang="en-US" dirty="0"/>
          </a:p>
        </p:txBody>
      </p:sp>
    </p:spTree>
    <p:extLst>
      <p:ext uri="{BB962C8B-B14F-4D97-AF65-F5344CB8AC3E}">
        <p14:creationId xmlns:p14="http://schemas.microsoft.com/office/powerpoint/2010/main" val="286873117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9213B"/>
                </a:solidFill>
              </a:rPr>
              <a:t>Marshall Islands, location</a:t>
            </a:r>
            <a:endParaRPr lang="en-US" b="1" dirty="0">
              <a:solidFill>
                <a:srgbClr val="09213B"/>
              </a:solidFill>
            </a:endParaRPr>
          </a:p>
        </p:txBody>
      </p:sp>
      <p:sp>
        <p:nvSpPr>
          <p:cNvPr id="3" name="Content Placeholder 2"/>
          <p:cNvSpPr>
            <a:spLocks noGrp="1"/>
          </p:cNvSpPr>
          <p:nvPr>
            <p:ph idx="1"/>
          </p:nvPr>
        </p:nvSpPr>
        <p:spPr/>
        <p:txBody>
          <a:bodyPr/>
          <a:lstStyle/>
          <a:p>
            <a:pPr marL="0" indent="0">
              <a:buNone/>
            </a:pPr>
            <a:r>
              <a:rPr lang="en-US" dirty="0">
                <a:hlinkClick r:id="rId2"/>
              </a:rPr>
              <a:t>https://www.google.com/maps/place/Marshall+Islands/@-10.5955947,146.6987557,5z/data=!4m5!3m4!1s0x650119b22129ca2b:0x8b3e03e8aa09b776!8m2!3d7.131474!</a:t>
            </a:r>
            <a:r>
              <a:rPr lang="en-US" dirty="0" smtClean="0">
                <a:hlinkClick r:id="rId2"/>
              </a:rPr>
              <a:t>4d171.184478</a:t>
            </a:r>
            <a:endParaRPr lang="en-US" dirty="0" smtClean="0"/>
          </a:p>
          <a:p>
            <a:pPr marL="0" indent="0">
              <a:buNone/>
            </a:pPr>
            <a:endParaRPr lang="en-US" dirty="0"/>
          </a:p>
        </p:txBody>
      </p:sp>
    </p:spTree>
    <p:extLst>
      <p:ext uri="{BB962C8B-B14F-4D97-AF65-F5344CB8AC3E}">
        <p14:creationId xmlns:p14="http://schemas.microsoft.com/office/powerpoint/2010/main" val="97074889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6499" y="1737968"/>
            <a:ext cx="8672926" cy="3539431"/>
          </a:xfrm>
          <a:prstGeom prst="rect">
            <a:avLst/>
          </a:prstGeom>
        </p:spPr>
        <p:txBody>
          <a:bodyPr wrap="square">
            <a:spAutoFit/>
          </a:bodyPr>
          <a:lstStyle/>
          <a:p>
            <a:r>
              <a:rPr lang="en-GB" sz="2800" b="1" dirty="0"/>
              <a:t>the structural violence embodied by a neoliberal order of austerity measures, structural adjustment, rampant deregulation, corporate megamergers, and a widening gulf between rich and poor is a form of covert violence in its own right that is often a catalyst for more recognizably overt </a:t>
            </a:r>
            <a:r>
              <a:rPr lang="en-GB" sz="2800" b="1" dirty="0" smtClean="0"/>
              <a:t>violence</a:t>
            </a:r>
          </a:p>
          <a:p>
            <a:r>
              <a:rPr lang="en-GB" sz="2800" b="1" dirty="0" smtClean="0"/>
              <a:t>				Rob Nixon, </a:t>
            </a:r>
            <a:r>
              <a:rPr lang="en-GB" sz="2800" b="1" i="1" dirty="0" smtClean="0"/>
              <a:t>Slow Violence</a:t>
            </a:r>
            <a:endParaRPr lang="en-GB" sz="2800" b="1" i="1" dirty="0"/>
          </a:p>
        </p:txBody>
      </p:sp>
    </p:spTree>
    <p:extLst>
      <p:ext uri="{BB962C8B-B14F-4D97-AF65-F5344CB8AC3E}">
        <p14:creationId xmlns:p14="http://schemas.microsoft.com/office/powerpoint/2010/main" val="22189507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800" b="1" dirty="0" smtClean="0">
                <a:solidFill>
                  <a:srgbClr val="09213B"/>
                </a:solidFill>
              </a:rPr>
              <a:t>Princess Diana and Naomi Watts with children maimed by landmines, Angola</a:t>
            </a:r>
            <a:endParaRPr lang="en-US" sz="2800" b="1" dirty="0">
              <a:solidFill>
                <a:srgbClr val="09213B"/>
              </a:solidFill>
            </a:endParaRPr>
          </a:p>
        </p:txBody>
      </p:sp>
      <p:pic>
        <p:nvPicPr>
          <p:cNvPr id="7" name="Content Placeholder 6" descr="ffffc1c25239d6a93846d1d8dbbb1ec5bf33ab43842fcee7f1407c7d3abfa125.jpg"/>
          <p:cNvPicPr>
            <a:picLocks noGrp="1" noChangeAspect="1"/>
          </p:cNvPicPr>
          <p:nvPr>
            <p:ph sz="half" idx="1"/>
          </p:nvPr>
        </p:nvPicPr>
        <p:blipFill>
          <a:blip r:embed="rId2">
            <a:extLst>
              <a:ext uri="{28A0092B-C50C-407E-A947-70E740481C1C}">
                <a14:useLocalDpi xmlns:a14="http://schemas.microsoft.com/office/drawing/2010/main" val="0"/>
              </a:ext>
            </a:extLst>
          </a:blip>
          <a:srcRect t="-6548" b="-6548"/>
          <a:stretch>
            <a:fillRect/>
          </a:stretch>
        </p:blipFill>
        <p:spPr/>
      </p:pic>
      <p:pic>
        <p:nvPicPr>
          <p:cNvPr id="8" name="Content Placeholder 7" descr="article-2219356-158B6A96000005DC-320_634x616.jpg"/>
          <p:cNvPicPr>
            <a:picLocks noGrp="1" noChangeAspect="1"/>
          </p:cNvPicPr>
          <p:nvPr>
            <p:ph sz="half" idx="2"/>
          </p:nvPr>
        </p:nvPicPr>
        <p:blipFill>
          <a:blip r:embed="rId3">
            <a:extLst>
              <a:ext uri="{28A0092B-C50C-407E-A947-70E740481C1C}">
                <a14:useLocalDpi xmlns:a14="http://schemas.microsoft.com/office/drawing/2010/main" val="0"/>
              </a:ext>
            </a:extLst>
          </a:blip>
          <a:srcRect t="-8200" b="-8200"/>
          <a:stretch>
            <a:fillRect/>
          </a:stretch>
        </p:blipFill>
        <p:spPr/>
      </p:pic>
    </p:spTree>
    <p:extLst>
      <p:ext uri="{BB962C8B-B14F-4D97-AF65-F5344CB8AC3E}">
        <p14:creationId xmlns:p14="http://schemas.microsoft.com/office/powerpoint/2010/main" val="232851008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549" y="919817"/>
            <a:ext cx="8745200" cy="3970318"/>
          </a:xfrm>
          <a:prstGeom prst="rect">
            <a:avLst/>
          </a:prstGeom>
        </p:spPr>
        <p:txBody>
          <a:bodyPr wrap="square">
            <a:spAutoFit/>
          </a:bodyPr>
          <a:lstStyle/>
          <a:p>
            <a:r>
              <a:rPr lang="en-GB" sz="2800" b="1" dirty="0" smtClean="0"/>
              <a:t>I am seeking </a:t>
            </a:r>
            <a:r>
              <a:rPr lang="en-GB" sz="2800" b="1" dirty="0"/>
              <a:t>to draw attention to the epistemological problem raised by [the]… issue of framing: the frames through which we apprehend or, indeed, fail to apprehend the lives of others as lost of injured (lose-able or </a:t>
            </a:r>
            <a:r>
              <a:rPr lang="en-GB" sz="2800" b="1" dirty="0" err="1"/>
              <a:t>injurable</a:t>
            </a:r>
            <a:r>
              <a:rPr lang="en-GB" sz="2800" b="1" dirty="0"/>
              <a:t>) are politically saturated. They are themselves operations of power… On the other hand, the problem is ontological, since the question at issue is: </a:t>
            </a:r>
            <a:r>
              <a:rPr lang="en-GB" sz="2800" b="1" i="1" dirty="0"/>
              <a:t>What is a life</a:t>
            </a:r>
            <a:r>
              <a:rPr lang="en-GB" sz="2800" b="1" i="1" dirty="0" smtClean="0"/>
              <a:t>?</a:t>
            </a:r>
            <a:r>
              <a:rPr lang="en-GB" sz="2800" b="1" dirty="0"/>
              <a:t> </a:t>
            </a:r>
            <a:r>
              <a:rPr lang="en-GB" sz="2800" b="1" dirty="0" smtClean="0"/>
              <a:t>(Butler) </a:t>
            </a:r>
            <a:endParaRPr lang="en-US" sz="2800" b="1" dirty="0"/>
          </a:p>
        </p:txBody>
      </p:sp>
    </p:spTree>
    <p:extLst>
      <p:ext uri="{BB962C8B-B14F-4D97-AF65-F5344CB8AC3E}">
        <p14:creationId xmlns:p14="http://schemas.microsoft.com/office/powerpoint/2010/main" val="183855475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3719" y="3105835"/>
            <a:ext cx="7227438" cy="646331"/>
          </a:xfrm>
          <a:prstGeom prst="rect">
            <a:avLst/>
          </a:prstGeom>
        </p:spPr>
        <p:txBody>
          <a:bodyPr wrap="square">
            <a:spAutoFit/>
          </a:bodyPr>
          <a:lstStyle/>
          <a:p>
            <a:r>
              <a:rPr lang="en-US" dirty="0">
                <a:hlinkClick r:id="rId2"/>
              </a:rPr>
              <a:t>https://www.youtube.com/watch?v=</a:t>
            </a:r>
            <a:r>
              <a:rPr lang="en-US" dirty="0" smtClean="0">
                <a:hlinkClick r:id="rId2"/>
              </a:rPr>
              <a:t>o7vVIduge3c</a:t>
            </a:r>
            <a:endParaRPr lang="en-US" dirty="0" smtClean="0"/>
          </a:p>
          <a:p>
            <a:endParaRPr lang="en-US" dirty="0"/>
          </a:p>
        </p:txBody>
      </p:sp>
    </p:spTree>
    <p:extLst>
      <p:ext uri="{BB962C8B-B14F-4D97-AF65-F5344CB8AC3E}">
        <p14:creationId xmlns:p14="http://schemas.microsoft.com/office/powerpoint/2010/main" val="410845775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3575" y="58846"/>
            <a:ext cx="8920724" cy="6001642"/>
          </a:xfrm>
          <a:prstGeom prst="rect">
            <a:avLst/>
          </a:prstGeom>
        </p:spPr>
        <p:txBody>
          <a:bodyPr wrap="square">
            <a:spAutoFit/>
          </a:bodyPr>
          <a:lstStyle/>
          <a:p>
            <a:r>
              <a:rPr lang="en-GB" sz="2400" b="1" dirty="0" smtClean="0"/>
              <a:t>[</a:t>
            </a:r>
            <a:r>
              <a:rPr lang="en-GB" sz="2400" b="1" dirty="0"/>
              <a:t>I]t is necessary to consider how we might distinguish between “apprehending” and “recognizing” a life. “Recognition” is the stronger term, one that has been derived from Hegelian texts and subject to revisions and criticisms for many years. “Apprehension” is less precise, since it can imply marking, registering, acknowledging without full cognition. If it is a form of knowing, it is bound up with sensing and perceiving, but in ways that are not always – or not yet – conceptual forms of knowledge. What we are able to apprehend is surely facilitated by norms of recognition, but it would be a mistake to say that we are utterly limited by existing norms of recognition when we apprehend a life. We can apprehend, for instance, that something is not recognized by recognition. Indeed, that apprehension can become the basis for a critique of norms of </a:t>
            </a:r>
            <a:r>
              <a:rPr lang="en-GB" sz="2400" b="1" dirty="0" smtClean="0"/>
              <a:t>recognition.</a:t>
            </a:r>
            <a:endParaRPr lang="en-GB" sz="2400" b="1" dirty="0"/>
          </a:p>
        </p:txBody>
      </p:sp>
    </p:spTree>
    <p:extLst>
      <p:ext uri="{BB962C8B-B14F-4D97-AF65-F5344CB8AC3E}">
        <p14:creationId xmlns:p14="http://schemas.microsoft.com/office/powerpoint/2010/main" val="14606805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4693" y="1720840"/>
            <a:ext cx="7599135" cy="2031325"/>
          </a:xfrm>
          <a:prstGeom prst="rect">
            <a:avLst/>
          </a:prstGeom>
        </p:spPr>
        <p:txBody>
          <a:bodyPr wrap="square">
            <a:spAutoFit/>
          </a:bodyPr>
          <a:lstStyle/>
          <a:p>
            <a:r>
              <a:rPr lang="en-GB" b="1" dirty="0" smtClean="0"/>
              <a:t>[</a:t>
            </a:r>
            <a:r>
              <a:rPr lang="en-GB" b="1" dirty="0"/>
              <a:t>t]he problem is not merely how to include more people within existing norms, but to consider how existing norms allocate recognition differentially. What new norms are possible, and how are they wrought? What might be done to produce a more egalitarian set of conditions for recognisability? What might be done, in other words, to shift the very terms of recognisability in order to produce more radically democratic results</a:t>
            </a:r>
            <a:r>
              <a:rPr lang="en-GB" b="1" dirty="0" smtClean="0"/>
              <a:t>? (Butler)</a:t>
            </a:r>
            <a:endParaRPr lang="en-GB" b="1" dirty="0"/>
          </a:p>
        </p:txBody>
      </p:sp>
    </p:spTree>
    <p:extLst>
      <p:ext uri="{BB962C8B-B14F-4D97-AF65-F5344CB8AC3E}">
        <p14:creationId xmlns:p14="http://schemas.microsoft.com/office/powerpoint/2010/main" val="4073160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249" y="108189"/>
            <a:ext cx="8858775" cy="5632311"/>
          </a:xfrm>
          <a:prstGeom prst="rect">
            <a:avLst/>
          </a:prstGeom>
        </p:spPr>
        <p:txBody>
          <a:bodyPr wrap="square">
            <a:spAutoFit/>
          </a:bodyPr>
          <a:lstStyle/>
          <a:p>
            <a:endParaRPr lang="en-GB" sz="2000" b="1" dirty="0" smtClean="0"/>
          </a:p>
          <a:p>
            <a:endParaRPr lang="en-GB" sz="2000" b="1" dirty="0"/>
          </a:p>
          <a:p>
            <a:endParaRPr lang="en-GB" sz="2000" b="1" dirty="0" smtClean="0"/>
          </a:p>
          <a:p>
            <a:endParaRPr lang="en-GB" sz="2000" b="1" dirty="0"/>
          </a:p>
          <a:p>
            <a:r>
              <a:rPr lang="en-GB" sz="2000" b="1" dirty="0" smtClean="0"/>
              <a:t>[</a:t>
            </a:r>
            <a:r>
              <a:rPr lang="en-GB" sz="2000" b="1" dirty="0"/>
              <a:t>I]f the frame is understood as a certain “breaking out” or “breaking from,” then it would seem to be more analogous to a prison break. This suggests a certain release, a loosening of the mechanism of control, and with it, a new trajectory of affect. The frame, in this sense, permits – even requires – this breaking out. This happened when the photos of Guantánamo prisoners kneeling and shackled were released to the public and outrage ensued; it happened again when the digital images from Abu Ghraib were circulated globally across the internet, facilitating a widespread visceral turn against the war. What happens at such moments? And are they merely transient moments or are they, in fact, occasions when the frame as a forcible and plausible con is exposed, resulting in a critical and exuberant release from the force of illegitimate authority</a:t>
            </a:r>
            <a:r>
              <a:rPr lang="en-GB" sz="2000" b="1" dirty="0" smtClean="0"/>
              <a:t>? (Butler)</a:t>
            </a:r>
            <a:endParaRPr lang="en-GB" sz="2000" b="1" dirty="0"/>
          </a:p>
          <a:p>
            <a:r>
              <a:rPr lang="en-GB" sz="2000" b="1" dirty="0"/>
              <a:t> </a:t>
            </a:r>
          </a:p>
        </p:txBody>
      </p:sp>
    </p:spTree>
    <p:extLst>
      <p:ext uri="{BB962C8B-B14F-4D97-AF65-F5344CB8AC3E}">
        <p14:creationId xmlns:p14="http://schemas.microsoft.com/office/powerpoint/2010/main" val="4086673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4945" y="1305342"/>
            <a:ext cx="8414803" cy="2862322"/>
          </a:xfrm>
          <a:prstGeom prst="rect">
            <a:avLst/>
          </a:prstGeom>
        </p:spPr>
        <p:txBody>
          <a:bodyPr wrap="square">
            <a:spAutoFit/>
          </a:bodyPr>
          <a:lstStyle/>
          <a:p>
            <a:r>
              <a:rPr lang="en-GB" sz="2000" b="1" dirty="0" smtClean="0"/>
              <a:t>The </a:t>
            </a:r>
            <a:r>
              <a:rPr lang="en-GB" sz="2000" b="1" dirty="0"/>
              <a:t>production of new frames, as part of the general project of alternative media, is clearly important, but we would miss a critical dimension of this project if we restricted ourselves to this view. What happens when a frame breaks within itself is that a taken-for-granted reality is called into question, exposing the orchestrating designs of the authority who sought to control the frame. This suggests that it is not only a question of finding new content, but also of working with received renditions of reality to show how they can and do break with </a:t>
            </a:r>
            <a:r>
              <a:rPr lang="en-GB" sz="2000" b="1" dirty="0" smtClean="0"/>
              <a:t>themselves (Butler)</a:t>
            </a:r>
            <a:endParaRPr lang="en-GB" sz="2000" b="1" dirty="0"/>
          </a:p>
        </p:txBody>
      </p:sp>
    </p:spTree>
    <p:extLst>
      <p:ext uri="{BB962C8B-B14F-4D97-AF65-F5344CB8AC3E}">
        <p14:creationId xmlns:p14="http://schemas.microsoft.com/office/powerpoint/2010/main" val="32240315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167</TotalTime>
  <Words>1869</Words>
  <Application>Microsoft Macintosh PowerPoint</Application>
  <PresentationFormat>On-screen Show (4:3)</PresentationFormat>
  <Paragraphs>58</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Breeze</vt:lpstr>
      <vt:lpstr>Judith Butler  Rob Nixon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Joni Mitchell, ‘Big Yellow Taxi’</vt:lpstr>
      <vt:lpstr>PowerPoint Presentation</vt:lpstr>
      <vt:lpstr>Traffic, ‘When the Eagle Flies’</vt:lpstr>
      <vt:lpstr>Marshall Islands, location</vt:lpstr>
      <vt:lpstr>Princess Diana and Naomi Watts with children maimed by landmines, Angola</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Judith Butler  Rob Nixon</dc:title>
  <dc:creator>Neil Lazarus</dc:creator>
  <cp:lastModifiedBy>Neil Lazarus</cp:lastModifiedBy>
  <cp:revision>15</cp:revision>
  <dcterms:created xsi:type="dcterms:W3CDTF">2019-02-19T12:29:41Z</dcterms:created>
  <dcterms:modified xsi:type="dcterms:W3CDTF">2019-02-20T09:20:30Z</dcterms:modified>
</cp:coreProperties>
</file>