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3" r:id="rId2"/>
    <p:sldId id="261" r:id="rId3"/>
    <p:sldId id="262" r:id="rId4"/>
    <p:sldId id="284" r:id="rId5"/>
    <p:sldId id="277" r:id="rId6"/>
    <p:sldId id="263" r:id="rId7"/>
    <p:sldId id="264" r:id="rId8"/>
    <p:sldId id="276" r:id="rId9"/>
    <p:sldId id="285" r:id="rId10"/>
    <p:sldId id="286" r:id="rId11"/>
    <p:sldId id="265" r:id="rId12"/>
    <p:sldId id="267" r:id="rId13"/>
    <p:sldId id="268" r:id="rId14"/>
    <p:sldId id="271" r:id="rId15"/>
    <p:sldId id="260" r:id="rId16"/>
    <p:sldId id="278" r:id="rId17"/>
    <p:sldId id="279" r:id="rId18"/>
    <p:sldId id="274" r:id="rId19"/>
    <p:sldId id="281" r:id="rId20"/>
    <p:sldId id="282" r:id="rId21"/>
    <p:sldId id="280" r:id="rId22"/>
    <p:sldId id="269" r:id="rId23"/>
    <p:sldId id="272"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3" d="100"/>
          <a:sy n="123" d="100"/>
        </p:scale>
        <p:origin x="-10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82527E4-5E0D-9C44-8691-909733CAEA20}" type="datetimeFigureOut">
              <a:rPr lang="en-US" smtClean="0"/>
              <a:t>17/10/2018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687931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82527E4-5E0D-9C44-8691-909733CAEA20}" type="datetimeFigureOut">
              <a:rPr lang="en-US" smtClean="0"/>
              <a:t>17/10/2018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3606229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82527E4-5E0D-9C44-8691-909733CAEA20}" type="datetimeFigureOut">
              <a:rPr lang="en-US" smtClean="0"/>
              <a:t>17/10/2018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2576990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82527E4-5E0D-9C44-8691-909733CAEA20}" type="datetimeFigureOut">
              <a:rPr lang="en-US" smtClean="0"/>
              <a:t>17/10/2018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2756932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82527E4-5E0D-9C44-8691-909733CAEA20}" type="datetimeFigureOut">
              <a:rPr lang="en-US" smtClean="0"/>
              <a:t>17/10/2018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2191697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82527E4-5E0D-9C44-8691-909733CAEA20}" type="datetimeFigureOut">
              <a:rPr lang="en-US" smtClean="0"/>
              <a:t>17/10/2018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4277675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82527E4-5E0D-9C44-8691-909733CAEA20}" type="datetimeFigureOut">
              <a:rPr lang="en-US" smtClean="0"/>
              <a:t>17/10/2018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2257236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82527E4-5E0D-9C44-8691-909733CAEA20}" type="datetimeFigureOut">
              <a:rPr lang="en-US" smtClean="0"/>
              <a:t>17/10/2018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617938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2527E4-5E0D-9C44-8691-909733CAEA20}" type="datetimeFigureOut">
              <a:rPr lang="en-US" smtClean="0"/>
              <a:t>17/10/2018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270492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82527E4-5E0D-9C44-8691-909733CAEA20}" type="datetimeFigureOut">
              <a:rPr lang="en-US" smtClean="0"/>
              <a:t>17/10/2018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4039428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82527E4-5E0D-9C44-8691-909733CAEA20}" type="datetimeFigureOut">
              <a:rPr lang="en-US" smtClean="0"/>
              <a:t>17/10/2018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86C73-64E3-9948-AC06-142987B1B752}" type="slidenum">
              <a:rPr lang="en-US" smtClean="0"/>
              <a:t>‹#›</a:t>
            </a:fld>
            <a:endParaRPr lang="en-US"/>
          </a:p>
        </p:txBody>
      </p:sp>
    </p:spTree>
    <p:extLst>
      <p:ext uri="{BB962C8B-B14F-4D97-AF65-F5344CB8AC3E}">
        <p14:creationId xmlns:p14="http://schemas.microsoft.com/office/powerpoint/2010/main" val="39731564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2527E4-5E0D-9C44-8691-909733CAEA20}" type="datetimeFigureOut">
              <a:rPr lang="en-US" smtClean="0"/>
              <a:t>17/10/2018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186C73-64E3-9948-AC06-142987B1B752}" type="slidenum">
              <a:rPr lang="en-US" smtClean="0"/>
              <a:t>‹#›</a:t>
            </a:fld>
            <a:endParaRPr lang="en-US"/>
          </a:p>
        </p:txBody>
      </p:sp>
    </p:spTree>
    <p:extLst>
      <p:ext uri="{BB962C8B-B14F-4D97-AF65-F5344CB8AC3E}">
        <p14:creationId xmlns:p14="http://schemas.microsoft.com/office/powerpoint/2010/main" val="1512715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V5BZDc5ZGRiMGMtNWVjMy00NzQ1LWFkMjAtYWQzOTUzNjAzMmU4L2ltYWdlXkEyXkFqcGdeQXVyNDkzNTM2ODg@._V1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0823420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32_T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459" y="609222"/>
            <a:ext cx="3810000" cy="6070600"/>
          </a:xfrm>
          <a:prstGeom prst="rect">
            <a:avLst/>
          </a:prstGeom>
        </p:spPr>
      </p:pic>
    </p:spTree>
    <p:extLst>
      <p:ext uri="{BB962C8B-B14F-4D97-AF65-F5344CB8AC3E}">
        <p14:creationId xmlns:p14="http://schemas.microsoft.com/office/powerpoint/2010/main" val="42419391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basic blueprint of the public sphere</a:t>
            </a:r>
            <a:endParaRPr lang="en-US" sz="3600" dirty="0"/>
          </a:p>
        </p:txBody>
      </p:sp>
      <p:sp>
        <p:nvSpPr>
          <p:cNvPr id="3" name="Content Placeholder 2"/>
          <p:cNvSpPr>
            <a:spLocks noGrp="1"/>
          </p:cNvSpPr>
          <p:nvPr>
            <p:ph idx="1"/>
          </p:nvPr>
        </p:nvSpPr>
        <p:spPr/>
        <p:txBody>
          <a:bodyPr>
            <a:normAutofit/>
          </a:bodyPr>
          <a:lstStyle/>
          <a:p>
            <a:pPr marL="0" indent="0">
              <a:buNone/>
            </a:pPr>
            <a:r>
              <a:rPr lang="en-US" sz="2800" b="1" dirty="0" smtClean="0"/>
              <a:t>The bourgeois public sphere may be conceived above all as the sphere of private people come together as a public; they soon claimed the public sphere regulated from above against the public authorities themselves, to engage them in a debate over the general rules governing relations in the basically privatized but publicly relevant sphere of commodity exchange and social labor. The medium of this political confrontation was peculiar and without historical precedent: people’s public use of their reason</a:t>
            </a:r>
            <a:endParaRPr lang="en-US" sz="2800" b="1" dirty="0"/>
          </a:p>
        </p:txBody>
      </p:sp>
    </p:spTree>
    <p:extLst>
      <p:ext uri="{BB962C8B-B14F-4D97-AF65-F5344CB8AC3E}">
        <p14:creationId xmlns:p14="http://schemas.microsoft.com/office/powerpoint/2010/main" val="404099357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Thomas Burger’s ‘Translator’s Note’</a:t>
            </a:r>
            <a:endParaRPr lang="en-US" sz="3200" dirty="0"/>
          </a:p>
        </p:txBody>
      </p:sp>
      <p:sp>
        <p:nvSpPr>
          <p:cNvPr id="3" name="Content Placeholder 2"/>
          <p:cNvSpPr>
            <a:spLocks noGrp="1"/>
          </p:cNvSpPr>
          <p:nvPr>
            <p:ph idx="1"/>
          </p:nvPr>
        </p:nvSpPr>
        <p:spPr>
          <a:xfrm>
            <a:off x="226803" y="1600200"/>
            <a:ext cx="8784893" cy="4525963"/>
          </a:xfrm>
        </p:spPr>
        <p:txBody>
          <a:bodyPr>
            <a:normAutofit fontScale="92500" lnSpcReduction="10000"/>
          </a:bodyPr>
          <a:lstStyle/>
          <a:p>
            <a:r>
              <a:rPr lang="en-US" sz="2400" b="1" i="1" dirty="0" smtClean="0"/>
              <a:t>The Structural Transformation of the Public Sphere</a:t>
            </a:r>
            <a:r>
              <a:rPr lang="en-US" sz="2400" b="1" dirty="0" smtClean="0"/>
              <a:t> contains a number of terms that present problems to the translator. One of these, </a:t>
            </a:r>
            <a:r>
              <a:rPr lang="en-US" sz="2400" b="1" i="1" dirty="0" err="1" smtClean="0"/>
              <a:t>Öffentlichkeit</a:t>
            </a:r>
            <a:r>
              <a:rPr lang="en-US" sz="2400" b="1" dirty="0" smtClean="0"/>
              <a:t>, which appears in the very title of the book, may be rendered variously as ‘(the) public’, ‘public sphere’, or ‘publicity’.</a:t>
            </a:r>
          </a:p>
          <a:p>
            <a:pPr marL="0" indent="0">
              <a:buNone/>
            </a:pPr>
            <a:endParaRPr lang="en-US" sz="2400" b="1" dirty="0" smtClean="0"/>
          </a:p>
          <a:p>
            <a:r>
              <a:rPr lang="en-US" sz="2400" b="1" dirty="0" smtClean="0"/>
              <a:t>Another troublesome term is </a:t>
            </a:r>
            <a:r>
              <a:rPr lang="en-US" sz="2400" b="1" i="1" dirty="0" err="1" smtClean="0"/>
              <a:t>bürgerlich</a:t>
            </a:r>
            <a:r>
              <a:rPr lang="en-US" sz="2400" b="1" dirty="0" smtClean="0"/>
              <a:t>, an adjective related to the noun </a:t>
            </a:r>
            <a:r>
              <a:rPr lang="en-US" sz="2400" b="1" i="1" dirty="0" err="1" smtClean="0"/>
              <a:t>Bürger</a:t>
            </a:r>
            <a:r>
              <a:rPr lang="en-US" sz="2400" b="1" dirty="0" smtClean="0"/>
              <a:t>, which may be translated as ‘bourgeois’ or ‘citizen’. </a:t>
            </a:r>
            <a:r>
              <a:rPr lang="en-US" sz="2400" b="1" i="1" dirty="0" err="1" smtClean="0"/>
              <a:t>Bürgerlich</a:t>
            </a:r>
            <a:r>
              <a:rPr lang="en-US" sz="2400" b="1" dirty="0" smtClean="0"/>
              <a:t> possesses both connotations. In expressions such as ‘civil code’, ‘civil society’, ‘civic duty’, ‘bourgeois strata’, and ‘bourgeois family’ the German term for ‘civil’, ‘civic’ and ‘bourgeois’ is ‘</a:t>
            </a:r>
            <a:r>
              <a:rPr lang="en-US" sz="2400" b="1" i="1" dirty="0" err="1" smtClean="0"/>
              <a:t>bürgerlich</a:t>
            </a:r>
            <a:r>
              <a:rPr lang="en-US" sz="2400" b="1" dirty="0" smtClean="0"/>
              <a:t>’. </a:t>
            </a:r>
            <a:r>
              <a:rPr lang="en-US" sz="2400" b="1" i="1" dirty="0" err="1" smtClean="0"/>
              <a:t>Bürgerlich</a:t>
            </a:r>
            <a:r>
              <a:rPr lang="en-US" sz="2400" b="1" dirty="0" smtClean="0"/>
              <a:t> also means ‘middle class’ in contrast to ‘noble’ or ‘peasant’. </a:t>
            </a:r>
            <a:r>
              <a:rPr lang="en-US" sz="2400" b="1" i="1" dirty="0" err="1" smtClean="0"/>
              <a:t>Bürgerliche</a:t>
            </a:r>
            <a:r>
              <a:rPr lang="en-US" sz="2400" b="1" i="1" dirty="0" smtClean="0"/>
              <a:t> </a:t>
            </a:r>
            <a:r>
              <a:rPr lang="en-US" sz="2400" b="1" i="1" dirty="0" err="1" smtClean="0"/>
              <a:t>Öffentlichkeit</a:t>
            </a:r>
            <a:r>
              <a:rPr lang="en-US" sz="2400" b="1" dirty="0" smtClean="0"/>
              <a:t> thus is difficult to translate adequately. For better or worse, it is rendered here as ‘bourgeois public sphere’.</a:t>
            </a:r>
          </a:p>
          <a:p>
            <a:pPr marL="0" indent="0">
              <a:buNone/>
            </a:pPr>
            <a:endParaRPr lang="en-US" sz="2000" dirty="0"/>
          </a:p>
        </p:txBody>
      </p:sp>
    </p:spTree>
    <p:extLst>
      <p:ext uri="{BB962C8B-B14F-4D97-AF65-F5344CB8AC3E}">
        <p14:creationId xmlns:p14="http://schemas.microsoft.com/office/powerpoint/2010/main" val="46776976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coffeehouses</a:t>
            </a:r>
            <a:endParaRPr lang="en-US" dirty="0"/>
          </a:p>
        </p:txBody>
      </p:sp>
      <p:sp>
        <p:nvSpPr>
          <p:cNvPr id="3" name="Content Placeholder 2"/>
          <p:cNvSpPr>
            <a:spLocks noGrp="1"/>
          </p:cNvSpPr>
          <p:nvPr>
            <p:ph idx="1"/>
          </p:nvPr>
        </p:nvSpPr>
        <p:spPr>
          <a:xfrm>
            <a:off x="136083" y="1209458"/>
            <a:ext cx="8890735" cy="5518148"/>
          </a:xfrm>
        </p:spPr>
        <p:txBody>
          <a:bodyPr>
            <a:noAutofit/>
          </a:bodyPr>
          <a:lstStyle/>
          <a:p>
            <a:r>
              <a:rPr lang="en-GB" sz="1600" b="1" dirty="0"/>
              <a:t>Before the 17</a:t>
            </a:r>
            <a:r>
              <a:rPr lang="en-GB" sz="1600" b="1" baseline="30000" dirty="0"/>
              <a:t>th</a:t>
            </a:r>
            <a:r>
              <a:rPr lang="en-GB" sz="1600" b="1" dirty="0"/>
              <a:t> </a:t>
            </a:r>
            <a:r>
              <a:rPr lang="en-GB" sz="1600" b="1" dirty="0" smtClean="0"/>
              <a:t>century, coffee was little known in England. </a:t>
            </a:r>
            <a:r>
              <a:rPr lang="en-GB" sz="1600" b="1" dirty="0"/>
              <a:t>But in that century, it became very popular as a beverage. Patrons would gather in coffeehouses to drink coffee and for conversation and social interaction. </a:t>
            </a:r>
            <a:r>
              <a:rPr lang="en-GB" sz="1600" b="1" dirty="0" smtClean="0"/>
              <a:t>For </a:t>
            </a:r>
            <a:r>
              <a:rPr lang="en-GB" sz="1600" b="1" dirty="0"/>
              <a:t>the price of a penny, men could purchase a cup of </a:t>
            </a:r>
            <a:r>
              <a:rPr lang="en-GB" sz="1600" b="1" dirty="0" smtClean="0"/>
              <a:t>coffee and listen to or  </a:t>
            </a:r>
            <a:r>
              <a:rPr lang="en-GB" sz="1600" b="1" dirty="0"/>
              <a:t>join the general </a:t>
            </a:r>
            <a:r>
              <a:rPr lang="en-GB" sz="1600" b="1" dirty="0" smtClean="0"/>
              <a:t>conversation in the public houses in which it was served. </a:t>
            </a:r>
            <a:r>
              <a:rPr lang="en-GB" sz="1600" b="1" dirty="0"/>
              <a:t>Topics discussed </a:t>
            </a:r>
            <a:r>
              <a:rPr lang="en-GB" sz="1600" b="1" dirty="0" smtClean="0"/>
              <a:t>in </a:t>
            </a:r>
            <a:r>
              <a:rPr lang="en-GB" sz="1600" b="1" dirty="0"/>
              <a:t>the coffeehouses included politics and political scandals, daily gossip, fashion, current events, and debates surrounding philosophy and the natural sciences. </a:t>
            </a:r>
          </a:p>
          <a:p>
            <a:r>
              <a:rPr lang="en-US" sz="1600" b="1" dirty="0"/>
              <a:t>C</a:t>
            </a:r>
            <a:r>
              <a:rPr lang="en-US" sz="1600" b="1" dirty="0" smtClean="0"/>
              <a:t>offeehouses </a:t>
            </a:r>
            <a:r>
              <a:rPr lang="en-US" sz="1600" b="1" dirty="0"/>
              <a:t>acted as an alternate sphere for intellectual thought, supplementary to the university. Political groups of various </a:t>
            </a:r>
            <a:r>
              <a:rPr lang="en-US" sz="1600" b="1" dirty="0" smtClean="0"/>
              <a:t>kinds </a:t>
            </a:r>
            <a:r>
              <a:rPr lang="en-US" sz="1600" b="1" dirty="0"/>
              <a:t>frequently used </a:t>
            </a:r>
            <a:r>
              <a:rPr lang="en-US" sz="1600" b="1" dirty="0" smtClean="0"/>
              <a:t>them </a:t>
            </a:r>
            <a:r>
              <a:rPr lang="en-US" sz="1600" b="1" dirty="0"/>
              <a:t>as meeting </a:t>
            </a:r>
            <a:r>
              <a:rPr lang="en-US" sz="1600" b="1" dirty="0" smtClean="0"/>
              <a:t>places, and </a:t>
            </a:r>
            <a:r>
              <a:rPr lang="en-US" sz="1600" b="1" dirty="0"/>
              <a:t>they were frequented </a:t>
            </a:r>
            <a:r>
              <a:rPr lang="en-US" sz="1600" b="1" dirty="0" smtClean="0"/>
              <a:t>in general by </a:t>
            </a:r>
            <a:r>
              <a:rPr lang="en-US" sz="1600" b="1" dirty="0"/>
              <a:t>a diverse demographic of customers. Relative </a:t>
            </a:r>
            <a:r>
              <a:rPr lang="en-US" sz="1600" b="1" dirty="0" smtClean="0"/>
              <a:t>equality </a:t>
            </a:r>
            <a:r>
              <a:rPr lang="en-US" sz="1600" b="1" dirty="0"/>
              <a:t>existed among patrons of coffeehouses despite </a:t>
            </a:r>
            <a:r>
              <a:rPr lang="en-US" sz="1600" b="1" dirty="0" smtClean="0"/>
              <a:t>station: </a:t>
            </a:r>
            <a:r>
              <a:rPr lang="en-US" sz="1600" b="1" dirty="0"/>
              <a:t>one could participate in conversation regardless of class, rank, or political leaning. In some </a:t>
            </a:r>
            <a:r>
              <a:rPr lang="en-US" sz="1600" b="1" dirty="0" smtClean="0"/>
              <a:t>respects, coffeehouses </a:t>
            </a:r>
            <a:r>
              <a:rPr lang="en-US" sz="1600" b="1" dirty="0"/>
              <a:t>were socially similar </a:t>
            </a:r>
            <a:r>
              <a:rPr lang="en-US" sz="1600" b="1" dirty="0" smtClean="0"/>
              <a:t>to </a:t>
            </a:r>
            <a:r>
              <a:rPr lang="en-US" sz="1600" b="1" dirty="0"/>
              <a:t>alehouses or inns: but the absence of </a:t>
            </a:r>
            <a:r>
              <a:rPr lang="en-US" sz="1600" b="1" dirty="0" smtClean="0"/>
              <a:t>alcohol </a:t>
            </a:r>
            <a:r>
              <a:rPr lang="en-US" sz="1600" b="1" dirty="0"/>
              <a:t>created an atmosphere in which one could engage in sober conversation</a:t>
            </a:r>
            <a:r>
              <a:rPr lang="en-US" sz="1600" b="1" dirty="0" smtClean="0"/>
              <a:t>.</a:t>
            </a:r>
            <a:endParaRPr lang="en-GB" sz="1600" b="1" dirty="0"/>
          </a:p>
          <a:p>
            <a:r>
              <a:rPr lang="en-US" sz="1600" b="1" dirty="0"/>
              <a:t>English coffeehouses also implemented a strict set of rules. According to the first ‘Rules and Orders of the Coffee House’ broadside, illustrated and printed in 1674, equality was supposed </a:t>
            </a:r>
            <a:r>
              <a:rPr lang="en-US" sz="1600" b="1" dirty="0" smtClean="0"/>
              <a:t>to prevail among </a:t>
            </a:r>
            <a:r>
              <a:rPr lang="en-US" sz="1600" b="1" dirty="0"/>
              <a:t>all men in these establishments, and ‘no man of any station need give his place to a finer man’. </a:t>
            </a:r>
            <a:r>
              <a:rPr lang="en-US" sz="1600" b="1" dirty="0" smtClean="0"/>
              <a:t>Anyone guilty of swearing </a:t>
            </a:r>
            <a:r>
              <a:rPr lang="en-US" sz="1600" b="1" dirty="0"/>
              <a:t>had to </a:t>
            </a:r>
            <a:r>
              <a:rPr lang="en-US" sz="1600" b="1" dirty="0" smtClean="0"/>
              <a:t>pay a fine in forfeit. </a:t>
            </a:r>
            <a:r>
              <a:rPr lang="en-US" sz="1600" b="1" dirty="0"/>
              <a:t>If a quarrel broke out, the instigator </a:t>
            </a:r>
            <a:r>
              <a:rPr lang="en-US" sz="1600" b="1" dirty="0" smtClean="0"/>
              <a:t>was required </a:t>
            </a:r>
            <a:r>
              <a:rPr lang="en-US" sz="1600" b="1" dirty="0"/>
              <a:t>to purchase the offended party a cup of coffee. The topic of ‘sacred things’ was barred from coffeehouses, and rules existed against speaking poorly of the state as well as </a:t>
            </a:r>
            <a:r>
              <a:rPr lang="en-US" sz="1600" b="1" dirty="0" smtClean="0"/>
              <a:t>of the </a:t>
            </a:r>
            <a:r>
              <a:rPr lang="en-US" sz="1600" b="1" dirty="0"/>
              <a:t>scriptures. The rules forbade games of chance, such as cards and dice, as well.</a:t>
            </a:r>
            <a:endParaRPr lang="en-GB" sz="1600" b="1" dirty="0"/>
          </a:p>
          <a:p>
            <a:pPr marL="0" indent="0">
              <a:buNone/>
            </a:pPr>
            <a:endParaRPr lang="en-US" sz="1800" b="1" dirty="0"/>
          </a:p>
        </p:txBody>
      </p:sp>
    </p:spTree>
    <p:extLst>
      <p:ext uri="{BB962C8B-B14F-4D97-AF65-F5344CB8AC3E}">
        <p14:creationId xmlns:p14="http://schemas.microsoft.com/office/powerpoint/2010/main" val="13733903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Ned Ward’s Wealthy Shopkeeper</a:t>
            </a:r>
            <a:endParaRPr lang="en-US" dirty="0"/>
          </a:p>
        </p:txBody>
      </p:sp>
      <p:sp>
        <p:nvSpPr>
          <p:cNvPr id="3" name="Content Placeholder 2"/>
          <p:cNvSpPr>
            <a:spLocks noGrp="1"/>
          </p:cNvSpPr>
          <p:nvPr>
            <p:ph idx="1"/>
          </p:nvPr>
        </p:nvSpPr>
        <p:spPr>
          <a:xfrm>
            <a:off x="120962" y="1417638"/>
            <a:ext cx="9023038" cy="4708525"/>
          </a:xfrm>
        </p:spPr>
        <p:txBody>
          <a:bodyPr>
            <a:noAutofit/>
          </a:bodyPr>
          <a:lstStyle/>
          <a:p>
            <a:pPr marL="0" indent="0">
              <a:buNone/>
            </a:pPr>
            <a:r>
              <a:rPr lang="en-US" sz="2800" b="1" dirty="0"/>
              <a:t>Unlike the </a:t>
            </a:r>
            <a:r>
              <a:rPr lang="en-US" sz="2800" b="1" dirty="0" smtClean="0"/>
              <a:t>cafés </a:t>
            </a:r>
            <a:r>
              <a:rPr lang="en-US" sz="2800" b="1" dirty="0"/>
              <a:t>of Continental Europe, the English coffeehouse served business as well as social purposes. </a:t>
            </a:r>
            <a:r>
              <a:rPr lang="en-US" sz="2800" b="1" dirty="0" smtClean="0"/>
              <a:t>Writing in 1706, the grub-street wit, Ned Ward, described the daily </a:t>
            </a:r>
            <a:r>
              <a:rPr lang="en-US" sz="2800" b="1" dirty="0"/>
              <a:t>routine </a:t>
            </a:r>
            <a:r>
              <a:rPr lang="en-US" sz="2800" b="1" dirty="0" smtClean="0"/>
              <a:t>of a ‘Wealthy Shopkeeper’ thus: ‘Rise </a:t>
            </a:r>
            <a:r>
              <a:rPr lang="en-US" sz="2800" b="1" dirty="0"/>
              <a:t>at 5; counting house till 8; then breakfast on toast and Cheshire cheese; in his shop for 2 hours; then a </a:t>
            </a:r>
            <a:r>
              <a:rPr lang="en-US" sz="2800" b="1" dirty="0" err="1"/>
              <a:t>neighbouring</a:t>
            </a:r>
            <a:r>
              <a:rPr lang="en-US" sz="2800" b="1" dirty="0"/>
              <a:t> coffeehouse for news; shop again till dinner</a:t>
            </a:r>
            <a:r>
              <a:rPr lang="en-US" sz="2800" b="1" dirty="0" smtClean="0"/>
              <a:t>… 1 </a:t>
            </a:r>
            <a:r>
              <a:rPr lang="en-US" sz="2800" b="1" dirty="0"/>
              <a:t>o'clock on change; 3 Lloyd's Coffeehouse for business; shop again for an hour; then another coffeehouse (not Lloyd's) for </a:t>
            </a:r>
            <a:r>
              <a:rPr lang="en-US" sz="2800" b="1" dirty="0" smtClean="0"/>
              <a:t>recreation’. </a:t>
            </a:r>
            <a:r>
              <a:rPr lang="en-US" sz="2800" b="1" dirty="0"/>
              <a:t>Businessmen often kept regular hours at a particular house, where clients would know to find them. </a:t>
            </a:r>
          </a:p>
        </p:txBody>
      </p:sp>
    </p:spTree>
    <p:extLst>
      <p:ext uri="{BB962C8B-B14F-4D97-AF65-F5344CB8AC3E}">
        <p14:creationId xmlns:p14="http://schemas.microsoft.com/office/powerpoint/2010/main" val="30533656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coffeehous</a:t>
            </a:r>
            <a:r>
              <a:rPr lang="en-US" dirty="0" smtClean="0"/>
              <a:t> mob’ (1710)</a:t>
            </a:r>
            <a:endParaRPr lang="en-US" dirty="0"/>
          </a:p>
        </p:txBody>
      </p:sp>
      <p:pic>
        <p:nvPicPr>
          <p:cNvPr id="10" name="Content Placeholder 9"/>
          <p:cNvPicPr>
            <a:picLocks noGrp="1" noChangeAspect="1"/>
          </p:cNvPicPr>
          <p:nvPr>
            <p:ph idx="1"/>
          </p:nvPr>
        </p:nvPicPr>
        <p:blipFill>
          <a:blip r:embed="rId2"/>
          <a:srcRect l="-92799" r="-92799"/>
          <a:stretch>
            <a:fillRect/>
          </a:stretch>
        </p:blipFill>
        <p:spPr/>
      </p:pic>
    </p:spTree>
    <p:extLst>
      <p:ext uri="{BB962C8B-B14F-4D97-AF65-F5344CB8AC3E}">
        <p14:creationId xmlns:p14="http://schemas.microsoft.com/office/powerpoint/2010/main" val="5738300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Jonathan’s Coffee House (London)</a:t>
            </a:r>
            <a:endParaRPr lang="en-US" dirty="0"/>
          </a:p>
        </p:txBody>
      </p:sp>
      <p:pic>
        <p:nvPicPr>
          <p:cNvPr id="4" name="Content Placeholder 3" descr="coffee-london-18th-xlarge.jpg"/>
          <p:cNvPicPr>
            <a:picLocks noGrp="1" noChangeAspect="1"/>
          </p:cNvPicPr>
          <p:nvPr>
            <p:ph idx="1"/>
          </p:nvPr>
        </p:nvPicPr>
        <p:blipFill>
          <a:blip r:embed="rId2">
            <a:extLst>
              <a:ext uri="{28A0092B-C50C-407E-A947-70E740481C1C}">
                <a14:useLocalDpi xmlns:a14="http://schemas.microsoft.com/office/drawing/2010/main" val="0"/>
              </a:ext>
            </a:extLst>
          </a:blip>
          <a:srcRect t="4050" b="4050"/>
          <a:stretch>
            <a:fillRect/>
          </a:stretch>
        </p:blipFill>
        <p:spPr/>
      </p:pic>
    </p:spTree>
    <p:extLst>
      <p:ext uri="{BB962C8B-B14F-4D97-AF65-F5344CB8AC3E}">
        <p14:creationId xmlns:p14="http://schemas.microsoft.com/office/powerpoint/2010/main" val="176173131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eLloydsCollection-LloydsCoffeeHouse-1798-WebAp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26250"/>
          </a:xfrm>
          <a:prstGeom prst="rect">
            <a:avLst/>
          </a:prstGeom>
        </p:spPr>
      </p:pic>
    </p:spTree>
    <p:extLst>
      <p:ext uri="{BB962C8B-B14F-4D97-AF65-F5344CB8AC3E}">
        <p14:creationId xmlns:p14="http://schemas.microsoft.com/office/powerpoint/2010/main" val="10902478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Obama family</a:t>
            </a:r>
            <a:endParaRPr lang="en-US" dirty="0"/>
          </a:p>
        </p:txBody>
      </p:sp>
      <p:pic>
        <p:nvPicPr>
          <p:cNvPr id="4" name="Content Placeholder 3" descr="obama-family-garden-ftr.jpg"/>
          <p:cNvPicPr>
            <a:picLocks noGrp="1" noChangeAspect="1"/>
          </p:cNvPicPr>
          <p:nvPr>
            <p:ph idx="1"/>
          </p:nvPr>
        </p:nvPicPr>
        <p:blipFill>
          <a:blip r:embed="rId2">
            <a:extLst>
              <a:ext uri="{28A0092B-C50C-407E-A947-70E740481C1C}">
                <a14:useLocalDpi xmlns:a14="http://schemas.microsoft.com/office/drawing/2010/main" val="0"/>
              </a:ext>
            </a:extLst>
          </a:blip>
          <a:srcRect t="6003" b="6003"/>
          <a:stretch>
            <a:fillRect/>
          </a:stretch>
        </p:blipFill>
        <p:spPr/>
      </p:pic>
    </p:spTree>
    <p:extLst>
      <p:ext uri="{BB962C8B-B14F-4D97-AF65-F5344CB8AC3E}">
        <p14:creationId xmlns:p14="http://schemas.microsoft.com/office/powerpoint/2010/main" val="50114782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‘Discussing the war in a Paris café’</a:t>
            </a:r>
            <a:endParaRPr lang="en-US" dirty="0"/>
          </a:p>
        </p:txBody>
      </p:sp>
      <p:pic>
        <p:nvPicPr>
          <p:cNvPr id="4" name="Content Placeholder 3" descr="1031px-ParisCafeDiscussion.png"/>
          <p:cNvPicPr>
            <a:picLocks noGrp="1" noChangeAspect="1"/>
          </p:cNvPicPr>
          <p:nvPr>
            <p:ph idx="1"/>
          </p:nvPr>
        </p:nvPicPr>
        <p:blipFill>
          <a:blip r:embed="rId2">
            <a:extLst>
              <a:ext uri="{28A0092B-C50C-407E-A947-70E740481C1C}">
                <a14:useLocalDpi xmlns:a14="http://schemas.microsoft.com/office/drawing/2010/main" val="0"/>
              </a:ext>
            </a:extLst>
          </a:blip>
          <a:srcRect t="22314" b="22314"/>
          <a:stretch>
            <a:fillRect/>
          </a:stretch>
        </p:blipFill>
        <p:spPr>
          <a:xfrm>
            <a:off x="457200" y="1554846"/>
            <a:ext cx="8229600" cy="4525963"/>
          </a:xfrm>
        </p:spPr>
      </p:pic>
    </p:spTree>
    <p:extLst>
      <p:ext uri="{BB962C8B-B14F-4D97-AF65-F5344CB8AC3E}">
        <p14:creationId xmlns:p14="http://schemas.microsoft.com/office/powerpoint/2010/main" val="67312959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Thomas McCarthy’s ‘Introduction’ to </a:t>
            </a:r>
            <a:r>
              <a:rPr lang="en-US" sz="3200" i="1" dirty="0" smtClean="0"/>
              <a:t>The Structural Transformation of the Public Sphere</a:t>
            </a:r>
            <a:endParaRPr lang="en-US" sz="3200" i="1" dirty="0"/>
          </a:p>
        </p:txBody>
      </p:sp>
      <p:sp>
        <p:nvSpPr>
          <p:cNvPr id="3" name="Content Placeholder 2"/>
          <p:cNvSpPr>
            <a:spLocks noGrp="1"/>
          </p:cNvSpPr>
          <p:nvPr>
            <p:ph idx="1"/>
          </p:nvPr>
        </p:nvSpPr>
        <p:spPr/>
        <p:txBody>
          <a:bodyPr>
            <a:normAutofit/>
          </a:bodyPr>
          <a:lstStyle/>
          <a:p>
            <a:pPr marL="0" indent="0">
              <a:buNone/>
            </a:pPr>
            <a:r>
              <a:rPr lang="en-US" sz="2000" b="1" dirty="0" err="1" smtClean="0"/>
              <a:t>Habermas</a:t>
            </a:r>
            <a:r>
              <a:rPr lang="en-US" sz="2000" b="1" dirty="0" smtClean="0"/>
              <a:t> combines materials and methods from sociology and economics, law and political science, and social and cultural history in an effort to grasp the preconditions, structures, functions, and inner tensions of [what he calls ‘the public sphere’]… [T]he liberal public sphere took shape in the specific historical circumstances of a developing market economy. In its clash with the arcane and bureaucratic practices of the absolutist state, the emergent bourgeoisie gradually replaced a public sphere in which the ruler’s power was merely represented </a:t>
            </a:r>
            <a:r>
              <a:rPr lang="en-US" sz="2000" b="1" i="1" dirty="0" smtClean="0"/>
              <a:t>before </a:t>
            </a:r>
            <a:r>
              <a:rPr lang="en-US" sz="2000" b="1" dirty="0" smtClean="0"/>
              <a:t>the people with a sphere in which state authority was publicly monitored through informed and critical discourse </a:t>
            </a:r>
            <a:r>
              <a:rPr lang="en-US" sz="2000" b="1" i="1" dirty="0" smtClean="0"/>
              <a:t>by</a:t>
            </a:r>
            <a:r>
              <a:rPr lang="en-US" sz="2000" b="1" dirty="0" smtClean="0"/>
              <a:t> the people.</a:t>
            </a:r>
          </a:p>
          <a:p>
            <a:pPr marL="0" indent="0">
              <a:buNone/>
            </a:pPr>
            <a:r>
              <a:rPr lang="en-US" sz="2000" b="1" dirty="0"/>
              <a:t>	</a:t>
            </a:r>
            <a:r>
              <a:rPr lang="en-US" sz="2000" b="1" dirty="0" err="1" smtClean="0"/>
              <a:t>Habermas</a:t>
            </a:r>
            <a:r>
              <a:rPr lang="en-US" sz="2000" b="1" dirty="0" smtClean="0"/>
              <a:t>… </a:t>
            </a:r>
            <a:r>
              <a:rPr lang="en-US" sz="2000" b="1" dirty="0" err="1" smtClean="0"/>
              <a:t>weav</a:t>
            </a:r>
            <a:r>
              <a:rPr lang="en-US" sz="2000" b="1" dirty="0" smtClean="0"/>
              <a:t>[</a:t>
            </a:r>
            <a:r>
              <a:rPr lang="en-US" sz="2000" b="1" dirty="0" err="1" smtClean="0"/>
              <a:t>es</a:t>
            </a:r>
            <a:r>
              <a:rPr lang="en-US" sz="2000" b="1" dirty="0" smtClean="0"/>
              <a:t>] together accounts of the rise of the novel and of literary and political journalism and the spread of reading societies, salons, and coffee houses into a </a:t>
            </a:r>
            <a:r>
              <a:rPr lang="en-US" sz="2000" b="1" i="1" dirty="0" smtClean="0"/>
              <a:t>Bildungsroman</a:t>
            </a:r>
            <a:r>
              <a:rPr lang="en-US" sz="2000" b="1" dirty="0" smtClean="0"/>
              <a:t> of this ‘child of the eighteenth century’. </a:t>
            </a:r>
            <a:endParaRPr lang="en-US" sz="2000" b="1" dirty="0"/>
          </a:p>
        </p:txBody>
      </p:sp>
    </p:spTree>
    <p:extLst>
      <p:ext uri="{BB962C8B-B14F-4D97-AF65-F5344CB8AC3E}">
        <p14:creationId xmlns:p14="http://schemas.microsoft.com/office/powerpoint/2010/main" val="77159088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Hogarth, ‘Coffee morning shenanigans’</a:t>
            </a:r>
          </a:p>
        </p:txBody>
      </p:sp>
      <p:pic>
        <p:nvPicPr>
          <p:cNvPr id="4" name="Content Placeholder 3" descr="hogarth.jpg"/>
          <p:cNvPicPr>
            <a:picLocks noGrp="1" noChangeAspect="1"/>
          </p:cNvPicPr>
          <p:nvPr>
            <p:ph idx="1"/>
          </p:nvPr>
        </p:nvPicPr>
        <p:blipFill>
          <a:blip r:embed="rId2">
            <a:extLst>
              <a:ext uri="{28A0092B-C50C-407E-A947-70E740481C1C}">
                <a14:useLocalDpi xmlns:a14="http://schemas.microsoft.com/office/drawing/2010/main" val="0"/>
              </a:ext>
            </a:extLst>
          </a:blip>
          <a:srcRect t="15889" b="15889"/>
          <a:stretch>
            <a:fillRect/>
          </a:stretch>
        </p:blipFill>
        <p:spPr>
          <a:xfrm>
            <a:off x="166323" y="1600200"/>
            <a:ext cx="8845374" cy="4525963"/>
          </a:xfrm>
        </p:spPr>
      </p:pic>
    </p:spTree>
    <p:extLst>
      <p:ext uri="{BB962C8B-B14F-4D97-AF65-F5344CB8AC3E}">
        <p14:creationId xmlns:p14="http://schemas.microsoft.com/office/powerpoint/2010/main" val="365164090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Hogarth, ‘A midnight modern conversation’</a:t>
            </a:r>
          </a:p>
        </p:txBody>
      </p:sp>
      <p:pic>
        <p:nvPicPr>
          <p:cNvPr id="4" name="Content Placeholder 3" descr="HogConv.JPG"/>
          <p:cNvPicPr>
            <a:picLocks noGrp="1" noChangeAspect="1"/>
          </p:cNvPicPr>
          <p:nvPr>
            <p:ph idx="1"/>
          </p:nvPr>
        </p:nvPicPr>
        <p:blipFill>
          <a:blip r:embed="rId2">
            <a:extLst>
              <a:ext uri="{28A0092B-C50C-407E-A947-70E740481C1C}">
                <a14:useLocalDpi xmlns:a14="http://schemas.microsoft.com/office/drawing/2010/main" val="0"/>
              </a:ext>
            </a:extLst>
          </a:blip>
          <a:srcRect l="-17580" r="-17580"/>
          <a:stretch>
            <a:fillRect/>
          </a:stretch>
        </p:blipFill>
        <p:spPr/>
      </p:pic>
    </p:spTree>
    <p:extLst>
      <p:ext uri="{BB962C8B-B14F-4D97-AF65-F5344CB8AC3E}">
        <p14:creationId xmlns:p14="http://schemas.microsoft.com/office/powerpoint/2010/main" val="203197551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Istanbul café, 19</a:t>
            </a:r>
            <a:r>
              <a:rPr lang="en-US" baseline="30000" dirty="0" smtClean="0"/>
              <a:t>th</a:t>
            </a:r>
            <a:r>
              <a:rPr lang="en-US" dirty="0" smtClean="0"/>
              <a:t> century</a:t>
            </a:r>
            <a:endParaRPr lang="en-US" dirty="0"/>
          </a:p>
        </p:txBody>
      </p:sp>
      <p:pic>
        <p:nvPicPr>
          <p:cNvPr id="4" name="Content Placeholder 3"/>
          <p:cNvPicPr>
            <a:picLocks noGrp="1" noChangeAspect="1"/>
          </p:cNvPicPr>
          <p:nvPr>
            <p:ph idx="1"/>
          </p:nvPr>
        </p:nvPicPr>
        <p:blipFill>
          <a:blip r:embed="rId2"/>
          <a:srcRect t="9636" b="9636"/>
          <a:stretch>
            <a:fillRect/>
          </a:stretch>
        </p:blipFill>
        <p:spPr/>
      </p:pic>
    </p:spTree>
    <p:extLst>
      <p:ext uri="{BB962C8B-B14F-4D97-AF65-F5344CB8AC3E}">
        <p14:creationId xmlns:p14="http://schemas.microsoft.com/office/powerpoint/2010/main" val="376751425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Workers’ tea house, China</a:t>
            </a:r>
            <a:br>
              <a:rPr lang="en-US" dirty="0" smtClean="0"/>
            </a:br>
            <a:endParaRPr lang="en-US" dirty="0"/>
          </a:p>
        </p:txBody>
      </p:sp>
      <p:pic>
        <p:nvPicPr>
          <p:cNvPr id="4" name="Content Placeholder 3"/>
          <p:cNvPicPr>
            <a:picLocks noGrp="1" noChangeAspect="1"/>
          </p:cNvPicPr>
          <p:nvPr>
            <p:ph idx="1"/>
          </p:nvPr>
        </p:nvPicPr>
        <p:blipFill>
          <a:blip r:embed="rId2"/>
          <a:srcRect t="13284" b="13284"/>
          <a:stretch>
            <a:fillRect/>
          </a:stretch>
        </p:blipFill>
        <p:spPr/>
      </p:pic>
    </p:spTree>
    <p:extLst>
      <p:ext uri="{BB962C8B-B14F-4D97-AF65-F5344CB8AC3E}">
        <p14:creationId xmlns:p14="http://schemas.microsoft.com/office/powerpoint/2010/main" val="231314352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RSC production of </a:t>
            </a:r>
            <a:r>
              <a:rPr lang="en-US" i="1" dirty="0" smtClean="0"/>
              <a:t>Hamlet</a:t>
            </a:r>
            <a:r>
              <a:rPr lang="en-US" dirty="0" smtClean="0"/>
              <a:t> (1965)</a:t>
            </a:r>
            <a:endParaRPr lang="en-US" dirty="0"/>
          </a:p>
        </p:txBody>
      </p:sp>
      <p:pic>
        <p:nvPicPr>
          <p:cNvPr id="4" name="Content Placeholder 3"/>
          <p:cNvPicPr>
            <a:picLocks noGrp="1" noChangeAspect="1"/>
          </p:cNvPicPr>
          <p:nvPr>
            <p:ph idx="1"/>
          </p:nvPr>
        </p:nvPicPr>
        <p:blipFill>
          <a:blip r:embed="rId2"/>
          <a:srcRect t="10117" b="10117"/>
          <a:stretch>
            <a:fillRect/>
          </a:stretch>
        </p:blipFill>
        <p:spPr/>
      </p:pic>
    </p:spTree>
    <p:extLst>
      <p:ext uri="{BB962C8B-B14F-4D97-AF65-F5344CB8AC3E}">
        <p14:creationId xmlns:p14="http://schemas.microsoft.com/office/powerpoint/2010/main" val="358900015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Old Globe Theatre (San Diego) production of </a:t>
            </a:r>
            <a:r>
              <a:rPr lang="en-US" i="1" dirty="0" smtClean="0"/>
              <a:t>Hamlet</a:t>
            </a:r>
            <a:r>
              <a:rPr lang="en-US" dirty="0" smtClean="0"/>
              <a:t> (2017)</a:t>
            </a:r>
            <a:endParaRPr lang="en-US" dirty="0"/>
          </a:p>
        </p:txBody>
      </p:sp>
      <p:pic>
        <p:nvPicPr>
          <p:cNvPr id="4" name="Content Placeholder 3" descr="tn-500_hamlet-08-web.jpg"/>
          <p:cNvPicPr>
            <a:picLocks noGrp="1" noChangeAspect="1"/>
          </p:cNvPicPr>
          <p:nvPr>
            <p:ph idx="1"/>
          </p:nvPr>
        </p:nvPicPr>
        <p:blipFill>
          <a:blip r:embed="rId2">
            <a:extLst>
              <a:ext uri="{28A0092B-C50C-407E-A947-70E740481C1C}">
                <a14:useLocalDpi xmlns:a14="http://schemas.microsoft.com/office/drawing/2010/main" val="0"/>
              </a:ext>
            </a:extLst>
          </a:blip>
          <a:srcRect t="8753" b="8753"/>
          <a:stretch>
            <a:fillRect/>
          </a:stretch>
        </p:blipFill>
        <p:spPr/>
      </p:pic>
    </p:spTree>
    <p:extLst>
      <p:ext uri="{BB962C8B-B14F-4D97-AF65-F5344CB8AC3E}">
        <p14:creationId xmlns:p14="http://schemas.microsoft.com/office/powerpoint/2010/main" val="7155030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f057d03-0bb7-40ca-bb1f-da398a30a7e1-origina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4906"/>
            <a:ext cx="9144000" cy="6074804"/>
          </a:xfrm>
          <a:prstGeom prst="rect">
            <a:avLst/>
          </a:prstGeom>
        </p:spPr>
      </p:pic>
    </p:spTree>
    <p:extLst>
      <p:ext uri="{BB962C8B-B14F-4D97-AF65-F5344CB8AC3E}">
        <p14:creationId xmlns:p14="http://schemas.microsoft.com/office/powerpoint/2010/main" val="19671223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new stratum of ‘bourgeois’ people</a:t>
            </a:r>
            <a:endParaRPr lang="en-US" dirty="0"/>
          </a:p>
        </p:txBody>
      </p:sp>
      <p:sp>
        <p:nvSpPr>
          <p:cNvPr id="3" name="Content Placeholder 2"/>
          <p:cNvSpPr>
            <a:spLocks noGrp="1"/>
          </p:cNvSpPr>
          <p:nvPr>
            <p:ph idx="1"/>
          </p:nvPr>
        </p:nvSpPr>
        <p:spPr>
          <a:xfrm>
            <a:off x="151202" y="1267599"/>
            <a:ext cx="8992797" cy="5218115"/>
          </a:xfrm>
        </p:spPr>
        <p:txBody>
          <a:bodyPr>
            <a:noAutofit/>
          </a:bodyPr>
          <a:lstStyle/>
          <a:p>
            <a:pPr marL="0" indent="0">
              <a:buNone/>
            </a:pPr>
            <a:r>
              <a:rPr lang="en-US" sz="2400" b="1" dirty="0" smtClean="0"/>
              <a:t>Along with the apparatus of the modern state, a new stratum of ‘bourgeois’ people arose which occupied a central position within the ‘public’. The officials of the rulers’ administrations were its core… [and also] doctors, pastors, officers, professors, and ‘scholars’, who were at the top of a hierarchy reaching down through schoolteachers and scribes to the ‘people’… At the same time, the great merchants outgrew the confining framework of the towns and in the form of companies linked themselves directly with the state… [These] ‘capitalists’, the merchants, bankers, entrepreneurs, and manufacturers… belonged to that group of the ‘bourgeois’ who, like the new category of scholars, were not really ‘burghers’ in the traditional sense. This stratum of ‘bourgeois’ was the real carrier of the public, which from the outset was a reading public.  </a:t>
            </a:r>
            <a:endParaRPr lang="en-US" sz="2400" b="1" dirty="0"/>
          </a:p>
        </p:txBody>
      </p:sp>
    </p:spTree>
    <p:extLst>
      <p:ext uri="{BB962C8B-B14F-4D97-AF65-F5344CB8AC3E}">
        <p14:creationId xmlns:p14="http://schemas.microsoft.com/office/powerpoint/2010/main" val="42233635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Absolutist opposition to public reason</a:t>
            </a:r>
            <a:endParaRPr lang="en-US" dirty="0"/>
          </a:p>
        </p:txBody>
      </p:sp>
      <p:sp>
        <p:nvSpPr>
          <p:cNvPr id="3" name="Content Placeholder 2"/>
          <p:cNvSpPr>
            <a:spLocks noGrp="1"/>
          </p:cNvSpPr>
          <p:nvPr>
            <p:ph idx="1"/>
          </p:nvPr>
        </p:nvSpPr>
        <p:spPr>
          <a:xfrm>
            <a:off x="120961" y="1600200"/>
            <a:ext cx="8845375" cy="4840159"/>
          </a:xfrm>
        </p:spPr>
        <p:txBody>
          <a:bodyPr>
            <a:noAutofit/>
          </a:bodyPr>
          <a:lstStyle/>
          <a:p>
            <a:pPr marL="0" indent="0">
              <a:buNone/>
            </a:pPr>
            <a:r>
              <a:rPr lang="en-US" sz="2400" b="1" dirty="0" smtClean="0"/>
              <a:t>Even the use of one’s own reason as such was subjected to regulation. All chaired professors of the faculties of law, medicine, and philosophy were to take turns in ‘submitting to the editor of the gazette, expeditiously and no later than Thursday, a special note, composed in a pure and clear style of writing’… In a rescript of Frederick II from 1784 one reads: ‘A private person has no right to pass public and perhaps even disapproving judgment on the actions, procedures, laws, regulations, and ordinances of sovereigns and courts, their officials, assemblies, and courts of law, or to promulgate or publish in print pertinent reports that he manages to obtain. For a private person is not at all capable of making such judgment, because he lacks complete knowledge of circumstances and motives’</a:t>
            </a:r>
            <a:endParaRPr lang="en-US" sz="2400" b="1" dirty="0"/>
          </a:p>
        </p:txBody>
      </p:sp>
    </p:spTree>
    <p:extLst>
      <p:ext uri="{BB962C8B-B14F-4D97-AF65-F5344CB8AC3E}">
        <p14:creationId xmlns:p14="http://schemas.microsoft.com/office/powerpoint/2010/main" val="95089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ight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0428" y="0"/>
            <a:ext cx="4274344" cy="6858000"/>
          </a:xfrm>
          <a:prstGeom prst="rect">
            <a:avLst/>
          </a:prstGeom>
        </p:spPr>
      </p:pic>
    </p:spTree>
    <p:extLst>
      <p:ext uri="{BB962C8B-B14F-4D97-AF65-F5344CB8AC3E}">
        <p14:creationId xmlns:p14="http://schemas.microsoft.com/office/powerpoint/2010/main" val="28281978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che_16021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6214" y="0"/>
            <a:ext cx="6206490" cy="6858000"/>
          </a:xfrm>
          <a:prstGeom prst="rect">
            <a:avLst/>
          </a:prstGeom>
        </p:spPr>
      </p:pic>
    </p:spTree>
    <p:extLst>
      <p:ext uri="{BB962C8B-B14F-4D97-AF65-F5344CB8AC3E}">
        <p14:creationId xmlns:p14="http://schemas.microsoft.com/office/powerpoint/2010/main" val="18485253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604</TotalTime>
  <Words>1285</Words>
  <Application>Microsoft Macintosh PowerPoint</Application>
  <PresentationFormat>On-screen Show (4:3)</PresentationFormat>
  <Paragraphs>29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Thomas McCarthy’s ‘Introduction’ to The Structural Transformation of the Public Sphere</vt:lpstr>
      <vt:lpstr>RSC production of Hamlet (1965)</vt:lpstr>
      <vt:lpstr>Old Globe Theatre (San Diego) production of Hamlet (2017)</vt:lpstr>
      <vt:lpstr>PowerPoint Presentation</vt:lpstr>
      <vt:lpstr>The new stratum of ‘bourgeois’ people</vt:lpstr>
      <vt:lpstr>Absolutist opposition to public reason</vt:lpstr>
      <vt:lpstr>PowerPoint Presentation</vt:lpstr>
      <vt:lpstr>PowerPoint Presentation</vt:lpstr>
      <vt:lpstr>PowerPoint Presentation</vt:lpstr>
      <vt:lpstr>The basic blueprint of the public sphere</vt:lpstr>
      <vt:lpstr>Thomas Burger’s ‘Translator’s Note’</vt:lpstr>
      <vt:lpstr>English coffeehouses</vt:lpstr>
      <vt:lpstr>Ned Ward’s Wealthy Shopkeeper</vt:lpstr>
      <vt:lpstr>‘The coffeehous mob’ (1710)</vt:lpstr>
      <vt:lpstr>Jonathan’s Coffee House (London)</vt:lpstr>
      <vt:lpstr>PowerPoint Presentation</vt:lpstr>
      <vt:lpstr>The Obama family</vt:lpstr>
      <vt:lpstr>‘Discussing the war in a Paris café’</vt:lpstr>
      <vt:lpstr>Hogarth, ‘Coffee morning shenanigans’</vt:lpstr>
      <vt:lpstr>Hogarth, ‘A midnight modern conversation’</vt:lpstr>
      <vt:lpstr>Istanbul café, 19th century</vt:lpstr>
      <vt:lpstr>Workers’ tea house, China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Jürgen Habermas</dc:title>
  <dc:creator>Neil Lazarus</dc:creator>
  <cp:lastModifiedBy>Neil Lazarus</cp:lastModifiedBy>
  <cp:revision>37</cp:revision>
  <dcterms:created xsi:type="dcterms:W3CDTF">2012-10-13T23:09:31Z</dcterms:created>
  <dcterms:modified xsi:type="dcterms:W3CDTF">2018-10-17T07:05:40Z</dcterms:modified>
</cp:coreProperties>
</file>