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sldIdLst>
    <p:sldId id="279" r:id="rId2"/>
    <p:sldId id="280" r:id="rId3"/>
    <p:sldId id="282" r:id="rId4"/>
    <p:sldId id="283" r:id="rId5"/>
    <p:sldId id="291" r:id="rId6"/>
    <p:sldId id="292" r:id="rId7"/>
    <p:sldId id="293" r:id="rId8"/>
    <p:sldId id="274" r:id="rId9"/>
    <p:sldId id="284" r:id="rId10"/>
    <p:sldId id="285" r:id="rId11"/>
    <p:sldId id="286" r:id="rId12"/>
    <p:sldId id="287" r:id="rId13"/>
    <p:sldId id="275" r:id="rId14"/>
    <p:sldId id="288" r:id="rId15"/>
    <p:sldId id="289" r:id="rId16"/>
    <p:sldId id="276" r:id="rId17"/>
    <p:sldId id="290" r:id="rId18"/>
    <p:sldId id="256" r:id="rId19"/>
    <p:sldId id="264" r:id="rId20"/>
    <p:sldId id="272" r:id="rId21"/>
    <p:sldId id="265" r:id="rId22"/>
    <p:sldId id="268" r:id="rId23"/>
    <p:sldId id="266" r:id="rId24"/>
    <p:sldId id="267" r:id="rId25"/>
    <p:sldId id="257" r:id="rId26"/>
    <p:sldId id="269" r:id="rId27"/>
    <p:sldId id="270" r:id="rId28"/>
    <p:sldId id="258" r:id="rId29"/>
    <p:sldId id="260" r:id="rId30"/>
    <p:sldId id="278"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12"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49417A-53E1-8743-A7CC-7CDC92A80E17}" type="slidenum">
              <a:rPr lang="en-US"/>
              <a:pPr>
                <a:defRPr/>
              </a:pPr>
              <a:t>‹#›</a:t>
            </a:fld>
            <a:endParaRPr lang="en-US"/>
          </a:p>
        </p:txBody>
      </p:sp>
    </p:spTree>
    <p:extLst>
      <p:ext uri="{BB962C8B-B14F-4D97-AF65-F5344CB8AC3E}">
        <p14:creationId xmlns:p14="http://schemas.microsoft.com/office/powerpoint/2010/main" val="4037313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8F52E7-0BD1-684C-A19E-29272757FAA6}" type="slidenum">
              <a:rPr lang="en-US"/>
              <a:pPr>
                <a:defRPr/>
              </a:pPr>
              <a:t>‹#›</a:t>
            </a:fld>
            <a:endParaRPr lang="en-US"/>
          </a:p>
        </p:txBody>
      </p:sp>
    </p:spTree>
    <p:extLst>
      <p:ext uri="{BB962C8B-B14F-4D97-AF65-F5344CB8AC3E}">
        <p14:creationId xmlns:p14="http://schemas.microsoft.com/office/powerpoint/2010/main" val="2266960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71377F-1DAF-D644-8D2E-549F760CB7D4}" type="slidenum">
              <a:rPr lang="en-US"/>
              <a:pPr>
                <a:defRPr/>
              </a:pPr>
              <a:t>‹#›</a:t>
            </a:fld>
            <a:endParaRPr lang="en-US"/>
          </a:p>
        </p:txBody>
      </p:sp>
    </p:spTree>
    <p:extLst>
      <p:ext uri="{BB962C8B-B14F-4D97-AF65-F5344CB8AC3E}">
        <p14:creationId xmlns:p14="http://schemas.microsoft.com/office/powerpoint/2010/main" val="3582794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19C929-BCCB-A546-975A-CF8F57507548}" type="slidenum">
              <a:rPr lang="en-US"/>
              <a:pPr>
                <a:defRPr/>
              </a:pPr>
              <a:t>‹#›</a:t>
            </a:fld>
            <a:endParaRPr lang="en-US"/>
          </a:p>
        </p:txBody>
      </p:sp>
    </p:spTree>
    <p:extLst>
      <p:ext uri="{BB962C8B-B14F-4D97-AF65-F5344CB8AC3E}">
        <p14:creationId xmlns:p14="http://schemas.microsoft.com/office/powerpoint/2010/main" val="295665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8768F6-DF1D-604D-BA00-02461B0CE702}" type="slidenum">
              <a:rPr lang="en-US"/>
              <a:pPr>
                <a:defRPr/>
              </a:pPr>
              <a:t>‹#›</a:t>
            </a:fld>
            <a:endParaRPr lang="en-US"/>
          </a:p>
        </p:txBody>
      </p:sp>
    </p:spTree>
    <p:extLst>
      <p:ext uri="{BB962C8B-B14F-4D97-AF65-F5344CB8AC3E}">
        <p14:creationId xmlns:p14="http://schemas.microsoft.com/office/powerpoint/2010/main" val="166382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3738CB-6560-0347-BF32-0DFEB0227D9F}" type="slidenum">
              <a:rPr lang="en-US"/>
              <a:pPr>
                <a:defRPr/>
              </a:pPr>
              <a:t>‹#›</a:t>
            </a:fld>
            <a:endParaRPr lang="en-US"/>
          </a:p>
        </p:txBody>
      </p:sp>
    </p:spTree>
    <p:extLst>
      <p:ext uri="{BB962C8B-B14F-4D97-AF65-F5344CB8AC3E}">
        <p14:creationId xmlns:p14="http://schemas.microsoft.com/office/powerpoint/2010/main" val="3131829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7B75D39-8052-BD44-B157-A496F6E80A57}" type="slidenum">
              <a:rPr lang="en-US"/>
              <a:pPr>
                <a:defRPr/>
              </a:pPr>
              <a:t>‹#›</a:t>
            </a:fld>
            <a:endParaRPr lang="en-US"/>
          </a:p>
        </p:txBody>
      </p:sp>
    </p:spTree>
    <p:extLst>
      <p:ext uri="{BB962C8B-B14F-4D97-AF65-F5344CB8AC3E}">
        <p14:creationId xmlns:p14="http://schemas.microsoft.com/office/powerpoint/2010/main" val="1677222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A6C6513-55F5-6F46-97B6-88422EBEFB89}" type="slidenum">
              <a:rPr lang="en-US"/>
              <a:pPr>
                <a:defRPr/>
              </a:pPr>
              <a:t>‹#›</a:t>
            </a:fld>
            <a:endParaRPr lang="en-US"/>
          </a:p>
        </p:txBody>
      </p:sp>
    </p:spTree>
    <p:extLst>
      <p:ext uri="{BB962C8B-B14F-4D97-AF65-F5344CB8AC3E}">
        <p14:creationId xmlns:p14="http://schemas.microsoft.com/office/powerpoint/2010/main" val="1987771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AB6718D-7B5E-0D4A-A78C-CF567A23E5E4}" type="slidenum">
              <a:rPr lang="en-US"/>
              <a:pPr>
                <a:defRPr/>
              </a:pPr>
              <a:t>‹#›</a:t>
            </a:fld>
            <a:endParaRPr lang="en-US"/>
          </a:p>
        </p:txBody>
      </p:sp>
    </p:spTree>
    <p:extLst>
      <p:ext uri="{BB962C8B-B14F-4D97-AF65-F5344CB8AC3E}">
        <p14:creationId xmlns:p14="http://schemas.microsoft.com/office/powerpoint/2010/main" val="1676711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053D63-1E25-0547-9CDD-FC5648BB2AF5}" type="slidenum">
              <a:rPr lang="en-US"/>
              <a:pPr>
                <a:defRPr/>
              </a:pPr>
              <a:t>‹#›</a:t>
            </a:fld>
            <a:endParaRPr lang="en-US"/>
          </a:p>
        </p:txBody>
      </p:sp>
    </p:spTree>
    <p:extLst>
      <p:ext uri="{BB962C8B-B14F-4D97-AF65-F5344CB8AC3E}">
        <p14:creationId xmlns:p14="http://schemas.microsoft.com/office/powerpoint/2010/main" val="2119866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11A81F-8BB4-DD42-A3EC-8787C6AAC248}" type="slidenum">
              <a:rPr lang="en-US"/>
              <a:pPr>
                <a:defRPr/>
              </a:pPr>
              <a:t>‹#›</a:t>
            </a:fld>
            <a:endParaRPr lang="en-US"/>
          </a:p>
        </p:txBody>
      </p:sp>
    </p:spTree>
    <p:extLst>
      <p:ext uri="{BB962C8B-B14F-4D97-AF65-F5344CB8AC3E}">
        <p14:creationId xmlns:p14="http://schemas.microsoft.com/office/powerpoint/2010/main" val="25356230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a:defRPr/>
            </a:pPr>
            <a:fld id="{F1E2B18B-0549-C442-A0B9-48A8D606599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KfsWoNpHg2s" TargetMode="External"/></Relationships>
</file>

<file path=ppt/slides/_rels/slide11.xml.rels><?xml version="1.0" encoding="UTF-8" standalone="yes"?>
<Relationships xmlns="http://schemas.openxmlformats.org/package/2006/relationships"><Relationship Id="rId3" Type="http://schemas.openxmlformats.org/officeDocument/2006/relationships/oleObject" Target="%5CMacintosh%20HD:Users:neillazarus:Desktop:Adorno:talks:into%20our%20labours,%20quotations!OLE_LINK5" TargetMode="External"/><Relationship Id="rId4"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XIctCDYv7Y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4.xml"/><Relationship Id="rId2" Type="http://schemas.openxmlformats.org/officeDocument/2006/relationships/hyperlink" Target="http://www.google.co.uk/imgres?imgurl=http://visual-memory.co.uk/daniel/Documents/S4B/Images/bubble.gif&amp;imgrefurl=http://visual-memory.co.uk/daniel/Documents/S4B/sem02.html&amp;h=166&amp;w=258&amp;tbnid=Wz3Ah2TWJRnbdM:&amp;zoom=1&amp;docid=r6Ib7EJa7MYb0M&amp;ei=fhC1VPycJ4G2UPKOgZAF&amp;tbm=isch&amp;ved=0CCEQMygAMAA&amp;iact=rc&amp;uact=3&amp;dur=394&amp;page=1&amp;start=0&amp;ndsp=27"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imgres?imgurl=http://realsociology.edublogs.org/files/2013/09/zygmunt-1juniz0.jpg&amp;imgrefurl=http://realsociology.edublogs.org/2013/10/01/summary-of-zygmunt-baumans-liquid-times-chapter-one/&amp;h=300&amp;w=550&amp;tbnid=qdusbg7BCRYDYM:&amp;zoom=1&amp;docid=3gj_2d2KkZRszM&amp;ei=uRSzVLDNA4y1UYbSg5gK&amp;tbm=isch&amp;ved=0CCIQMygBMAE&amp;iact=rc&amp;uact=3&amp;dur=280&amp;page=1&amp;start=0&amp;ndsp=18" TargetMode="External"/><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548680"/>
            <a:ext cx="8784976" cy="4524315"/>
          </a:xfrm>
          <a:prstGeom prst="rect">
            <a:avLst/>
          </a:prstGeom>
        </p:spPr>
        <p:txBody>
          <a:bodyPr wrap="square">
            <a:spAutoFit/>
          </a:bodyPr>
          <a:lstStyle/>
          <a:p>
            <a:r>
              <a:rPr lang="en-GB" b="1" dirty="0" smtClean="0"/>
              <a:t>Wage-labour is ‘the </a:t>
            </a:r>
            <a:r>
              <a:rPr lang="en-GB" b="1" dirty="0"/>
              <a:t>way in which most people acquire access to the necessities of food, clothing, and shelter. It is not only the primary mechanism by which income is distributed, it is also the basic means by which status is allocated, and by which most people gain access to healthcare and retirement. After the family, waged work is often the most important, if not sole, source of sociality for millions. Raising children with attributes that will secure them forms of employment that can match if not surpass the class standing of their parents is the gold standard of parenting’ </a:t>
            </a:r>
            <a:endParaRPr lang="en-GB" b="1" dirty="0" smtClean="0"/>
          </a:p>
          <a:p>
            <a:r>
              <a:rPr lang="en-GB" b="1" dirty="0" smtClean="0"/>
              <a:t>			</a:t>
            </a:r>
            <a:r>
              <a:rPr lang="en-GB" b="1" dirty="0" err="1" smtClean="0"/>
              <a:t>Kathi</a:t>
            </a:r>
            <a:r>
              <a:rPr lang="en-GB" b="1" dirty="0" smtClean="0"/>
              <a:t> </a:t>
            </a:r>
            <a:r>
              <a:rPr lang="en-GB" b="1" dirty="0"/>
              <a:t>Weeks, </a:t>
            </a:r>
            <a:r>
              <a:rPr lang="en-GB" b="1" i="1" dirty="0"/>
              <a:t>The Problem with </a:t>
            </a:r>
            <a:r>
              <a:rPr lang="en-GB" b="1" i="1" dirty="0" smtClean="0"/>
              <a:t>Work</a:t>
            </a:r>
            <a:endParaRPr lang="en-GB" b="1" dirty="0"/>
          </a:p>
        </p:txBody>
      </p:sp>
    </p:spTree>
    <p:extLst>
      <p:ext uri="{BB962C8B-B14F-4D97-AF65-F5344CB8AC3E}">
        <p14:creationId xmlns:p14="http://schemas.microsoft.com/office/powerpoint/2010/main" val="24306241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Paul Robeson, ‘The Volga Boatmen’ </a:t>
            </a:r>
            <a:br>
              <a:rPr lang="en-US" sz="2400" b="1" dirty="0" smtClean="0"/>
            </a:br>
            <a:r>
              <a:rPr lang="en-US" sz="2400" b="1" dirty="0" smtClean="0"/>
              <a:t>(Painting by </a:t>
            </a:r>
            <a:r>
              <a:rPr lang="en-US" sz="2400" b="1" dirty="0" err="1" smtClean="0"/>
              <a:t>Ilya</a:t>
            </a:r>
            <a:r>
              <a:rPr lang="en-US" sz="2400" b="1" dirty="0" smtClean="0"/>
              <a:t> </a:t>
            </a:r>
            <a:r>
              <a:rPr lang="en-US" sz="2400" b="1" dirty="0" err="1" smtClean="0"/>
              <a:t>Repin</a:t>
            </a:r>
            <a:r>
              <a:rPr lang="en-US" sz="2400" b="1" dirty="0" smtClean="0"/>
              <a:t> [1873])</a:t>
            </a:r>
            <a:endParaRPr lang="en-US" sz="2400" b="1" dirty="0"/>
          </a:p>
        </p:txBody>
      </p:sp>
      <p:sp>
        <p:nvSpPr>
          <p:cNvPr id="3" name="Content Placeholder 2"/>
          <p:cNvSpPr>
            <a:spLocks noGrp="1"/>
          </p:cNvSpPr>
          <p:nvPr>
            <p:ph idx="1"/>
          </p:nvPr>
        </p:nvSpPr>
        <p:spPr/>
        <p:txBody>
          <a:bodyPr/>
          <a:lstStyle/>
          <a:p>
            <a:pPr marL="0" indent="0">
              <a:buNone/>
            </a:pPr>
            <a:endParaRPr lang="en-US" sz="2400" dirty="0" smtClean="0">
              <a:hlinkClick r:id="rId2"/>
            </a:endParaRPr>
          </a:p>
          <a:p>
            <a:pPr marL="0" indent="0">
              <a:buNone/>
            </a:pPr>
            <a:endParaRPr lang="en-US" sz="2400" dirty="0">
              <a:hlinkClick r:id="rId2"/>
            </a:endParaRPr>
          </a:p>
          <a:p>
            <a:pPr marL="0" indent="0">
              <a:buNone/>
            </a:pPr>
            <a:endParaRPr lang="en-US" sz="2400" dirty="0" smtClean="0">
              <a:hlinkClick r:id="rId2"/>
            </a:endParaRPr>
          </a:p>
          <a:p>
            <a:pPr marL="0" indent="0">
              <a:buNone/>
            </a:pPr>
            <a:r>
              <a:rPr lang="en-US" sz="2400" dirty="0" smtClean="0">
                <a:hlinkClick r:id="rId2"/>
              </a:rPr>
              <a:t>https</a:t>
            </a:r>
            <a:r>
              <a:rPr lang="en-US" sz="2400" dirty="0">
                <a:hlinkClick r:id="rId2"/>
              </a:rPr>
              <a:t>://www.youtube.com/watch?v=</a:t>
            </a:r>
            <a:r>
              <a:rPr lang="en-US" sz="2400" dirty="0" smtClean="0">
                <a:hlinkClick r:id="rId2"/>
              </a:rPr>
              <a:t>KfsWoNpHg2s</a:t>
            </a:r>
            <a:endParaRPr lang="en-US" sz="2400" dirty="0" smtClean="0"/>
          </a:p>
          <a:p>
            <a:pPr marL="0" indent="0">
              <a:buNone/>
            </a:pPr>
            <a:endParaRPr lang="en-US" sz="2400" dirty="0"/>
          </a:p>
        </p:txBody>
      </p:sp>
    </p:spTree>
    <p:extLst>
      <p:ext uri="{BB962C8B-B14F-4D97-AF65-F5344CB8AC3E}">
        <p14:creationId xmlns:p14="http://schemas.microsoft.com/office/powerpoint/2010/main" val="18257605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nvGraphicFramePr>
        <p:xfrm>
          <a:off x="1511300" y="158750"/>
          <a:ext cx="6121400" cy="6540500"/>
        </p:xfrm>
        <a:graphic>
          <a:graphicData uri="http://schemas.openxmlformats.org/presentationml/2006/ole">
            <mc:AlternateContent xmlns:mc="http://schemas.openxmlformats.org/markup-compatibility/2006">
              <mc:Choice xmlns:v="urn:schemas-microsoft-com:vml" Requires="v">
                <p:oleObj spid="_x0000_s1029" name="Document" r:id="rId3" imgW="24482540" imgH="26158730" progId="Word.Document.8">
                  <p:link updateAutomatic="1"/>
                </p:oleObj>
              </mc:Choice>
              <mc:Fallback>
                <p:oleObj name="Document" r:id="rId3" imgW="24482540" imgH="26158730" progId="Word.Document.8">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1300" y="158750"/>
                        <a:ext cx="6121400" cy="654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946659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7694"/>
            <a:ext cx="9144000" cy="6740306"/>
          </a:xfrm>
          <a:prstGeom prst="rect">
            <a:avLst/>
          </a:prstGeom>
        </p:spPr>
        <p:txBody>
          <a:bodyPr wrap="square">
            <a:spAutoFit/>
          </a:bodyPr>
          <a:lstStyle/>
          <a:p>
            <a:r>
              <a:rPr lang="en-US" b="1" dirty="0" smtClean="0"/>
              <a:t>A </a:t>
            </a:r>
            <a:r>
              <a:rPr lang="en-US" b="1" dirty="0"/>
              <a:t>new guiding principle in labor politics would mean a necessary shortening of every person’s labor time to one-fourth of one’s working time, that is, to four hours, in order that we may have time for a meaningful life that is balanced among all four spheres. Thus, the problem of </a:t>
            </a:r>
            <a:r>
              <a:rPr lang="en-US" b="1" dirty="0" smtClean="0"/>
              <a:t>unemployment</a:t>
            </a:r>
            <a:r>
              <a:rPr lang="en-US" b="1" dirty="0"/>
              <a:t>, including precarious and part-time employment, would disappear since we would then have fewer people than jobs. Under this approach, we all are engaged in part-time wage-employment and the term itself ceases to be meaningful. We can concentrate on the quality of work and on the question of whether each is provided for adequately in the deployment of his or her capabilities. Thus, it will no longer be necessary to carry out labor limited to repetitive movements as in Charlie Chaplin’s </a:t>
            </a:r>
            <a:r>
              <a:rPr lang="en-US" b="1" i="1" dirty="0"/>
              <a:t>Modern Times</a:t>
            </a:r>
            <a:r>
              <a:rPr lang="en-US" b="1" dirty="0"/>
              <a:t> or its modern counterpart in front of the computer screen. This leads us toward a concept of labor which joins the greatest possible diversification with the development of all human </a:t>
            </a:r>
            <a:r>
              <a:rPr lang="en-US" b="1" dirty="0" smtClean="0"/>
              <a:t>faculties. 		</a:t>
            </a:r>
          </a:p>
          <a:p>
            <a:r>
              <a:rPr lang="en-US" b="1" dirty="0" smtClean="0"/>
              <a:t>							</a:t>
            </a:r>
            <a:r>
              <a:rPr lang="en-US" b="1" dirty="0" err="1" smtClean="0"/>
              <a:t>Frigga</a:t>
            </a:r>
            <a:r>
              <a:rPr lang="en-US" b="1" dirty="0" smtClean="0"/>
              <a:t> </a:t>
            </a:r>
            <a:r>
              <a:rPr lang="en-US" b="1" dirty="0" err="1" smtClean="0"/>
              <a:t>Haug</a:t>
            </a:r>
            <a:endParaRPr lang="en-GB" b="1" dirty="0"/>
          </a:p>
        </p:txBody>
      </p:sp>
    </p:spTree>
    <p:extLst>
      <p:ext uri="{BB962C8B-B14F-4D97-AF65-F5344CB8AC3E}">
        <p14:creationId xmlns:p14="http://schemas.microsoft.com/office/powerpoint/2010/main" val="6320366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Melissa Gregg</a:t>
            </a:r>
            <a:endParaRPr lang="en-US" dirty="0"/>
          </a:p>
        </p:txBody>
      </p:sp>
      <p:pic>
        <p:nvPicPr>
          <p:cNvPr id="4" name="Content Placeholder 3" descr="greggshot_0.jpg"/>
          <p:cNvPicPr>
            <a:picLocks noGrp="1" noChangeAspect="1"/>
          </p:cNvPicPr>
          <p:nvPr>
            <p:ph idx="1"/>
          </p:nvPr>
        </p:nvPicPr>
        <p:blipFill>
          <a:blip r:embed="rId2">
            <a:extLst>
              <a:ext uri="{28A0092B-C50C-407E-A947-70E740481C1C}">
                <a14:useLocalDpi xmlns:a14="http://schemas.microsoft.com/office/drawing/2010/main" val="0"/>
              </a:ext>
            </a:extLst>
          </a:blip>
          <a:srcRect l="-23268" r="-23268"/>
          <a:stretch>
            <a:fillRect/>
          </a:stretch>
        </p:blipFill>
        <p:spPr>
          <a:xfrm>
            <a:off x="611560" y="2132856"/>
            <a:ext cx="7772400" cy="4114800"/>
          </a:xfrm>
        </p:spPr>
      </p:pic>
    </p:spTree>
    <p:extLst>
      <p:ext uri="{BB962C8B-B14F-4D97-AF65-F5344CB8AC3E}">
        <p14:creationId xmlns:p14="http://schemas.microsoft.com/office/powerpoint/2010/main" val="33847090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28179"/>
            <a:ext cx="8784976" cy="6001642"/>
          </a:xfrm>
          <a:prstGeom prst="rect">
            <a:avLst/>
          </a:prstGeom>
        </p:spPr>
        <p:txBody>
          <a:bodyPr wrap="square">
            <a:spAutoFit/>
          </a:bodyPr>
          <a:lstStyle/>
          <a:p>
            <a:r>
              <a:rPr lang="en-GB" sz="3200" b="1" dirty="0"/>
              <a:t>‘For any number of years now, new media technology has been marketed as giving us the freedom to work where we want, when we want, in flexible arrangements that apparently suit the conditions of the modern office. But little has been written to illustrate the consequences of this development, where work has broken out of the office, downstairs to the café, in to the street, on to the train, and later still to the living room, dining room, and bedroom</a:t>
            </a:r>
            <a:r>
              <a:rPr lang="en-GB" sz="3200" b="1" dirty="0" smtClean="0"/>
              <a:t>’</a:t>
            </a:r>
          </a:p>
          <a:p>
            <a:r>
              <a:rPr lang="en-GB" sz="3200" b="1" dirty="0" smtClean="0"/>
              <a:t>						Melissa Gregg</a:t>
            </a:r>
            <a:endParaRPr lang="en-GB" sz="3200" b="1" dirty="0"/>
          </a:p>
        </p:txBody>
      </p:sp>
    </p:spTree>
    <p:extLst>
      <p:ext uri="{BB962C8B-B14F-4D97-AF65-F5344CB8AC3E}">
        <p14:creationId xmlns:p14="http://schemas.microsoft.com/office/powerpoint/2010/main" val="323968590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856984" cy="6247864"/>
          </a:xfrm>
          <a:prstGeom prst="rect">
            <a:avLst/>
          </a:prstGeom>
        </p:spPr>
        <p:txBody>
          <a:bodyPr wrap="square">
            <a:spAutoFit/>
          </a:bodyPr>
          <a:lstStyle/>
          <a:p>
            <a:r>
              <a:rPr lang="en-GB" sz="2500" b="1" dirty="0" smtClean="0"/>
              <a:t>Communication </a:t>
            </a:r>
            <a:r>
              <a:rPr lang="en-GB" sz="2500" b="1" dirty="0"/>
              <a:t>platforms and devices allow work to invade spaces and times that were once less susceptible to its presence. This is a process we might describe </a:t>
            </a:r>
            <a:r>
              <a:rPr lang="en-GB" sz="2500" b="1" dirty="0" smtClean="0"/>
              <a:t>as the </a:t>
            </a:r>
            <a:r>
              <a:rPr lang="en-GB" sz="2500" b="1" i="1" dirty="0"/>
              <a:t>presence bleed</a:t>
            </a:r>
            <a:r>
              <a:rPr lang="en-GB" sz="2500" b="1" dirty="0"/>
              <a:t> of contemporary office culture, where firm boundaries between personal and professional identities no longer apply. Presence bleed explains the familiar experience whereby the location and time of work become secondary considerations faced with a “to do” list that seems forever out of control. It not only explains the sense of responsibility workers feel in making themselves ready and willing to work beyond paid hours, but also captures the feeling of anxiety that arises in jobs that involve a never-ending schedule of tasks that must be fulfilled – especially since there are not enough workers to carry the </a:t>
            </a:r>
            <a:r>
              <a:rPr lang="en-GB" sz="2500" b="1" dirty="0" smtClean="0"/>
              <a:t>load</a:t>
            </a:r>
            <a:r>
              <a:rPr lang="en-GB" sz="2500" b="1" dirty="0"/>
              <a:t>.</a:t>
            </a:r>
            <a:endParaRPr lang="en-GB" sz="2500" b="1" dirty="0" smtClean="0"/>
          </a:p>
          <a:p>
            <a:r>
              <a:rPr lang="en-GB" sz="2500" b="1" dirty="0" smtClean="0"/>
              <a:t>							Melissa Gregg </a:t>
            </a:r>
            <a:endParaRPr lang="en-US" sz="2500" b="1" dirty="0"/>
          </a:p>
        </p:txBody>
      </p:sp>
    </p:spTree>
    <p:extLst>
      <p:ext uri="{BB962C8B-B14F-4D97-AF65-F5344CB8AC3E}">
        <p14:creationId xmlns:p14="http://schemas.microsoft.com/office/powerpoint/2010/main" val="25872010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Davd</a:t>
            </a:r>
            <a:r>
              <a:rPr lang="en-US" dirty="0" smtClean="0"/>
              <a:t> </a:t>
            </a:r>
            <a:r>
              <a:rPr lang="en-US" dirty="0" err="1" smtClean="0"/>
              <a:t>Graeber</a:t>
            </a:r>
            <a:endParaRPr lang="en-US" dirty="0"/>
          </a:p>
        </p:txBody>
      </p:sp>
      <p:pic>
        <p:nvPicPr>
          <p:cNvPr id="4" name="Content Placeholder 3" descr="david-graeber.jpg"/>
          <p:cNvPicPr>
            <a:picLocks noGrp="1" noChangeAspect="1"/>
          </p:cNvPicPr>
          <p:nvPr>
            <p:ph idx="1"/>
          </p:nvPr>
        </p:nvPicPr>
        <p:blipFill>
          <a:blip r:embed="rId2">
            <a:extLst>
              <a:ext uri="{28A0092B-C50C-407E-A947-70E740481C1C}">
                <a14:useLocalDpi xmlns:a14="http://schemas.microsoft.com/office/drawing/2010/main" val="0"/>
              </a:ext>
            </a:extLst>
          </a:blip>
          <a:srcRect l="-44444" r="-44444"/>
          <a:stretch>
            <a:fillRect/>
          </a:stretch>
        </p:blipFill>
        <p:spPr>
          <a:xfrm>
            <a:off x="395536" y="2060848"/>
            <a:ext cx="7772400" cy="4114800"/>
          </a:xfrm>
        </p:spPr>
      </p:pic>
    </p:spTree>
    <p:extLst>
      <p:ext uri="{BB962C8B-B14F-4D97-AF65-F5344CB8AC3E}">
        <p14:creationId xmlns:p14="http://schemas.microsoft.com/office/powerpoint/2010/main" val="30091891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3013502"/>
            <a:ext cx="7920880" cy="830997"/>
          </a:xfrm>
          <a:prstGeom prst="rect">
            <a:avLst/>
          </a:prstGeom>
        </p:spPr>
        <p:txBody>
          <a:bodyPr wrap="square">
            <a:spAutoFit/>
          </a:bodyPr>
          <a:lstStyle/>
          <a:p>
            <a:r>
              <a:rPr lang="en-US" dirty="0">
                <a:hlinkClick r:id="rId2"/>
              </a:rPr>
              <a:t>https://www.youtube.com/watch?v=</a:t>
            </a:r>
            <a:r>
              <a:rPr lang="en-US" dirty="0" smtClean="0">
                <a:hlinkClick r:id="rId2"/>
              </a:rPr>
              <a:t>XIctCDYv7Yg</a:t>
            </a:r>
            <a:endParaRPr lang="en-US" dirty="0" smtClean="0"/>
          </a:p>
          <a:p>
            <a:endParaRPr lang="en-US" dirty="0"/>
          </a:p>
        </p:txBody>
      </p:sp>
    </p:spTree>
    <p:extLst>
      <p:ext uri="{BB962C8B-B14F-4D97-AF65-F5344CB8AC3E}">
        <p14:creationId xmlns:p14="http://schemas.microsoft.com/office/powerpoint/2010/main" val="58605256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179512" y="980728"/>
            <a:ext cx="8784976" cy="2448272"/>
          </a:xfrm>
        </p:spPr>
        <p:txBody>
          <a:bodyPr/>
          <a:lstStyle/>
          <a:p>
            <a:pPr eaLnBrk="1" hangingPunct="1"/>
            <a:r>
              <a:rPr lang="en-US" dirty="0">
                <a:latin typeface="Arial" charset="0"/>
                <a:ea typeface="ＭＳ Ｐゴシック" charset="0"/>
                <a:cs typeface="ＭＳ Ｐゴシック" charset="0"/>
              </a:rPr>
              <a:t>starting from commodity fetishism…</a:t>
            </a:r>
          </a:p>
        </p:txBody>
      </p:sp>
      <p:sp>
        <p:nvSpPr>
          <p:cNvPr id="14338" name="Rectangle 3"/>
          <p:cNvSpPr>
            <a:spLocks noGrp="1" noChangeArrowheads="1"/>
          </p:cNvSpPr>
          <p:nvPr>
            <p:ph type="subTitle" idx="1"/>
          </p:nvPr>
        </p:nvSpPr>
        <p:spPr>
          <a:xfrm>
            <a:off x="179512" y="3886200"/>
            <a:ext cx="8856984" cy="1752600"/>
          </a:xfrm>
        </p:spPr>
        <p:txBody>
          <a:bodyPr/>
          <a:lstStyle/>
          <a:p>
            <a:pPr marL="609600" indent="-609600" algn="l" eaLnBrk="1" hangingPunct="1">
              <a:buFontTx/>
              <a:buAutoNum type="arabicPeriod"/>
            </a:pPr>
            <a:r>
              <a:rPr lang="en-US" dirty="0" err="1">
                <a:latin typeface="Arial" charset="0"/>
                <a:ea typeface="ＭＳ Ｐゴシック" charset="0"/>
                <a:cs typeface="ＭＳ Ｐゴシック" charset="0"/>
              </a:rPr>
              <a:t>Fungibility</a:t>
            </a:r>
            <a:r>
              <a:rPr lang="en-US" dirty="0">
                <a:latin typeface="Arial" charset="0"/>
                <a:ea typeface="ＭＳ Ｐゴシック" charset="0"/>
                <a:cs typeface="ＭＳ Ｐゴシック" charset="0"/>
              </a:rPr>
              <a:t> (exchangeability, substitutability) of all things</a:t>
            </a:r>
          </a:p>
          <a:p>
            <a:pPr marL="609600" indent="-609600" algn="l" eaLnBrk="1" hangingPunct="1"/>
            <a:r>
              <a:rPr lang="en-US" dirty="0">
                <a:latin typeface="Arial" charset="0"/>
                <a:ea typeface="ＭＳ Ｐゴシック" charset="0"/>
                <a:cs typeface="ＭＳ Ｐゴシック" charset="0"/>
              </a:rPr>
              <a:t>2. Our </a:t>
            </a:r>
            <a:r>
              <a:rPr lang="en-US" dirty="0" err="1">
                <a:latin typeface="Arial" charset="0"/>
                <a:ea typeface="ＭＳ Ｐゴシック" charset="0"/>
                <a:cs typeface="ＭＳ Ｐゴシック" charset="0"/>
              </a:rPr>
              <a:t>functionalisation</a:t>
            </a:r>
            <a:r>
              <a:rPr lang="en-US" dirty="0">
                <a:latin typeface="Arial" charset="0"/>
                <a:ea typeface="ＭＳ Ｐゴシック" charset="0"/>
                <a:cs typeface="ＭＳ Ｐゴシック" charset="0"/>
              </a:rPr>
              <a:t> by objects</a:t>
            </a:r>
          </a:p>
          <a:p>
            <a:pPr marL="609600" indent="-609600" algn="l" eaLnBrk="1" hangingPunct="1"/>
            <a:endParaRPr lang="en-US" dirty="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4"/>
          <p:cNvSpPr>
            <a:spLocks noGrp="1"/>
          </p:cNvSpPr>
          <p:nvPr>
            <p:ph idx="4294967295"/>
          </p:nvPr>
        </p:nvSpPr>
        <p:spPr>
          <a:xfrm>
            <a:off x="250825" y="692150"/>
            <a:ext cx="8713788" cy="5403850"/>
          </a:xfrm>
        </p:spPr>
        <p:txBody>
          <a:bodyPr/>
          <a:lstStyle/>
          <a:p>
            <a:pPr marL="0" indent="0">
              <a:buFontTx/>
              <a:buNone/>
            </a:pPr>
            <a:r>
              <a:rPr lang="en-US" sz="2800" b="1">
                <a:latin typeface="Arial" charset="0"/>
                <a:ea typeface="ＭＳ Ｐゴシック" charset="0"/>
                <a:cs typeface="ＭＳ Ｐゴシック" charset="0"/>
              </a:rPr>
              <a:t>‘As Dany-Robert Dufour has observed, capitalism dreams not only of pushing to the limits of the globe the territory on whose surface every object is a commodity (think of water rights, genome rights, living species, babies, human organs), but also of expanding it downwards to dig up and make available for commercial (profitable) use what were previously private affairs, once left in the charge of the individual (think of subjectivity, sexuality), recycling them into objects of merchandise’ (Zygmunt Bauman, </a:t>
            </a:r>
            <a:r>
              <a:rPr lang="en-US" sz="2800" b="1" i="1">
                <a:latin typeface="Arial" charset="0"/>
                <a:ea typeface="ＭＳ Ｐゴシック" charset="0"/>
                <a:cs typeface="ＭＳ Ｐゴシック" charset="0"/>
              </a:rPr>
              <a:t>44 Letters from the Liquid Modern World)</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uote-he-who-before-was-the-money-owner-now-strides-in-front-as-capitalist-the-possessor-of-karl-marx-141-64-4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49333"/>
            <a:ext cx="9144000" cy="4303059"/>
          </a:xfrm>
          <a:prstGeom prst="rect">
            <a:avLst/>
          </a:prstGeom>
        </p:spPr>
      </p:pic>
    </p:spTree>
    <p:extLst>
      <p:ext uri="{BB962C8B-B14F-4D97-AF65-F5344CB8AC3E}">
        <p14:creationId xmlns:p14="http://schemas.microsoft.com/office/powerpoint/2010/main" val="293449632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4294967295"/>
          </p:nvPr>
        </p:nvSpPr>
        <p:spPr>
          <a:xfrm>
            <a:off x="179512" y="1121817"/>
            <a:ext cx="8784976" cy="5043487"/>
          </a:xfrm>
        </p:spPr>
        <p:txBody>
          <a:bodyPr/>
          <a:lstStyle/>
          <a:p>
            <a:pPr marL="0" indent="0">
              <a:buFontTx/>
              <a:buNone/>
            </a:pPr>
            <a:r>
              <a:rPr lang="en-US" dirty="0" smtClean="0">
                <a:latin typeface="Arial" charset="0"/>
                <a:ea typeface="ＭＳ Ｐゴシック" charset="0"/>
                <a:cs typeface="ＭＳ Ｐゴシック" charset="0"/>
              </a:rPr>
              <a:t>‘</a:t>
            </a:r>
            <a:r>
              <a:rPr lang="en-US" dirty="0">
                <a:latin typeface="Arial" charset="0"/>
                <a:ea typeface="ＭＳ Ｐゴシック" charset="0"/>
                <a:cs typeface="ＭＳ Ｐゴシック" charset="0"/>
              </a:rPr>
              <a:t>Partnerships are increasingly seen </a:t>
            </a:r>
            <a:r>
              <a:rPr lang="en-US" dirty="0" smtClean="0">
                <a:latin typeface="Arial" charset="0"/>
                <a:ea typeface="ＭＳ Ｐゴシック" charset="0"/>
                <a:cs typeface="ＭＳ Ｐゴシック" charset="0"/>
              </a:rPr>
              <a:t>through </a:t>
            </a:r>
            <a:r>
              <a:rPr lang="en-US" dirty="0">
                <a:latin typeface="Arial" charset="0"/>
                <a:ea typeface="ＭＳ Ｐゴシック" charset="0"/>
                <a:cs typeface="ＭＳ Ｐゴシック" charset="0"/>
              </a:rPr>
              <a:t>the prism of promises and </a:t>
            </a:r>
            <a:r>
              <a:rPr lang="en-US" dirty="0" smtClean="0">
                <a:latin typeface="Arial" charset="0"/>
                <a:ea typeface="ＭＳ Ｐゴシック" charset="0"/>
                <a:cs typeface="ＭＳ Ｐゴシック" charset="0"/>
              </a:rPr>
              <a:t>expectations</a:t>
            </a:r>
            <a:r>
              <a:rPr lang="en-US" dirty="0">
                <a:latin typeface="Arial" charset="0"/>
                <a:ea typeface="ＭＳ Ｐゴシック" charset="0"/>
                <a:cs typeface="ＭＳ Ｐゴシック" charset="0"/>
              </a:rPr>
              <a:t>, and as a kind of product for </a:t>
            </a:r>
            <a:r>
              <a:rPr lang="en-US" dirty="0" smtClean="0">
                <a:latin typeface="Arial" charset="0"/>
                <a:ea typeface="ＭＳ Ｐゴシック" charset="0"/>
                <a:cs typeface="ＭＳ Ｐゴシック" charset="0"/>
              </a:rPr>
              <a:t>consumers</a:t>
            </a:r>
            <a:r>
              <a:rPr lang="en-US" dirty="0">
                <a:latin typeface="Arial" charset="0"/>
                <a:ea typeface="ＭＳ Ｐゴシック" charset="0"/>
                <a:cs typeface="ＭＳ Ｐゴシック" charset="0"/>
              </a:rPr>
              <a:t>: satisfaction on the spot, and if </a:t>
            </a:r>
            <a:r>
              <a:rPr lang="en-US" dirty="0" smtClean="0">
                <a:latin typeface="Arial" charset="0"/>
                <a:ea typeface="ＭＳ Ｐゴシック" charset="0"/>
                <a:cs typeface="ＭＳ Ｐゴシック" charset="0"/>
              </a:rPr>
              <a:t>not </a:t>
            </a:r>
            <a:r>
              <a:rPr lang="en-US" dirty="0">
                <a:latin typeface="Arial" charset="0"/>
                <a:ea typeface="ＭＳ Ｐゴシック" charset="0"/>
                <a:cs typeface="ＭＳ Ｐゴシック" charset="0"/>
              </a:rPr>
              <a:t>fully satisfied, return the product to the </a:t>
            </a:r>
            <a:r>
              <a:rPr lang="en-US" dirty="0" smtClean="0">
                <a:latin typeface="Arial" charset="0"/>
                <a:ea typeface="ＭＳ Ｐゴシック" charset="0"/>
                <a:cs typeface="ＭＳ Ｐゴシック" charset="0"/>
              </a:rPr>
              <a:t>shop </a:t>
            </a:r>
            <a:r>
              <a:rPr lang="en-US" dirty="0">
                <a:latin typeface="Arial" charset="0"/>
                <a:ea typeface="ＭＳ Ｐゴシック" charset="0"/>
                <a:cs typeface="ＭＳ Ｐゴシック" charset="0"/>
              </a:rPr>
              <a:t>or replace it with a new and improved 	one! You don’t, after all, stick to your car, </a:t>
            </a:r>
            <a:r>
              <a:rPr lang="en-US" dirty="0" smtClean="0">
                <a:latin typeface="Arial" charset="0"/>
                <a:ea typeface="ＭＳ Ｐゴシック" charset="0"/>
                <a:cs typeface="ＭＳ Ｐゴシック" charset="0"/>
              </a:rPr>
              <a:t>or </a:t>
            </a:r>
            <a:r>
              <a:rPr lang="en-US" dirty="0">
                <a:latin typeface="Arial" charset="0"/>
                <a:ea typeface="ＭＳ Ｐゴシック" charset="0"/>
                <a:cs typeface="ＭＳ Ｐゴシック" charset="0"/>
              </a:rPr>
              <a:t>computer, or iPod, when better ones 	appear’ (</a:t>
            </a:r>
            <a:r>
              <a:rPr lang="en-US" dirty="0" err="1">
                <a:latin typeface="Arial" charset="0"/>
                <a:ea typeface="ＭＳ Ｐゴシック" charset="0"/>
                <a:cs typeface="ＭＳ Ｐゴシック" charset="0"/>
              </a:rPr>
              <a:t>Zygmunt</a:t>
            </a:r>
            <a:r>
              <a:rPr lang="en-US" dirty="0">
                <a:latin typeface="Arial" charset="0"/>
                <a:ea typeface="ＭＳ Ｐゴシック" charset="0"/>
                <a:cs typeface="ＭＳ Ｐゴシック" charset="0"/>
              </a:rPr>
              <a:t> Bauman)</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91440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a:latin typeface="Arial" charset="0"/>
                <a:ea typeface="ＭＳ Ｐゴシック" charset="0"/>
                <a:cs typeface="ＭＳ Ｐゴシック" charset="0"/>
              </a:rPr>
              <a:t>signifier/signified</a:t>
            </a:r>
          </a:p>
        </p:txBody>
      </p:sp>
      <p:sp>
        <p:nvSpPr>
          <p:cNvPr id="3" name="Content Placeholder 2"/>
          <p:cNvSpPr>
            <a:spLocks noGrp="1"/>
          </p:cNvSpPr>
          <p:nvPr>
            <p:ph sz="half" idx="1"/>
          </p:nvPr>
        </p:nvSpPr>
        <p:spPr/>
        <p:txBody>
          <a:bodyPr/>
          <a:lstStyle/>
          <a:p>
            <a:pPr marL="0" indent="0">
              <a:buFontTx/>
              <a:buNone/>
              <a:defRPr/>
            </a:pPr>
            <a:endParaRPr lang="it-IT" dirty="0">
              <a:hlinkClick r:id="rId2"/>
            </a:endParaRPr>
          </a:p>
          <a:p>
            <a:pPr>
              <a:defRPr/>
            </a:pPr>
            <a:endParaRPr lang="en-US" dirty="0"/>
          </a:p>
        </p:txBody>
      </p:sp>
      <p:pic>
        <p:nvPicPr>
          <p:cNvPr id="2048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284538"/>
            <a:ext cx="28067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rcRect t="-33928" b="-33928"/>
          <a:stretch>
            <a:fillRect/>
          </a:stretch>
        </p:blipFill>
        <p:spPr>
          <a:xfrm>
            <a:off x="4643438" y="2060575"/>
            <a:ext cx="3810000" cy="4114800"/>
          </a:xfr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44800" y="1193800"/>
            <a:ext cx="34544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4213" y="692150"/>
            <a:ext cx="7772400" cy="1143000"/>
          </a:xfrm>
        </p:spPr>
        <p:txBody>
          <a:bodyPr/>
          <a:lstStyle/>
          <a:p>
            <a:r>
              <a:rPr lang="en-US">
                <a:latin typeface="Arial" charset="0"/>
                <a:ea typeface="ＭＳ Ｐゴシック" charset="0"/>
                <a:cs typeface="ＭＳ Ｐゴシック" charset="0"/>
              </a:rPr>
              <a:t>Magritte, ‘This is not a pipe’</a:t>
            </a:r>
          </a:p>
        </p:txBody>
      </p:sp>
      <p:pic>
        <p:nvPicPr>
          <p:cNvPr id="22530"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16154" r="-16154"/>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body" idx="4294967295"/>
          </p:nvPr>
        </p:nvSpPr>
        <p:spPr>
          <a:xfrm>
            <a:off x="107504" y="188640"/>
            <a:ext cx="8856663" cy="6408712"/>
          </a:xfrm>
        </p:spPr>
        <p:txBody>
          <a:bodyPr/>
          <a:lstStyle/>
          <a:p>
            <a:pPr eaLnBrk="1" hangingPunct="1">
              <a:lnSpc>
                <a:spcPct val="90000"/>
              </a:lnSpc>
              <a:buFontTx/>
              <a:buNone/>
            </a:pPr>
            <a:r>
              <a:rPr lang="en-GB" sz="2800" b="1" dirty="0" smtClean="0">
                <a:latin typeface="Palatino" charset="0"/>
                <a:ea typeface="ＭＳ Ｐゴシック" charset="0"/>
                <a:cs typeface="ＭＳ Ｐゴシック" charset="0"/>
              </a:rPr>
              <a:t>	</a:t>
            </a:r>
            <a:r>
              <a:rPr lang="en-GB" b="1" dirty="0" err="1" smtClean="0">
                <a:latin typeface="Palatino" charset="0"/>
                <a:ea typeface="ＭＳ Ｐゴシック" charset="0"/>
                <a:cs typeface="ＭＳ Ｐゴシック" charset="0"/>
              </a:rPr>
              <a:t>Baudrillard</a:t>
            </a:r>
            <a:r>
              <a:rPr lang="en-GB" b="1" dirty="0" smtClean="0">
                <a:latin typeface="Palatino" charset="0"/>
                <a:ea typeface="ＭＳ Ｐゴシック" charset="0"/>
                <a:cs typeface="ＭＳ Ｐゴシック" charset="0"/>
              </a:rPr>
              <a:t> </a:t>
            </a:r>
            <a:r>
              <a:rPr lang="en-GB" b="1" dirty="0">
                <a:latin typeface="Palatino" charset="0"/>
                <a:ea typeface="ＭＳ Ｐゴシック" charset="0"/>
                <a:cs typeface="ＭＳ Ｐゴシック" charset="0"/>
              </a:rPr>
              <a:t>insists that it is necessary to describe </a:t>
            </a:r>
            <a:r>
              <a:rPr lang="en-GB" b="1" dirty="0" smtClean="0">
                <a:latin typeface="Palatino" charset="0"/>
                <a:ea typeface="ＭＳ Ｐゴシック" charset="0"/>
                <a:cs typeface="ＭＳ Ｐゴシック" charset="0"/>
              </a:rPr>
              <a:t>the objects </a:t>
            </a:r>
            <a:r>
              <a:rPr lang="en-GB" b="1" dirty="0">
                <a:latin typeface="Palatino" charset="0"/>
                <a:ea typeface="ＭＳ Ｐゴシック" charset="0"/>
                <a:cs typeface="ＭＳ Ｐゴシック" charset="0"/>
              </a:rPr>
              <a:t>as we see and experience them, that is, as they present themselves, </a:t>
            </a:r>
            <a:r>
              <a:rPr lang="en-GB" b="1" dirty="0">
                <a:latin typeface="Arial" charset="0"/>
                <a:ea typeface="ＭＳ Ｐゴシック" charset="0"/>
                <a:cs typeface="ＭＳ Ｐゴシック" charset="0"/>
              </a:rPr>
              <a:t>‘</a:t>
            </a:r>
            <a:r>
              <a:rPr lang="en-GB" altLang="ja-JP" b="1" dirty="0">
                <a:latin typeface="Palatino" charset="0"/>
                <a:ea typeface="ＭＳ Ｐゴシック" charset="0"/>
                <a:cs typeface="ＭＳ Ｐゴシック" charset="0"/>
              </a:rPr>
              <a:t>while not forgetting... that they are in actuality the products of human activity, and are controlled, not by natural ecological laws, but by the law of </a:t>
            </a:r>
            <a:r>
              <a:rPr lang="en-GB" altLang="ja-JP" b="1" dirty="0" smtClean="0">
                <a:latin typeface="Palatino" charset="0"/>
                <a:ea typeface="ＭＳ Ｐゴシック" charset="0"/>
                <a:cs typeface="ＭＳ Ｐゴシック" charset="0"/>
              </a:rPr>
              <a:t>exchange value’  (</a:t>
            </a:r>
            <a:r>
              <a:rPr lang="en-GB" b="1" dirty="0">
                <a:latin typeface="Arial" charset="0"/>
                <a:ea typeface="ＭＳ Ｐゴシック" charset="0"/>
                <a:cs typeface="ＭＳ Ｐゴシック" charset="0"/>
              </a:rPr>
              <a:t>‘</a:t>
            </a:r>
            <a:r>
              <a:rPr lang="en-GB" altLang="ja-JP" b="1" dirty="0">
                <a:latin typeface="Palatino" charset="0"/>
                <a:ea typeface="ＭＳ Ｐゴシック" charset="0"/>
                <a:cs typeface="ＭＳ Ｐゴシック" charset="0"/>
              </a:rPr>
              <a:t>Consumer Society</a:t>
            </a:r>
            <a:r>
              <a:rPr lang="en-GB" b="1" dirty="0">
                <a:latin typeface="Arial" charset="0"/>
                <a:ea typeface="ＭＳ Ｐゴシック" charset="0"/>
                <a:cs typeface="ＭＳ Ｐゴシック" charset="0"/>
              </a:rPr>
              <a:t>’</a:t>
            </a:r>
            <a:r>
              <a:rPr lang="en-GB" altLang="ja-JP" b="1" dirty="0">
                <a:latin typeface="Palatino" charset="0"/>
                <a:ea typeface="ＭＳ Ｐゴシック" charset="0"/>
                <a:cs typeface="ＭＳ Ｐゴシック" charset="0"/>
              </a:rPr>
              <a:t>: 30). When we focus on the world of consumption, we realise that it constitutes a system with its own logic, mode of representation, trajectory, political economy. At </a:t>
            </a:r>
            <a:r>
              <a:rPr lang="en-GB" altLang="ja-JP" b="1" i="1" dirty="0">
                <a:latin typeface="Palatino" charset="0"/>
                <a:ea typeface="ＭＳ Ｐゴシック" charset="0"/>
                <a:cs typeface="ＭＳ Ｐゴシック" charset="0"/>
              </a:rPr>
              <a:t>this</a:t>
            </a:r>
            <a:r>
              <a:rPr lang="en-GB" altLang="ja-JP" b="1" dirty="0">
                <a:latin typeface="Palatino" charset="0"/>
                <a:ea typeface="ＭＳ Ｐゴシック" charset="0"/>
                <a:cs typeface="ＭＳ Ｐゴシック" charset="0"/>
              </a:rPr>
              <a:t> level, the object of consumption is </a:t>
            </a:r>
            <a:r>
              <a:rPr lang="en-GB" altLang="ja-JP" b="1" dirty="0" err="1">
                <a:latin typeface="Palatino" charset="0"/>
                <a:ea typeface="ＭＳ Ｐゴシック" charset="0"/>
                <a:cs typeface="ＭＳ Ｐゴシック" charset="0"/>
              </a:rPr>
              <a:t>im</a:t>
            </a:r>
            <a:r>
              <a:rPr lang="en-GB" altLang="ja-JP" b="1" dirty="0">
                <a:latin typeface="Palatino" charset="0"/>
                <a:ea typeface="ＭＳ Ｐゴシック" charset="0"/>
                <a:cs typeface="ＭＳ Ｐゴシック" charset="0"/>
              </a:rPr>
              <a:t>-material; arbitrary; pure sign.</a:t>
            </a:r>
            <a:endParaRPr lang="en-US" b="1" dirty="0">
              <a:latin typeface="Palatino"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6300" y="889000"/>
            <a:ext cx="73914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z="2000" b="1">
                <a:latin typeface="Arial" charset="0"/>
                <a:ea typeface="ＭＳ Ｐゴシック" charset="0"/>
                <a:cs typeface="ＭＳ Ｐゴシック" charset="0"/>
              </a:rPr>
              <a:t>What does your dog say about you?... [S]mall breed dogs indicate a desire to love and be loved and cuddle. Or a need for an extra fashion accessory if you happen to be a celebrity</a:t>
            </a:r>
          </a:p>
        </p:txBody>
      </p:sp>
      <p:pic>
        <p:nvPicPr>
          <p:cNvPr id="2457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43192" r="-43192"/>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a:latin typeface="Arial" charset="0"/>
                <a:ea typeface="ＭＳ Ｐゴシック" charset="0"/>
                <a:cs typeface="ＭＳ Ｐゴシック" charset="0"/>
              </a:rPr>
              <a:t>Zygmunt Bauman (1925- )</a:t>
            </a:r>
          </a:p>
        </p:txBody>
      </p:sp>
      <p:sp>
        <p:nvSpPr>
          <p:cNvPr id="16386" name="Content Placeholder 2"/>
          <p:cNvSpPr>
            <a:spLocks noGrp="1"/>
          </p:cNvSpPr>
          <p:nvPr>
            <p:ph idx="1"/>
          </p:nvPr>
        </p:nvSpPr>
        <p:spPr/>
        <p:txBody>
          <a:bodyPr/>
          <a:lstStyle/>
          <a:p>
            <a:pPr marL="0" indent="0" eaLnBrk="1" hangingPunct="1">
              <a:buFontTx/>
              <a:buNone/>
            </a:pPr>
            <a:endParaRPr lang="en-US">
              <a:latin typeface="Arial" charset="0"/>
              <a:ea typeface="ＭＳ Ｐゴシック" charset="0"/>
              <a:cs typeface="ＭＳ Ｐゴシック" charset="0"/>
              <a:hlinkClick r:id="rId2"/>
            </a:endParaRPr>
          </a:p>
          <a:p>
            <a:pPr marL="0" indent="0" eaLnBrk="1" hangingPunct="1">
              <a:buFontTx/>
              <a:buNone/>
            </a:pPr>
            <a:endParaRPr lang="en-US">
              <a:latin typeface="Arial" charset="0"/>
              <a:ea typeface="ＭＳ Ｐゴシック" charset="0"/>
              <a:cs typeface="ＭＳ Ｐゴシック" charset="0"/>
            </a:endParaRPr>
          </a:p>
        </p:txBody>
      </p:sp>
      <p:pic>
        <p:nvPicPr>
          <p:cNvPr id="1638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2492375"/>
            <a:ext cx="6985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pPr eaLnBrk="1" hangingPunct="1"/>
            <a:r>
              <a:rPr lang="en-US">
                <a:latin typeface="Arial" charset="0"/>
                <a:ea typeface="ＭＳ Ｐゴシック" charset="0"/>
                <a:cs typeface="ＭＳ Ｐゴシック" charset="0"/>
              </a:rPr>
              <a:t>Jean Baudrillard (1929-2007)</a:t>
            </a:r>
          </a:p>
        </p:txBody>
      </p:sp>
      <p:pic>
        <p:nvPicPr>
          <p:cNvPr id="1331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22576" b="22576"/>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From ‘market economy’ to ‘market society’</a:t>
            </a:r>
            <a:endParaRPr lang="en-US" sz="3200" b="1" dirty="0"/>
          </a:p>
        </p:txBody>
      </p:sp>
      <p:sp>
        <p:nvSpPr>
          <p:cNvPr id="3" name="Content Placeholder 2"/>
          <p:cNvSpPr>
            <a:spLocks noGrp="1"/>
          </p:cNvSpPr>
          <p:nvPr>
            <p:ph idx="1"/>
          </p:nvPr>
        </p:nvSpPr>
        <p:spPr/>
        <p:txBody>
          <a:bodyPr/>
          <a:lstStyle/>
          <a:p>
            <a:pPr marL="0" indent="0">
              <a:buNone/>
            </a:pPr>
            <a:endParaRPr lang="en-US" sz="2800" b="1" dirty="0" smtClean="0"/>
          </a:p>
          <a:p>
            <a:pPr marL="0" indent="0">
              <a:buNone/>
            </a:pPr>
            <a:r>
              <a:rPr lang="en-US" sz="2800" b="1" dirty="0" smtClean="0"/>
              <a:t>the </a:t>
            </a:r>
            <a:r>
              <a:rPr lang="en-US" sz="2800" b="1" dirty="0"/>
              <a:t>problem with work cannot be reduced to the extraction of surplus value or the degradation of skill, but extends to the ways that work dominates our lives. The struggle against work is a matter of securing not only better work, but also the time and money necessary to have a life outside </a:t>
            </a:r>
            <a:r>
              <a:rPr lang="en-US" sz="2800" b="1" dirty="0" smtClean="0"/>
              <a:t>work </a:t>
            </a:r>
            <a:endParaRPr lang="en-US" sz="2800" b="1" dirty="0"/>
          </a:p>
          <a:p>
            <a:pPr marL="0" indent="0">
              <a:buNone/>
            </a:pPr>
            <a:r>
              <a:rPr lang="en-US" sz="2800" b="1" dirty="0" smtClean="0"/>
              <a:t>		Weeks</a:t>
            </a:r>
            <a:r>
              <a:rPr lang="en-US" sz="2800" b="1" dirty="0"/>
              <a:t>, </a:t>
            </a:r>
            <a:r>
              <a:rPr lang="en-US" sz="2800" b="1" i="1" dirty="0"/>
              <a:t>The Problem with </a:t>
            </a:r>
            <a:r>
              <a:rPr lang="en-US" sz="2800" b="1" i="1" dirty="0" smtClean="0"/>
              <a:t>Work</a:t>
            </a:r>
            <a:endParaRPr lang="en-GB" sz="2800" b="1" dirty="0"/>
          </a:p>
          <a:p>
            <a:endParaRPr lang="en-US" dirty="0"/>
          </a:p>
        </p:txBody>
      </p:sp>
    </p:spTree>
    <p:extLst>
      <p:ext uri="{BB962C8B-B14F-4D97-AF65-F5344CB8AC3E}">
        <p14:creationId xmlns:p14="http://schemas.microsoft.com/office/powerpoint/2010/main" val="8618770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0"/>
            <a:ext cx="8784976" cy="6555641"/>
          </a:xfrm>
          <a:prstGeom prst="rect">
            <a:avLst/>
          </a:prstGeom>
        </p:spPr>
        <p:txBody>
          <a:bodyPr wrap="square">
            <a:spAutoFit/>
          </a:bodyPr>
          <a:lstStyle/>
          <a:p>
            <a:r>
              <a:rPr lang="en-GB" sz="2000" b="1" dirty="0" smtClean="0"/>
              <a:t>[</a:t>
            </a:r>
            <a:r>
              <a:rPr lang="en-GB" sz="2000" b="1" dirty="0"/>
              <a:t>The] tension between the contradictory requirements of capitalist consumption and capitalist production do not become evident until the era of consumer capitalism in the second half of the nineteenth century. But they are implicit in its logic from the start. The sale and purchase of commodities implies the controlled release of pleasures and their </a:t>
            </a:r>
            <a:r>
              <a:rPr lang="en-GB" sz="2000" b="1" dirty="0" err="1"/>
              <a:t>channeling</a:t>
            </a:r>
            <a:r>
              <a:rPr lang="en-GB" sz="2000" b="1" dirty="0"/>
              <a:t> through commodity consumption. Marx was aware of this double standard intrinsic to capitalism. ‘…each capitalist does demand that his workers should save, but only his own because they stand towards him as workers; but by no means the remaining world of workers for these stand towards him as consumers. In spite of all “pious” speeches he therefore searches for means to spur them on to consumption, to give his wares new charms, to inspire them with new needs</a:t>
            </a:r>
            <a:r>
              <a:rPr lang="en-GB" sz="2000" b="1" dirty="0" smtClean="0"/>
              <a:t>…’ </a:t>
            </a:r>
            <a:r>
              <a:rPr lang="en-GB" sz="2000" b="1" dirty="0"/>
              <a:t>Capitalist consumption was never integrated into Marx’s general theory of capitalism. But it is evident that there is a potential conflict between the imaginary selves sanctioned and fostered by church, family, school, legal system… and the imaginary selves fostered in the market-place by the proliferation of commodities. Perhaps we have taken too seriously the pious speeches emanating from these institutions? For capitalism is simultaneously transmitting another message: spend, spend, spend</a:t>
            </a:r>
            <a:r>
              <a:rPr lang="en-GB" sz="2000" b="1" dirty="0" smtClean="0"/>
              <a:t>! </a:t>
            </a:r>
          </a:p>
          <a:p>
            <a:r>
              <a:rPr lang="en-GB" sz="2000" b="1" dirty="0"/>
              <a:t>	</a:t>
            </a:r>
            <a:r>
              <a:rPr lang="en-GB" sz="2000" b="1" dirty="0" smtClean="0"/>
              <a:t>				Terry </a:t>
            </a:r>
            <a:r>
              <a:rPr lang="en-GB" sz="2000" b="1" dirty="0"/>
              <a:t>Lovell. </a:t>
            </a:r>
            <a:r>
              <a:rPr lang="en-GB" sz="2000" b="1" i="1" dirty="0"/>
              <a:t>Consuming </a:t>
            </a:r>
            <a:r>
              <a:rPr lang="en-GB" sz="2000" b="1" i="1" dirty="0" smtClean="0"/>
              <a:t>Fiction</a:t>
            </a:r>
            <a:endParaRPr lang="en-GB" sz="2000" dirty="0"/>
          </a:p>
        </p:txBody>
      </p:sp>
    </p:spTree>
    <p:extLst>
      <p:ext uri="{BB962C8B-B14F-4D97-AF65-F5344CB8AC3E}">
        <p14:creationId xmlns:p14="http://schemas.microsoft.com/office/powerpoint/2010/main" val="495963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0"/>
            <a:ext cx="8964488" cy="6247864"/>
          </a:xfrm>
          <a:prstGeom prst="rect">
            <a:avLst/>
          </a:prstGeom>
        </p:spPr>
        <p:txBody>
          <a:bodyPr wrap="square">
            <a:spAutoFit/>
          </a:bodyPr>
          <a:lstStyle/>
          <a:p>
            <a:endParaRPr lang="en-GB" sz="2000" b="1" dirty="0" smtClean="0"/>
          </a:p>
          <a:p>
            <a:endParaRPr lang="en-GB" sz="2000" b="1" dirty="0"/>
          </a:p>
          <a:p>
            <a:r>
              <a:rPr lang="en-GB" sz="2000" b="1" dirty="0" smtClean="0"/>
              <a:t>Making </a:t>
            </a:r>
            <a:r>
              <a:rPr lang="en-GB" sz="2000" b="1" dirty="0"/>
              <a:t>music, listening to music, reading with all my attention, these activities are part and parcel of my life; to call them hobbies would make a mockery of them. On the other hand, I have been fortunate enough that my job, the production of philosophical and sociological works and university teaching, cannot be defined in terms of that strict opposition to free time, which is demanded by the current razor-sharp division of the two. I am however well aware that in this in enjoy a privilege, with both the element of fortune and of guilt which this involves: I speak as one who has had the rare opportunity to follow the path of his own intentions and to fashion his work accordingly. This is certainly one good reason why there is no hard and fast opposition between my work itself and what I do apart from it. If free time really was to become just that state of affairs in which everyone could enjoy what once was once the prerogative of a few – and compared to feudal society bourgeois society has taken some steps in this direction – then I would picture it after my own experience of life outside work, although given different conditions, this model would in its turn necessarily </a:t>
            </a:r>
            <a:r>
              <a:rPr lang="en-GB" sz="2000" b="1" dirty="0" smtClean="0"/>
              <a:t>alter</a:t>
            </a:r>
          </a:p>
          <a:p>
            <a:r>
              <a:rPr lang="en-GB" sz="2000" b="1" dirty="0" smtClean="0"/>
              <a:t>							</a:t>
            </a:r>
            <a:r>
              <a:rPr lang="en-GB" sz="2000" b="1" dirty="0" err="1" smtClean="0"/>
              <a:t>Adorno</a:t>
            </a:r>
            <a:r>
              <a:rPr lang="en-GB" sz="2000" b="1" dirty="0" smtClean="0"/>
              <a:t>, ‘Free Time’ </a:t>
            </a:r>
            <a:endParaRPr lang="en-US" sz="2000" b="1" dirty="0"/>
          </a:p>
        </p:txBody>
      </p:sp>
    </p:spTree>
    <p:extLst>
      <p:ext uri="{BB962C8B-B14F-4D97-AF65-F5344CB8AC3E}">
        <p14:creationId xmlns:p14="http://schemas.microsoft.com/office/powerpoint/2010/main" val="11191461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1933"/>
            <a:ext cx="8784976" cy="6555641"/>
          </a:xfrm>
          <a:prstGeom prst="rect">
            <a:avLst/>
          </a:prstGeom>
        </p:spPr>
        <p:txBody>
          <a:bodyPr wrap="square">
            <a:spAutoFit/>
          </a:bodyPr>
          <a:lstStyle/>
          <a:p>
            <a:r>
              <a:rPr lang="en-GB" sz="2000" b="1" dirty="0" smtClean="0"/>
              <a:t>[</a:t>
            </a:r>
            <a:r>
              <a:rPr lang="en-GB" sz="2000" b="1" dirty="0"/>
              <a:t>The] tension between the contradictory requirements of capitalist consumption and capitalist production do not become evident until the era of consumer capitalism in the second half of the nineteenth century. But they are implicit in its logic from the start. The sale and purchase of commodities implies the controlled release of pleasures and their </a:t>
            </a:r>
            <a:r>
              <a:rPr lang="en-GB" sz="2000" b="1" dirty="0" err="1"/>
              <a:t>channeling</a:t>
            </a:r>
            <a:r>
              <a:rPr lang="en-GB" sz="2000" b="1" dirty="0"/>
              <a:t> through commodity consumption. Marx was aware of this double standard intrinsic to capitalism. ‘…each capitalist does demand that his workers should save, but only his own because they stand towards him as workers; but by no means the remaining world of workers for these stand towards him as consumers. In spite of all “pious” speeches he therefore searches for means to spur them on to consumption, to give his wares new charms, to inspire them with new needs…’ Capitalist consumption was never integrated into Marx’s general theory of capitalism. But it is evident that there is a potential conflict between the imaginary selves sanctioned and fostered by church, family, school, legal system… and the imaginary selves fostered in the market-place by the proliferation of commodities. Perhaps we have taken too seriously the pious speeches emanating from these institutions? For capitalism is simultaneously transmitting another message: spend, spend, spend! </a:t>
            </a:r>
            <a:endParaRPr lang="en-GB" sz="2000" b="1" dirty="0" smtClean="0"/>
          </a:p>
          <a:p>
            <a:r>
              <a:rPr lang="en-GB" sz="2000" b="1" dirty="0"/>
              <a:t>	</a:t>
            </a:r>
            <a:r>
              <a:rPr lang="en-GB" sz="2000" b="1" dirty="0" smtClean="0"/>
              <a:t>				Terry </a:t>
            </a:r>
            <a:r>
              <a:rPr lang="en-GB" sz="2000" b="1" dirty="0"/>
              <a:t>Lovell. </a:t>
            </a:r>
            <a:r>
              <a:rPr lang="en-GB" sz="2000" b="1" i="1" dirty="0"/>
              <a:t>Consuming </a:t>
            </a:r>
            <a:r>
              <a:rPr lang="en-GB" sz="2000" b="1" i="1" dirty="0" smtClean="0"/>
              <a:t>Fiction</a:t>
            </a:r>
            <a:endParaRPr lang="en-GB" sz="2000" b="1" dirty="0"/>
          </a:p>
        </p:txBody>
      </p:sp>
    </p:spTree>
    <p:extLst>
      <p:ext uri="{BB962C8B-B14F-4D97-AF65-F5344CB8AC3E}">
        <p14:creationId xmlns:p14="http://schemas.microsoft.com/office/powerpoint/2010/main" val="85148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0"/>
            <a:ext cx="9070406" cy="6740306"/>
          </a:xfrm>
          <a:prstGeom prst="rect">
            <a:avLst/>
          </a:prstGeom>
        </p:spPr>
        <p:txBody>
          <a:bodyPr wrap="square">
            <a:spAutoFit/>
          </a:bodyPr>
          <a:lstStyle/>
          <a:p>
            <a:r>
              <a:rPr lang="en-GB" b="1" dirty="0" smtClean="0"/>
              <a:t>Production </a:t>
            </a:r>
            <a:r>
              <a:rPr lang="en-GB" b="1" dirty="0"/>
              <a:t>and consumption are part of </a:t>
            </a:r>
            <a:r>
              <a:rPr lang="en-GB" b="1" i="1" dirty="0"/>
              <a:t>one and the same process of expanded reproduction of the productive forces and their control</a:t>
            </a:r>
            <a:r>
              <a:rPr lang="en-GB" b="1" dirty="0"/>
              <a:t>. This imperative, which is that of the system, passes into daily mentalities, ethics and ideology – and here is the great trick – in its </a:t>
            </a:r>
            <a:r>
              <a:rPr lang="en-GB" b="1" i="1" dirty="0"/>
              <a:t>inverted </a:t>
            </a:r>
            <a:r>
              <a:rPr lang="en-GB" b="1" dirty="0"/>
              <a:t>form: in the form of the liberation of needs, individual self-fulfilment, enjoyment and affluence, etc. The themes of Spending, Enjoyment and Non-Calculation </a:t>
            </a:r>
            <a:r>
              <a:rPr lang="en-GB" b="1" dirty="0" smtClean="0"/>
              <a:t>(‘Buy </a:t>
            </a:r>
            <a:r>
              <a:rPr lang="en-GB" b="1" dirty="0"/>
              <a:t>now, pay </a:t>
            </a:r>
            <a:r>
              <a:rPr lang="en-GB" b="1" dirty="0" smtClean="0"/>
              <a:t>later’) </a:t>
            </a:r>
            <a:r>
              <a:rPr lang="en-GB" b="1" dirty="0"/>
              <a:t>have taken over from the </a:t>
            </a:r>
            <a:r>
              <a:rPr lang="en-GB" b="1" dirty="0" smtClean="0"/>
              <a:t>‘puritan’ </a:t>
            </a:r>
            <a:r>
              <a:rPr lang="en-GB" b="1" dirty="0"/>
              <a:t>themes of Saving, Work, and Heritage. But this is merely the semblance of a Human Revolution: in fact, it is an internal substitution, within the framework of a general process and a system which remain in all essentials unchanged, of a new system of values for an old one which has become (relatively) ineffective. What could become a new finality has become, when emptied of its real content, an enforced mediation of the reproduction of the </a:t>
            </a:r>
            <a:r>
              <a:rPr lang="en-GB" b="1" dirty="0" smtClean="0"/>
              <a:t>system.</a:t>
            </a:r>
          </a:p>
          <a:p>
            <a:r>
              <a:rPr lang="en-GB" b="1" dirty="0" smtClean="0"/>
              <a:t>	Jean </a:t>
            </a:r>
            <a:r>
              <a:rPr lang="en-GB" b="1" dirty="0" err="1" smtClean="0"/>
              <a:t>Baudrillard</a:t>
            </a:r>
            <a:r>
              <a:rPr lang="en-GB" b="1" dirty="0" smtClean="0"/>
              <a:t> ‘Towards a Theory of Consumption’</a:t>
            </a:r>
            <a:endParaRPr lang="en-GB" b="1" dirty="0"/>
          </a:p>
        </p:txBody>
      </p:sp>
    </p:spTree>
    <p:extLst>
      <p:ext uri="{BB962C8B-B14F-4D97-AF65-F5344CB8AC3E}">
        <p14:creationId xmlns:p14="http://schemas.microsoft.com/office/powerpoint/2010/main" val="3830772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16632"/>
            <a:ext cx="9022527" cy="6247864"/>
          </a:xfrm>
          <a:prstGeom prst="rect">
            <a:avLst/>
          </a:prstGeom>
        </p:spPr>
        <p:txBody>
          <a:bodyPr wrap="square">
            <a:spAutoFit/>
          </a:bodyPr>
          <a:lstStyle/>
          <a:p>
            <a:r>
              <a:rPr lang="en-GB" sz="2000" b="1" dirty="0"/>
              <a:t>The truth of consumption is that it is not a function of enjoyment, but a </a:t>
            </a:r>
            <a:r>
              <a:rPr lang="en-GB" sz="2000" b="1" i="1" dirty="0"/>
              <a:t>function of production</a:t>
            </a:r>
            <a:r>
              <a:rPr lang="en-GB" sz="2000" b="1" dirty="0"/>
              <a:t> and, hence, like all material production, not an individual function, but </a:t>
            </a:r>
            <a:r>
              <a:rPr lang="en-GB" sz="2000" b="1" i="1" dirty="0"/>
              <a:t>an immediately and totally collective </a:t>
            </a:r>
            <a:r>
              <a:rPr lang="en-GB" sz="2000" b="1" i="1" dirty="0" smtClean="0"/>
              <a:t>one</a:t>
            </a:r>
            <a:r>
              <a:rPr lang="en-GB" sz="2000" b="1" dirty="0" smtClean="0"/>
              <a:t> </a:t>
            </a:r>
          </a:p>
          <a:p>
            <a:endParaRPr lang="en-GB" sz="2000" b="1" dirty="0" smtClean="0"/>
          </a:p>
          <a:p>
            <a:r>
              <a:rPr lang="en-GB" sz="2000" b="1" dirty="0" smtClean="0"/>
              <a:t>As </a:t>
            </a:r>
            <a:r>
              <a:rPr lang="en-GB" sz="2000" b="1" dirty="0"/>
              <a:t>social logic, the consumption system establishes itself on the basis of a denial of enjoyment. Enjoyment no longer appears there at all as finality, as rational end, but as the individual rationalization of a process whose ends lie elsewhere. Enjoyment would define consumption for oneself, as something autonomous and final. But consumption is never that. Enjoyment is enjoyment for one’s own benefit, but consuming is something one never does alone… One enters, rather, into a generalized system of exchange and production of coded values where, in spite of themselves, all consumers are involved with all </a:t>
            </a:r>
            <a:r>
              <a:rPr lang="en-GB" sz="2000" b="1" dirty="0" smtClean="0"/>
              <a:t>others</a:t>
            </a:r>
          </a:p>
          <a:p>
            <a:r>
              <a:rPr lang="en-GB" sz="2000" b="1" dirty="0" smtClean="0"/>
              <a:t> </a:t>
            </a:r>
            <a:endParaRPr lang="en-GB" sz="2000" b="1" dirty="0"/>
          </a:p>
          <a:p>
            <a:r>
              <a:rPr lang="en-GB" sz="2000" b="1" dirty="0" smtClean="0"/>
              <a:t>[T]he </a:t>
            </a:r>
            <a:r>
              <a:rPr lang="en-GB" sz="2000" b="1" dirty="0"/>
              <a:t>current training in systematic, organized consumption is the equivalent and extension, in the twentieth century, of the great nineteenth-century-long process of the training of rural populations for industrial </a:t>
            </a:r>
            <a:r>
              <a:rPr lang="en-GB" sz="2000" b="1" dirty="0" smtClean="0"/>
              <a:t>work</a:t>
            </a:r>
            <a:endParaRPr lang="en-GB" sz="2000" b="1" dirty="0"/>
          </a:p>
          <a:p>
            <a:endParaRPr lang="en-GB" sz="2000" b="1" dirty="0" smtClean="0"/>
          </a:p>
          <a:p>
            <a:r>
              <a:rPr lang="en-GB" sz="2000" b="1" dirty="0" smtClean="0"/>
              <a:t>							Jean </a:t>
            </a:r>
            <a:r>
              <a:rPr lang="en-GB" sz="2000" b="1" dirty="0" err="1" smtClean="0"/>
              <a:t>Baudrillard</a:t>
            </a:r>
            <a:endParaRPr lang="en-US" sz="2000" b="1" dirty="0"/>
          </a:p>
        </p:txBody>
      </p:sp>
    </p:spTree>
    <p:extLst>
      <p:ext uri="{BB962C8B-B14F-4D97-AF65-F5344CB8AC3E}">
        <p14:creationId xmlns:p14="http://schemas.microsoft.com/office/powerpoint/2010/main" val="2851433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Frigga</a:t>
            </a:r>
            <a:r>
              <a:rPr lang="en-US" dirty="0" smtClean="0"/>
              <a:t> </a:t>
            </a:r>
            <a:r>
              <a:rPr lang="en-US" dirty="0" err="1" smtClean="0"/>
              <a:t>Haug</a:t>
            </a:r>
            <a:r>
              <a:rPr lang="en-US" dirty="0" smtClean="0"/>
              <a:t>: ‘Not all labor takes the form of wage-labor’</a:t>
            </a:r>
            <a:endParaRPr lang="en-US" dirty="0"/>
          </a:p>
        </p:txBody>
      </p:sp>
      <p:pic>
        <p:nvPicPr>
          <p:cNvPr id="4" name="Content Placeholder 3" descr="Frigga_Haug_940.jpg"/>
          <p:cNvPicPr>
            <a:picLocks noGrp="1" noChangeAspect="1"/>
          </p:cNvPicPr>
          <p:nvPr>
            <p:ph idx="1"/>
          </p:nvPr>
        </p:nvPicPr>
        <p:blipFill>
          <a:blip r:embed="rId2">
            <a:extLst>
              <a:ext uri="{28A0092B-C50C-407E-A947-70E740481C1C}">
                <a14:useLocalDpi xmlns:a14="http://schemas.microsoft.com/office/drawing/2010/main" val="0"/>
              </a:ext>
            </a:extLst>
          </a:blip>
          <a:srcRect l="-11188" r="-11188"/>
          <a:stretch>
            <a:fillRect/>
          </a:stretch>
        </p:blipFill>
        <p:spPr/>
      </p:pic>
    </p:spTree>
    <p:extLst>
      <p:ext uri="{BB962C8B-B14F-4D97-AF65-F5344CB8AC3E}">
        <p14:creationId xmlns:p14="http://schemas.microsoft.com/office/powerpoint/2010/main" val="317275203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1700808"/>
            <a:ext cx="8208912" cy="4031873"/>
          </a:xfrm>
          <a:prstGeom prst="rect">
            <a:avLst/>
          </a:prstGeom>
        </p:spPr>
        <p:txBody>
          <a:bodyPr wrap="square">
            <a:spAutoFit/>
          </a:bodyPr>
          <a:lstStyle/>
          <a:p>
            <a:pPr algn="ctr"/>
            <a:r>
              <a:rPr lang="en-GB" sz="3200" b="1" dirty="0" smtClean="0"/>
              <a:t>Work:</a:t>
            </a:r>
          </a:p>
          <a:p>
            <a:pPr algn="ctr"/>
            <a:endParaRPr lang="en-GB" sz="3200" b="1" dirty="0"/>
          </a:p>
          <a:p>
            <a:pPr algn="ctr"/>
            <a:r>
              <a:rPr lang="en-GB" sz="3200" b="1" dirty="0" smtClean="0"/>
              <a:t> </a:t>
            </a:r>
            <a:r>
              <a:rPr lang="en-GB" sz="3200" b="1" dirty="0"/>
              <a:t>world-</a:t>
            </a:r>
            <a:r>
              <a:rPr lang="en-GB" sz="3200" b="1" dirty="0" smtClean="0"/>
              <a:t>creating (</a:t>
            </a:r>
            <a:r>
              <a:rPr lang="en-GB" sz="3200" b="1" dirty="0" err="1" smtClean="0"/>
              <a:t>objectivating</a:t>
            </a:r>
            <a:r>
              <a:rPr lang="en-GB" sz="3200" b="1" dirty="0" smtClean="0"/>
              <a:t>) </a:t>
            </a:r>
          </a:p>
          <a:p>
            <a:pPr algn="ctr"/>
            <a:r>
              <a:rPr lang="en-GB" sz="3200" b="1" dirty="0" smtClean="0"/>
              <a:t>or </a:t>
            </a:r>
          </a:p>
          <a:p>
            <a:pPr algn="ctr"/>
            <a:r>
              <a:rPr lang="en-GB" sz="3200" b="1" dirty="0" smtClean="0"/>
              <a:t>alienated/alienating (</a:t>
            </a:r>
            <a:r>
              <a:rPr lang="en-GB" sz="3200" b="1" dirty="0" smtClean="0"/>
              <a:t>objectifying)?</a:t>
            </a:r>
            <a:endParaRPr lang="en-GB" sz="3200" b="1" dirty="0" smtClean="0"/>
          </a:p>
          <a:p>
            <a:pPr algn="ctr"/>
            <a:endParaRPr lang="en-GB" sz="3200" b="1" dirty="0" smtClean="0"/>
          </a:p>
          <a:p>
            <a:pPr algn="ctr"/>
            <a:r>
              <a:rPr lang="en-GB" sz="3200" b="1" dirty="0" smtClean="0"/>
              <a:t>What </a:t>
            </a:r>
            <a:r>
              <a:rPr lang="en-GB" sz="3200" b="1" dirty="0"/>
              <a:t>is the relationship between ‘work’ and ‘human activity</a:t>
            </a:r>
            <a:r>
              <a:rPr lang="en-GB" sz="3200" b="1" dirty="0" smtClean="0"/>
              <a:t>’ (in general)?</a:t>
            </a:r>
            <a:endParaRPr lang="en-GB" sz="3200" b="1" dirty="0"/>
          </a:p>
        </p:txBody>
      </p:sp>
    </p:spTree>
    <p:extLst>
      <p:ext uri="{BB962C8B-B14F-4D97-AF65-F5344CB8AC3E}">
        <p14:creationId xmlns:p14="http://schemas.microsoft.com/office/powerpoint/2010/main" val="16141866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898</TotalTime>
  <Words>2004</Words>
  <Application>Microsoft Macintosh PowerPoint</Application>
  <PresentationFormat>On-screen Show (4:3)</PresentationFormat>
  <Paragraphs>56</Paragraphs>
  <Slides>30</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30</vt:i4>
      </vt:variant>
    </vt:vector>
  </HeadingPairs>
  <TitlesOfParts>
    <vt:vector size="32" baseType="lpstr">
      <vt:lpstr>Blank Presentation</vt:lpstr>
      <vt:lpstr>\Macintosh HD:Users:neillazarus:Desktop:Adorno:talks:into our labours, quotations!OLE_LINK5</vt:lpstr>
      <vt:lpstr>PowerPoint Presentation</vt:lpstr>
      <vt:lpstr>PowerPoint Presentation</vt:lpstr>
      <vt:lpstr>From ‘market economy’ to ‘market society’</vt:lpstr>
      <vt:lpstr>PowerPoint Presentation</vt:lpstr>
      <vt:lpstr>PowerPoint Presentation</vt:lpstr>
      <vt:lpstr>PowerPoint Presentation</vt:lpstr>
      <vt:lpstr>PowerPoint Presentation</vt:lpstr>
      <vt:lpstr>Frigga Haug: ‘Not all labor takes the form of wage-labor’</vt:lpstr>
      <vt:lpstr>PowerPoint Presentation</vt:lpstr>
      <vt:lpstr>Paul Robeson, ‘The Volga Boatmen’  (Painting by Ilya Repin [1873])</vt:lpstr>
      <vt:lpstr>PowerPoint Presentation</vt:lpstr>
      <vt:lpstr>PowerPoint Presentation</vt:lpstr>
      <vt:lpstr>Melissa Gregg</vt:lpstr>
      <vt:lpstr>PowerPoint Presentation</vt:lpstr>
      <vt:lpstr>PowerPoint Presentation</vt:lpstr>
      <vt:lpstr>Davd Graeber</vt:lpstr>
      <vt:lpstr>PowerPoint Presentation</vt:lpstr>
      <vt:lpstr>starting from commodity fetishism…</vt:lpstr>
      <vt:lpstr>PowerPoint Presentation</vt:lpstr>
      <vt:lpstr>PowerPoint Presentation</vt:lpstr>
      <vt:lpstr>PowerPoint Presentation</vt:lpstr>
      <vt:lpstr>signifier/signified</vt:lpstr>
      <vt:lpstr>PowerPoint Presentation</vt:lpstr>
      <vt:lpstr>Magritte, ‘This is not a pipe’</vt:lpstr>
      <vt:lpstr>PowerPoint Presentation</vt:lpstr>
      <vt:lpstr>PowerPoint Presentation</vt:lpstr>
      <vt:lpstr>What does your dog say about you?... [S]mall breed dogs indicate a desire to love and be loved and cuddle. Or a need for an extra fashion accessory if you happen to be a celebrity</vt:lpstr>
      <vt:lpstr>Zygmunt Bauman (1925- )</vt:lpstr>
      <vt:lpstr>Jean Baudrillard (1929-2007)</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from commodity fetishism</dc:title>
  <dc:creator>.</dc:creator>
  <cp:lastModifiedBy>Neil Lazarus</cp:lastModifiedBy>
  <cp:revision>27</cp:revision>
  <dcterms:created xsi:type="dcterms:W3CDTF">2013-01-30T09:07:07Z</dcterms:created>
  <dcterms:modified xsi:type="dcterms:W3CDTF">2019-01-22T12:33:13Z</dcterms:modified>
</cp:coreProperties>
</file>