
<file path=[Content_Types].xml><?xml version="1.0" encoding="utf-8"?>
<Types xmlns="http://schemas.openxmlformats.org/package/2006/content-types">
  <Default Extension="xml" ContentType="application/xml"/>
  <Default Extension="jpeg" ContentType="image/jpeg"/>
  <Default Extension="jpg" ContentType="image/jpeg"/>
  <Default Extension="mp4" ContentType="video/unknown"/>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0" r:id="rId3"/>
    <p:sldId id="262" r:id="rId4"/>
    <p:sldId id="261" r:id="rId5"/>
    <p:sldId id="263" r:id="rId6"/>
    <p:sldId id="265" r:id="rId7"/>
    <p:sldId id="266" r:id="rId8"/>
    <p:sldId id="267" r:id="rId9"/>
    <p:sldId id="257" r:id="rId10"/>
    <p:sldId id="258" r:id="rId11"/>
    <p:sldId id="259" r:id="rId12"/>
    <p:sldId id="269" r:id="rId13"/>
    <p:sldId id="270" r:id="rId14"/>
    <p:sldId id="268" r:id="rId15"/>
    <p:sldId id="271" r:id="rId16"/>
    <p:sldId id="272" r:id="rId17"/>
    <p:sldId id="273" r:id="rId18"/>
    <p:sldId id="274" r:id="rId19"/>
    <p:sldId id="275" r:id="rId20"/>
    <p:sldId id="278" r:id="rId21"/>
    <p:sldId id="276" r:id="rId22"/>
    <p:sldId id="277" r:id="rId23"/>
    <p:sldId id="279" r:id="rId24"/>
    <p:sldId id="280" r:id="rId25"/>
    <p:sldId id="281" r:id="rId26"/>
    <p:sldId id="282" r:id="rId27"/>
    <p:sldId id="283" r:id="rId28"/>
    <p:sldId id="284" r:id="rId29"/>
    <p:sldId id="285" r:id="rId30"/>
    <p:sldId id="287" r:id="rId31"/>
    <p:sldId id="288" r:id="rId32"/>
    <p:sldId id="286"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3" d="100"/>
          <a:sy n="53" d="100"/>
        </p:scale>
        <p:origin x="-136" y="-8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1656DD3-9170-4D23-B896-8A24101A8E4E}" type="datetimeFigureOut">
              <a:rPr lang="en-GB" smtClean="0"/>
              <a:t>05/03/19</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746542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656DD3-9170-4D23-B896-8A24101A8E4E}" type="datetimeFigureOut">
              <a:rPr lang="en-GB" smtClean="0"/>
              <a:t>05/03/19</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404304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656DD3-9170-4D23-B896-8A24101A8E4E}" type="datetimeFigureOut">
              <a:rPr lang="en-GB" smtClean="0"/>
              <a:t>05/03/19</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056EEB2-B7C0-4D5F-BCC4-0A32E7ECE0D7}"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68749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1656DD3-9170-4D23-B896-8A24101A8E4E}" type="datetimeFigureOut">
              <a:rPr lang="en-GB" smtClean="0"/>
              <a:t>05/03/19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26062336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1656DD3-9170-4D23-B896-8A24101A8E4E}" type="datetimeFigureOut">
              <a:rPr lang="en-GB" smtClean="0"/>
              <a:t>05/03/19</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56EEB2-B7C0-4D5F-BCC4-0A32E7ECE0D7}"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21883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1656DD3-9170-4D23-B896-8A24101A8E4E}" type="datetimeFigureOut">
              <a:rPr lang="en-GB" smtClean="0"/>
              <a:t>05/03/19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2921857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656DD3-9170-4D23-B896-8A24101A8E4E}" type="datetimeFigureOut">
              <a:rPr lang="en-GB" smtClean="0"/>
              <a:t>05/03/19</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16027428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656DD3-9170-4D23-B896-8A24101A8E4E}" type="datetimeFigureOut">
              <a:rPr lang="en-GB" smtClean="0"/>
              <a:t>05/03/19</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4067334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656DD3-9170-4D23-B896-8A24101A8E4E}" type="datetimeFigureOut">
              <a:rPr lang="en-GB" smtClean="0"/>
              <a:t>05/03/19</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1355578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656DD3-9170-4D23-B896-8A24101A8E4E}" type="datetimeFigureOut">
              <a:rPr lang="en-GB" smtClean="0"/>
              <a:t>05/03/19</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1023394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1656DD3-9170-4D23-B896-8A24101A8E4E}" type="datetimeFigureOut">
              <a:rPr lang="en-GB" smtClean="0"/>
              <a:t>05/03/19</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2490454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656DD3-9170-4D23-B896-8A24101A8E4E}" type="datetimeFigureOut">
              <a:rPr lang="en-GB" smtClean="0"/>
              <a:t>05/03/19</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3179569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1656DD3-9170-4D23-B896-8A24101A8E4E}" type="datetimeFigureOut">
              <a:rPr lang="en-GB" smtClean="0"/>
              <a:t>05/03/19</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4011476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656DD3-9170-4D23-B896-8A24101A8E4E}" type="datetimeFigureOut">
              <a:rPr lang="en-GB" smtClean="0"/>
              <a:t>05/03/19</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211691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56DD3-9170-4D23-B896-8A24101A8E4E}" type="datetimeFigureOut">
              <a:rPr lang="en-GB" smtClean="0"/>
              <a:t>05/03/19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2679417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56DD3-9170-4D23-B896-8A24101A8E4E}" type="datetimeFigureOut">
              <a:rPr lang="en-GB" smtClean="0"/>
              <a:t>05/03/19</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56EEB2-B7C0-4D5F-BCC4-0A32E7ECE0D7}" type="slidenum">
              <a:rPr lang="en-GB" smtClean="0"/>
              <a:t>‹#›</a:t>
            </a:fld>
            <a:endParaRPr lang="en-GB"/>
          </a:p>
        </p:txBody>
      </p:sp>
    </p:spTree>
    <p:extLst>
      <p:ext uri="{BB962C8B-B14F-4D97-AF65-F5344CB8AC3E}">
        <p14:creationId xmlns:p14="http://schemas.microsoft.com/office/powerpoint/2010/main" val="31985187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1656DD3-9170-4D23-B896-8A24101A8E4E}" type="datetimeFigureOut">
              <a:rPr lang="en-GB" smtClean="0"/>
              <a:t>05/03/19</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056EEB2-B7C0-4D5F-BCC4-0A32E7ECE0D7}" type="slidenum">
              <a:rPr lang="en-GB" smtClean="0"/>
              <a:t>‹#›</a:t>
            </a:fld>
            <a:endParaRPr lang="en-GB"/>
          </a:p>
        </p:txBody>
      </p:sp>
    </p:spTree>
    <p:extLst>
      <p:ext uri="{BB962C8B-B14F-4D97-AF65-F5344CB8AC3E}">
        <p14:creationId xmlns:p14="http://schemas.microsoft.com/office/powerpoint/2010/main" val="34499593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2.png"/><Relationship Id="rId1" Type="http://schemas.microsoft.com/office/2007/relationships/media" Target="../media/media1.mp4"/><Relationship Id="rId2" Type="http://schemas.openxmlformats.org/officeDocument/2006/relationships/video" Target="../media/media1.mp4"/></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g"/><Relationship Id="rId3" Type="http://schemas.openxmlformats.org/officeDocument/2006/relationships/image" Target="../media/image1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descr="Image result for globe at night ligh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6816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05118" y="1344706"/>
            <a:ext cx="10899494" cy="4566516"/>
          </a:xfrm>
        </p:spPr>
        <p:txBody>
          <a:bodyPr>
            <a:normAutofit/>
          </a:bodyPr>
          <a:lstStyle/>
          <a:p>
            <a:pPr marL="0" indent="0" algn="ctr">
              <a:buNone/>
            </a:pPr>
            <a:r>
              <a:rPr lang="en-GB" sz="4000" b="1" dirty="0" smtClean="0">
                <a:solidFill>
                  <a:schemeClr val="accent5">
                    <a:lumMod val="40000"/>
                    <a:lumOff val="60000"/>
                  </a:schemeClr>
                </a:solidFill>
              </a:rPr>
              <a:t>Ursula K. </a:t>
            </a:r>
            <a:r>
              <a:rPr lang="en-GB" sz="4000" b="1" dirty="0" err="1" smtClean="0">
                <a:solidFill>
                  <a:schemeClr val="accent5">
                    <a:lumMod val="40000"/>
                    <a:lumOff val="60000"/>
                  </a:schemeClr>
                </a:solidFill>
              </a:rPr>
              <a:t>Heise</a:t>
            </a:r>
            <a:endParaRPr lang="en-GB" sz="4000" b="1" dirty="0" smtClean="0">
              <a:solidFill>
                <a:schemeClr val="accent5">
                  <a:lumMod val="40000"/>
                  <a:lumOff val="60000"/>
                </a:schemeClr>
              </a:solidFill>
            </a:endParaRPr>
          </a:p>
          <a:p>
            <a:pPr marL="0" indent="0" algn="ctr">
              <a:buNone/>
            </a:pPr>
            <a:r>
              <a:rPr lang="en-GB" sz="4000" b="1" i="1" dirty="0" smtClean="0">
                <a:solidFill>
                  <a:schemeClr val="accent5">
                    <a:lumMod val="40000"/>
                    <a:lumOff val="60000"/>
                  </a:schemeClr>
                </a:solidFill>
              </a:rPr>
              <a:t>Sense </a:t>
            </a:r>
            <a:r>
              <a:rPr lang="en-GB" sz="4000" b="1" i="1" dirty="0">
                <a:solidFill>
                  <a:schemeClr val="accent5">
                    <a:lumMod val="40000"/>
                    <a:lumOff val="60000"/>
                  </a:schemeClr>
                </a:solidFill>
              </a:rPr>
              <a:t>of Place and Sense of Planet: The Environmental Imagination of the </a:t>
            </a:r>
            <a:r>
              <a:rPr lang="en-GB" sz="4000" b="1" i="1" dirty="0" smtClean="0">
                <a:solidFill>
                  <a:schemeClr val="accent5">
                    <a:lumMod val="40000"/>
                    <a:lumOff val="60000"/>
                  </a:schemeClr>
                </a:solidFill>
              </a:rPr>
              <a:t>Global </a:t>
            </a:r>
            <a:r>
              <a:rPr lang="en-GB" sz="4000" b="1" dirty="0" smtClean="0">
                <a:solidFill>
                  <a:schemeClr val="accent5">
                    <a:lumMod val="40000"/>
                    <a:lumOff val="60000"/>
                  </a:schemeClr>
                </a:solidFill>
              </a:rPr>
              <a:t>(2008)</a:t>
            </a:r>
            <a:endParaRPr lang="en-GB" sz="4000" b="1" i="1" dirty="0">
              <a:solidFill>
                <a:schemeClr val="accent5">
                  <a:lumMod val="40000"/>
                  <a:lumOff val="60000"/>
                </a:schemeClr>
              </a:solidFill>
            </a:endParaRPr>
          </a:p>
        </p:txBody>
      </p:sp>
    </p:spTree>
    <p:extLst>
      <p:ext uri="{BB962C8B-B14F-4D97-AF65-F5344CB8AC3E}">
        <p14:creationId xmlns:p14="http://schemas.microsoft.com/office/powerpoint/2010/main" val="169071889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08312" y="1338470"/>
            <a:ext cx="9197010" cy="4986130"/>
          </a:xfrm>
        </p:spPr>
        <p:txBody>
          <a:bodyPr>
            <a:normAutofit/>
          </a:bodyPr>
          <a:lstStyle/>
          <a:p>
            <a:r>
              <a:rPr lang="en-GB" b="1" dirty="0" smtClean="0"/>
              <a:t>“imagining </a:t>
            </a:r>
            <a:r>
              <a:rPr lang="en-GB" b="1" dirty="0"/>
              <a:t>how such a planetary transformation might affect </a:t>
            </a:r>
            <a:r>
              <a:rPr lang="en-GB" b="1" dirty="0" smtClean="0"/>
              <a:t>particular places </a:t>
            </a:r>
            <a:r>
              <a:rPr lang="en-GB" b="1" dirty="0"/>
              <a:t>and individuals, therefore, amounts to a paradigmatic exercise </a:t>
            </a:r>
            <a:r>
              <a:rPr lang="en-GB" b="1" dirty="0" smtClean="0"/>
              <a:t>in “</a:t>
            </a:r>
            <a:r>
              <a:rPr lang="en-GB" b="1" dirty="0" err="1" smtClean="0"/>
              <a:t>secondhand</a:t>
            </a:r>
            <a:r>
              <a:rPr lang="en-GB" b="1" dirty="0" smtClean="0"/>
              <a:t> </a:t>
            </a:r>
            <a:r>
              <a:rPr lang="en-GB" b="1" dirty="0"/>
              <a:t>nonexperience,” envisioning a kind of change that has </a:t>
            </a:r>
            <a:r>
              <a:rPr lang="en-GB" b="1" dirty="0" smtClean="0"/>
              <a:t>not occurred </a:t>
            </a:r>
            <a:r>
              <a:rPr lang="en-GB" b="1" dirty="0"/>
              <a:t>before</a:t>
            </a:r>
            <a:r>
              <a:rPr lang="en-GB" b="1" dirty="0" smtClean="0"/>
              <a:t>. </a:t>
            </a:r>
            <a:r>
              <a:rPr lang="en-GB" b="1" dirty="0"/>
              <a:t>Understanding climate change ecologically and </a:t>
            </a:r>
            <a:r>
              <a:rPr lang="en-GB" b="1" dirty="0" smtClean="0"/>
              <a:t>conveying a </a:t>
            </a:r>
            <a:r>
              <a:rPr lang="en-GB" b="1" dirty="0"/>
              <a:t>sense of the quite divergent impacts it might have on </a:t>
            </a:r>
            <a:r>
              <a:rPr lang="en-GB" b="1" dirty="0" smtClean="0"/>
              <a:t>communities around </a:t>
            </a:r>
            <a:r>
              <a:rPr lang="en-GB" b="1" dirty="0"/>
              <a:t>the globe is a task of such magnitude that relatively few </a:t>
            </a:r>
            <a:r>
              <a:rPr lang="en-GB" b="1" dirty="0" smtClean="0"/>
              <a:t>writers and </a:t>
            </a:r>
            <a:r>
              <a:rPr lang="en-GB" b="1" dirty="0"/>
              <a:t>filmmakers have attempted it so far, and those who have—with a </a:t>
            </a:r>
            <a:r>
              <a:rPr lang="en-GB" b="1" dirty="0" smtClean="0"/>
              <a:t>few exceptions—have </a:t>
            </a:r>
            <a:r>
              <a:rPr lang="en-GB" b="1" dirty="0"/>
              <a:t>done so with limited </a:t>
            </a:r>
            <a:r>
              <a:rPr lang="en-GB" b="1" dirty="0" smtClean="0"/>
              <a:t>success. In </a:t>
            </a:r>
            <a:r>
              <a:rPr lang="en-GB" b="1" dirty="0"/>
              <a:t>their portrayal of climate change as a global risk scenario, some </a:t>
            </a:r>
            <a:r>
              <a:rPr lang="en-GB" b="1" dirty="0" smtClean="0"/>
              <a:t>films and </a:t>
            </a:r>
            <a:r>
              <a:rPr lang="en-GB" b="1" dirty="0"/>
              <a:t>novels—Robert Silverberg’s novel Hot Sky at Midnight (1994), </a:t>
            </a:r>
            <a:r>
              <a:rPr lang="en-GB" b="1" dirty="0" smtClean="0"/>
              <a:t>David </a:t>
            </a:r>
            <a:r>
              <a:rPr lang="en-GB" b="1" dirty="0" err="1" smtClean="0"/>
              <a:t>Twohy’s</a:t>
            </a:r>
            <a:r>
              <a:rPr lang="en-GB" b="1" dirty="0" smtClean="0"/>
              <a:t> </a:t>
            </a:r>
            <a:r>
              <a:rPr lang="en-GB" b="1" dirty="0"/>
              <a:t>film The Arrival (1996), and Roland </a:t>
            </a:r>
            <a:r>
              <a:rPr lang="en-GB" b="1" dirty="0" err="1"/>
              <a:t>Emmerich’s</a:t>
            </a:r>
            <a:r>
              <a:rPr lang="en-GB" b="1" dirty="0"/>
              <a:t> movie The Day </a:t>
            </a:r>
            <a:r>
              <a:rPr lang="en-GB" b="1" dirty="0" smtClean="0"/>
              <a:t>after Tomorrow </a:t>
            </a:r>
            <a:r>
              <a:rPr lang="en-GB" b="1" dirty="0"/>
              <a:t>(2004), for example—fall back on apocalyptic narrative in </a:t>
            </a:r>
            <a:r>
              <a:rPr lang="en-GB" b="1" dirty="0" smtClean="0"/>
              <a:t>some of </a:t>
            </a:r>
            <a:r>
              <a:rPr lang="en-GB" b="1" dirty="0"/>
              <a:t>its most dated and formulaic clichés of urban disaster and alien </a:t>
            </a:r>
            <a:r>
              <a:rPr lang="en-GB" b="1" dirty="0" smtClean="0"/>
              <a:t>invasion.” (</a:t>
            </a:r>
            <a:r>
              <a:rPr lang="en-GB" b="1" dirty="0" err="1" smtClean="0"/>
              <a:t>Heise</a:t>
            </a:r>
            <a:r>
              <a:rPr lang="en-GB" b="1" dirty="0" smtClean="0"/>
              <a:t>, </a:t>
            </a:r>
            <a:r>
              <a:rPr lang="en-GB" b="1" i="1" dirty="0" smtClean="0"/>
              <a:t>Sense of Place</a:t>
            </a:r>
            <a:r>
              <a:rPr lang="en-GB" b="1" dirty="0" smtClean="0"/>
              <a:t>, p. 206)</a:t>
            </a:r>
            <a:endParaRPr lang="en-GB" b="1" dirty="0"/>
          </a:p>
        </p:txBody>
      </p:sp>
    </p:spTree>
    <p:extLst>
      <p:ext uri="{BB962C8B-B14F-4D97-AF65-F5344CB8AC3E}">
        <p14:creationId xmlns:p14="http://schemas.microsoft.com/office/powerpoint/2010/main" val="310290420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893194" y="837127"/>
            <a:ext cx="9611418" cy="5074095"/>
          </a:xfrm>
        </p:spPr>
        <p:txBody>
          <a:bodyPr>
            <a:normAutofit fontScale="92500" lnSpcReduction="10000"/>
          </a:bodyPr>
          <a:lstStyle/>
          <a:p>
            <a:r>
              <a:rPr lang="en-GB" b="1" dirty="0"/>
              <a:t>“That climate change casts a much smaller shadow within the landscape of literary fiction than it does even in the public arena is not hard to establish. To see that this is so we need only glance through the pages of a few highly regarded literary journals and book reviews, for example, the </a:t>
            </a:r>
            <a:r>
              <a:rPr lang="en-GB" b="1" i="1" dirty="0"/>
              <a:t>London Review of Books</a:t>
            </a:r>
            <a:r>
              <a:rPr lang="en-GB" b="1" dirty="0"/>
              <a:t>, the </a:t>
            </a:r>
            <a:r>
              <a:rPr lang="en-GB" b="1" i="1" dirty="0"/>
              <a:t>New York Review of Books</a:t>
            </a:r>
            <a:r>
              <a:rPr lang="en-GB" b="1" dirty="0"/>
              <a:t>, the </a:t>
            </a:r>
            <a:r>
              <a:rPr lang="en-GB" b="1" i="1" dirty="0"/>
              <a:t>Los Angeles Review of Books</a:t>
            </a:r>
            <a:r>
              <a:rPr lang="en-GB" b="1" dirty="0"/>
              <a:t>, the </a:t>
            </a:r>
            <a:r>
              <a:rPr lang="en-GB" b="1" i="1" dirty="0"/>
              <a:t>Literary Journal </a:t>
            </a:r>
            <a:r>
              <a:rPr lang="en-GB" b="1" dirty="0"/>
              <a:t>and the </a:t>
            </a:r>
            <a:r>
              <a:rPr lang="en-GB" b="1" i="1" dirty="0"/>
              <a:t>New York Times Review of Books</a:t>
            </a:r>
            <a:r>
              <a:rPr lang="en-GB" b="1" dirty="0"/>
              <a:t>. When the subject of climate change appears in these publications, it is almost always in relation to non-fiction; novels and short stories are very rarely to be glimpsed within this horizon. Indeed, it could even be said that fiction that deals with climate change is almost by definition not of the kind that is taken seriously by serious literary journals: the mere mention of the subject is often enough to relegate a novel or a short story to the genre of science fiction. It is as though in the literary imagination climate change were somehow akin to </a:t>
            </a:r>
            <a:r>
              <a:rPr lang="en-GB" b="1" dirty="0" err="1"/>
              <a:t>extraterrestrials</a:t>
            </a:r>
            <a:r>
              <a:rPr lang="en-GB" b="1" dirty="0"/>
              <a:t> or interplanetary travel.” (</a:t>
            </a:r>
            <a:r>
              <a:rPr lang="en-GB" b="1" dirty="0" err="1"/>
              <a:t>Amitav</a:t>
            </a:r>
            <a:r>
              <a:rPr lang="en-GB" b="1" dirty="0"/>
              <a:t> Ghosh, </a:t>
            </a:r>
            <a:r>
              <a:rPr lang="en-GB" b="1" i="1" dirty="0"/>
              <a:t>The Great Derangement</a:t>
            </a:r>
            <a:r>
              <a:rPr lang="en-GB" b="1" dirty="0"/>
              <a:t>, p. 14)</a:t>
            </a:r>
          </a:p>
          <a:p>
            <a:pPr marL="0" indent="0">
              <a:buNone/>
            </a:pPr>
            <a:r>
              <a:rPr lang="en-GB" b="1" dirty="0"/>
              <a:t> </a:t>
            </a:r>
          </a:p>
          <a:p>
            <a:r>
              <a:rPr lang="en-GB" b="1" dirty="0"/>
              <a:t>“Are the currents of global warming too wild to be navigated in the accustomed barques of narration? But the truth, as is now widely acknowledged, is that we have entered a time when the wild has become the norm: if certain literary forms are unable to negotiate these torrents, then they will have failed—and their failures will have to be counted as an aspect of the broader imaginative and cultural failure that lies at the heart of the climate crisis.” (Ibid.)</a:t>
            </a:r>
          </a:p>
          <a:p>
            <a:endParaRPr lang="en-GB" dirty="0"/>
          </a:p>
        </p:txBody>
      </p:sp>
    </p:spTree>
    <p:extLst>
      <p:ext uri="{BB962C8B-B14F-4D97-AF65-F5344CB8AC3E}">
        <p14:creationId xmlns:p14="http://schemas.microsoft.com/office/powerpoint/2010/main" val="225524432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18952" y="772732"/>
            <a:ext cx="9585660" cy="5138490"/>
          </a:xfrm>
        </p:spPr>
        <p:txBody>
          <a:bodyPr>
            <a:normAutofit lnSpcReduction="10000"/>
          </a:bodyPr>
          <a:lstStyle/>
          <a:p>
            <a:r>
              <a:rPr lang="en-GB" b="1" dirty="0" smtClean="0"/>
              <a:t>“Because </a:t>
            </a:r>
            <a:r>
              <a:rPr lang="en-GB" b="1" dirty="0"/>
              <a:t>this </a:t>
            </a:r>
            <a:r>
              <a:rPr lang="en-GB" b="1" dirty="0" smtClean="0"/>
              <a:t>application is </a:t>
            </a:r>
            <a:r>
              <a:rPr lang="en-GB" b="1" dirty="0"/>
              <a:t>able to display satellite images from around the globe in very </a:t>
            </a:r>
            <a:r>
              <a:rPr lang="en-GB" b="1" dirty="0" smtClean="0"/>
              <a:t>high resolution </a:t>
            </a:r>
            <a:r>
              <a:rPr lang="en-GB" b="1" dirty="0"/>
              <a:t>and in </a:t>
            </a:r>
            <a:r>
              <a:rPr lang="en-GB" b="1" dirty="0" smtClean="0"/>
              <a:t>close-up</a:t>
            </a:r>
            <a:r>
              <a:rPr lang="en-GB" b="1" dirty="0"/>
              <a:t> </a:t>
            </a:r>
            <a:r>
              <a:rPr lang="en-GB" b="1" dirty="0" smtClean="0"/>
              <a:t>[. . .] </a:t>
            </a:r>
            <a:r>
              <a:rPr lang="en-GB" b="1" dirty="0"/>
              <a:t>it has become not only a popular </a:t>
            </a:r>
            <a:r>
              <a:rPr lang="en-GB" b="1" dirty="0" smtClean="0"/>
              <a:t>entertainment but </a:t>
            </a:r>
            <a:r>
              <a:rPr lang="en-GB" b="1" dirty="0"/>
              <a:t>also a threat to governments and institutions who </a:t>
            </a:r>
            <a:r>
              <a:rPr lang="en-GB" b="1" dirty="0" smtClean="0"/>
              <a:t>would prefer </a:t>
            </a:r>
            <a:r>
              <a:rPr lang="en-GB" b="1" dirty="0"/>
              <a:t>to keep certain parts of their territory shielded from public </a:t>
            </a:r>
            <a:r>
              <a:rPr lang="en-GB" b="1" dirty="0" smtClean="0"/>
              <a:t>view. This </a:t>
            </a:r>
            <a:r>
              <a:rPr lang="en-GB" b="1" dirty="0"/>
              <a:t>latest metamorphosis of the Blue Planet image into a searchable </a:t>
            </a:r>
            <a:r>
              <a:rPr lang="en-GB" b="1" dirty="0" smtClean="0"/>
              <a:t>and </a:t>
            </a:r>
            <a:r>
              <a:rPr lang="en-GB" b="1" dirty="0" err="1" smtClean="0"/>
              <a:t>zoomable</a:t>
            </a:r>
            <a:r>
              <a:rPr lang="en-GB" b="1" dirty="0" smtClean="0"/>
              <a:t> </a:t>
            </a:r>
            <a:r>
              <a:rPr lang="en-GB" b="1" dirty="0"/>
              <a:t>database in the shape of a virtual globe </a:t>
            </a:r>
            <a:r>
              <a:rPr lang="en-GB" b="1" dirty="0" smtClean="0"/>
              <a:t>[. . .]. No </a:t>
            </a:r>
            <a:r>
              <a:rPr lang="en-GB" b="1" dirty="0"/>
              <a:t>longer relying on allegorical </a:t>
            </a:r>
            <a:r>
              <a:rPr lang="en-GB" b="1" dirty="0" smtClean="0"/>
              <a:t>images of </a:t>
            </a:r>
            <a:r>
              <a:rPr lang="en-GB" b="1" dirty="0"/>
              <a:t>the planet, Google Earth instead instantiates what media theorist </a:t>
            </a:r>
            <a:r>
              <a:rPr lang="en-GB" b="1" dirty="0" smtClean="0"/>
              <a:t>Lev Manovich </a:t>
            </a:r>
            <a:r>
              <a:rPr lang="en-GB" b="1" dirty="0"/>
              <a:t>has called the “database aesthetic” of much new media art, </a:t>
            </a:r>
            <a:r>
              <a:rPr lang="en-GB" b="1" dirty="0" smtClean="0"/>
              <a:t>in his </a:t>
            </a:r>
            <a:r>
              <a:rPr lang="en-GB" b="1" dirty="0"/>
              <a:t>view a new aesthetic configuration that is neither narrative nor </a:t>
            </a:r>
            <a:r>
              <a:rPr lang="en-GB" b="1" dirty="0" smtClean="0"/>
              <a:t>metaphorical in </a:t>
            </a:r>
            <a:r>
              <a:rPr lang="en-GB" b="1" dirty="0"/>
              <a:t>its basic structure but instead presents infinitely </a:t>
            </a:r>
            <a:r>
              <a:rPr lang="en-GB" b="1" dirty="0" smtClean="0"/>
              <a:t>expandable sets </a:t>
            </a:r>
            <a:r>
              <a:rPr lang="en-GB" b="1" dirty="0"/>
              <a:t>of data with the possibility of establishing different sorts of sets </a:t>
            </a:r>
            <a:r>
              <a:rPr lang="en-GB" b="1" dirty="0" smtClean="0"/>
              <a:t>and linkages </a:t>
            </a:r>
            <a:r>
              <a:rPr lang="en-GB" b="1" dirty="0"/>
              <a:t>between </a:t>
            </a:r>
            <a:r>
              <a:rPr lang="en-GB" b="1" dirty="0" smtClean="0"/>
              <a:t>them. In </a:t>
            </a:r>
            <a:r>
              <a:rPr lang="en-GB" b="1" dirty="0"/>
              <a:t>its ability to display </a:t>
            </a:r>
            <a:r>
              <a:rPr lang="en-GB" b="1" dirty="0" smtClean="0"/>
              <a:t>the whole </a:t>
            </a:r>
            <a:r>
              <a:rPr lang="en-GB" b="1" dirty="0"/>
              <a:t>planet as well as the minute details of particular places in such </a:t>
            </a:r>
            <a:r>
              <a:rPr lang="en-GB" b="1" dirty="0" smtClean="0"/>
              <a:t>a way </a:t>
            </a:r>
            <a:r>
              <a:rPr lang="en-GB" b="1" dirty="0"/>
              <a:t>that the user can zoom from one to the other and focus on </a:t>
            </a:r>
            <a:r>
              <a:rPr lang="en-GB" b="1" dirty="0" smtClean="0"/>
              <a:t>different types </a:t>
            </a:r>
            <a:r>
              <a:rPr lang="en-GB" b="1" dirty="0"/>
              <a:t>of information, Google Earth’s database imaginary may well be </a:t>
            </a:r>
            <a:r>
              <a:rPr lang="en-GB" b="1" dirty="0" smtClean="0"/>
              <a:t>the latest </a:t>
            </a:r>
            <a:r>
              <a:rPr lang="en-GB" b="1" dirty="0"/>
              <a:t>and post-postmodernist avatar of modernist collage, which has </a:t>
            </a:r>
            <a:r>
              <a:rPr lang="en-GB" b="1" dirty="0" smtClean="0"/>
              <a:t>now turned </a:t>
            </a:r>
            <a:r>
              <a:rPr lang="en-GB" b="1" dirty="0"/>
              <a:t>global, digital, dynamic, and interactive. It also, more </a:t>
            </a:r>
            <a:r>
              <a:rPr lang="en-GB" b="1" dirty="0" smtClean="0"/>
              <a:t>metaphorically, points </a:t>
            </a:r>
            <a:r>
              <a:rPr lang="en-GB" b="1" dirty="0"/>
              <a:t>the way to some of the information, as well as formal </a:t>
            </a:r>
            <a:r>
              <a:rPr lang="en-GB" b="1" dirty="0" smtClean="0"/>
              <a:t>structures, that </a:t>
            </a:r>
            <a:r>
              <a:rPr lang="en-GB" b="1" dirty="0"/>
              <a:t>eco-cosmopolitanism of the kind I have described here can </a:t>
            </a:r>
            <a:r>
              <a:rPr lang="en-GB" b="1" dirty="0" smtClean="0"/>
              <a:t>rely on</a:t>
            </a:r>
            <a:r>
              <a:rPr lang="en-GB" b="1" dirty="0"/>
              <a:t>, and through which it can express itself.</a:t>
            </a:r>
          </a:p>
        </p:txBody>
      </p:sp>
    </p:spTree>
    <p:extLst>
      <p:ext uri="{BB962C8B-B14F-4D97-AF65-F5344CB8AC3E}">
        <p14:creationId xmlns:p14="http://schemas.microsoft.com/office/powerpoint/2010/main" val="71384260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446986" y="875763"/>
            <a:ext cx="9057626" cy="5035459"/>
          </a:xfrm>
        </p:spPr>
        <p:txBody>
          <a:bodyPr>
            <a:normAutofit/>
          </a:bodyPr>
          <a:lstStyle/>
          <a:p>
            <a:pPr marL="0" indent="0">
              <a:buNone/>
            </a:pPr>
            <a:r>
              <a:rPr lang="en-GB" sz="2000" b="1" dirty="0" smtClean="0"/>
              <a:t>“</a:t>
            </a:r>
            <a:r>
              <a:rPr lang="en-GB" sz="2000" b="1" dirty="0" err="1" smtClean="0"/>
              <a:t>Planetarian</a:t>
            </a:r>
            <a:r>
              <a:rPr lang="en-GB" sz="2000" b="1" dirty="0" smtClean="0"/>
              <a:t> Accountancy”</a:t>
            </a:r>
          </a:p>
          <a:p>
            <a:r>
              <a:rPr lang="en-GB" sz="2000" b="1" dirty="0" smtClean="0"/>
              <a:t>the </a:t>
            </a:r>
            <a:r>
              <a:rPr lang="en-GB" sz="2000" b="1" dirty="0"/>
              <a:t>mapping sciences (e.g., remote sensing, </a:t>
            </a:r>
            <a:r>
              <a:rPr lang="en-GB" sz="2000" b="1" dirty="0" smtClean="0"/>
              <a:t>GIS etc</a:t>
            </a:r>
            <a:r>
              <a:rPr lang="en-GB" sz="2000" b="1" dirty="0"/>
              <a:t>.), have sought to </a:t>
            </a:r>
            <a:r>
              <a:rPr lang="en-GB" sz="2000" b="1" dirty="0" smtClean="0"/>
              <a:t>“reduce </a:t>
            </a:r>
            <a:r>
              <a:rPr lang="en-GB" sz="2000" b="1" dirty="0"/>
              <a:t>the Earth . . . to little more than a vast standing reserve, serving as a ready resource supply </a:t>
            </a:r>
            <a:r>
              <a:rPr lang="en-GB" sz="2000" b="1" dirty="0" err="1"/>
              <a:t>center</a:t>
            </a:r>
            <a:r>
              <a:rPr lang="en-GB" sz="2000" b="1" dirty="0"/>
              <a:t> and/or accessible waste reception site . . . [They] aspire to scan and </a:t>
            </a:r>
            <a:r>
              <a:rPr lang="en-GB" sz="2000" b="1" dirty="0" smtClean="0"/>
              <a:t>appraise </a:t>
            </a:r>
            <a:r>
              <a:rPr lang="en-GB" sz="2000" b="1" dirty="0"/>
              <a:t>the most productive use of . . . [the] </a:t>
            </a:r>
            <a:r>
              <a:rPr lang="en-GB" sz="2000" b="1" dirty="0" err="1"/>
              <a:t>resourcified</a:t>
            </a:r>
            <a:r>
              <a:rPr lang="en-GB" sz="2000" b="1" dirty="0"/>
              <a:t> flows of energy, information, and matter as well as the sinks, dumps, and </a:t>
            </a:r>
            <a:r>
              <a:rPr lang="en-GB" sz="2000" b="1" dirty="0" smtClean="0"/>
              <a:t>wastelands </a:t>
            </a:r>
            <a:r>
              <a:rPr lang="en-GB" sz="2000" b="1" dirty="0"/>
              <a:t>for all the by-products that commercial products leave </a:t>
            </a:r>
            <a:r>
              <a:rPr lang="en-GB" sz="2000" b="1" dirty="0" smtClean="0"/>
              <a:t>behind.” (Timothy W. Luke, “Developing </a:t>
            </a:r>
            <a:r>
              <a:rPr lang="en-GB" sz="2000" b="1" dirty="0" err="1" smtClean="0"/>
              <a:t>Planetarian</a:t>
            </a:r>
            <a:r>
              <a:rPr lang="en-GB" sz="2000" b="1" dirty="0" smtClean="0"/>
              <a:t> Accountancy”)</a:t>
            </a:r>
            <a:endParaRPr lang="en-GB" sz="2000" b="1" dirty="0"/>
          </a:p>
        </p:txBody>
      </p:sp>
    </p:spTree>
    <p:extLst>
      <p:ext uri="{BB962C8B-B14F-4D97-AF65-F5344CB8AC3E}">
        <p14:creationId xmlns:p14="http://schemas.microsoft.com/office/powerpoint/2010/main" val="28111722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descr="Image result for burtyn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12192001" cy="7215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87909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2050" name="Picture 2" descr="Image result for burtyn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60232"/>
            <a:ext cx="12192000" cy="7909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23718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3074" name="Picture 2" descr="Image result for burtyn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993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20881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ANTHROPOCENE Trailer  TIFF 2018">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0" y="29781"/>
            <a:ext cx="12192000" cy="6788570"/>
          </a:xfrm>
        </p:spPr>
      </p:pic>
    </p:spTree>
    <p:extLst>
      <p:ext uri="{BB962C8B-B14F-4D97-AF65-F5344CB8AC3E}">
        <p14:creationId xmlns:p14="http://schemas.microsoft.com/office/powerpoint/2010/main" val="237672430"/>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Ursula K. </a:t>
            </a:r>
            <a:r>
              <a:rPr lang="en-US" dirty="0" err="1" smtClean="0"/>
              <a:t>Heise</a:t>
            </a:r>
            <a:r>
              <a:rPr lang="en-US" dirty="0" smtClean="0"/>
              <a:t>						Mike Davis</a:t>
            </a:r>
            <a:endParaRPr lang="en-US" dirty="0"/>
          </a:p>
        </p:txBody>
      </p:sp>
      <p:pic>
        <p:nvPicPr>
          <p:cNvPr id="5" name="Content Placeholder 4" descr="web.ns_.heise_.courtesy-640x480.jpg"/>
          <p:cNvPicPr>
            <a:picLocks noGrp="1" noChangeAspect="1"/>
          </p:cNvPicPr>
          <p:nvPr>
            <p:ph sz="half" idx="1"/>
          </p:nvPr>
        </p:nvPicPr>
        <p:blipFill>
          <a:blip r:embed="rId2">
            <a:extLst>
              <a:ext uri="{28A0092B-C50C-407E-A947-70E740481C1C}">
                <a14:useLocalDpi xmlns:a14="http://schemas.microsoft.com/office/drawing/2010/main" val="0"/>
              </a:ext>
            </a:extLst>
          </a:blip>
          <a:srcRect t="-8380" b="-8380"/>
          <a:stretch>
            <a:fillRect/>
          </a:stretch>
        </p:blipFill>
        <p:spPr/>
      </p:pic>
      <p:pic>
        <p:nvPicPr>
          <p:cNvPr id="8" name="Content Placeholder 7" descr="3eb3b818-32d3-48be-bb97-2c68b95801d1.jpg"/>
          <p:cNvPicPr>
            <a:picLocks noGrp="1" noChangeAspect="1"/>
          </p:cNvPicPr>
          <p:nvPr>
            <p:ph sz="half" idx="2"/>
          </p:nvPr>
        </p:nvPicPr>
        <p:blipFill>
          <a:blip r:embed="rId3">
            <a:extLst>
              <a:ext uri="{28A0092B-C50C-407E-A947-70E740481C1C}">
                <a14:useLocalDpi xmlns:a14="http://schemas.microsoft.com/office/drawing/2010/main" val="0"/>
              </a:ext>
            </a:extLst>
          </a:blip>
          <a:srcRect l="-16839" r="-16839"/>
          <a:stretch>
            <a:fillRect/>
          </a:stretch>
        </p:blipFill>
        <p:spPr/>
      </p:pic>
    </p:spTree>
    <p:extLst>
      <p:ext uri="{BB962C8B-B14F-4D97-AF65-F5344CB8AC3E}">
        <p14:creationId xmlns:p14="http://schemas.microsoft.com/office/powerpoint/2010/main" val="23261973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Globalization+is+bad+for+the+environmen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2412" y="0"/>
            <a:ext cx="9144000" cy="6858000"/>
          </a:xfrm>
          <a:prstGeom prst="rect">
            <a:avLst/>
          </a:prstGeom>
        </p:spPr>
      </p:pic>
    </p:spTree>
    <p:extLst>
      <p:ext uri="{BB962C8B-B14F-4D97-AF65-F5344CB8AC3E}">
        <p14:creationId xmlns:p14="http://schemas.microsoft.com/office/powerpoint/2010/main" val="318010636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704088"/>
            <a:ext cx="8229600" cy="564672"/>
          </a:xfrm>
        </p:spPr>
        <p:txBody>
          <a:bodyPr>
            <a:normAutofit fontScale="90000"/>
          </a:bodyPr>
          <a:lstStyle/>
          <a:p>
            <a:endParaRPr lang="en-GB" dirty="0">
              <a:solidFill>
                <a:schemeClr val="tx1"/>
              </a:solidFill>
            </a:endParaRPr>
          </a:p>
        </p:txBody>
      </p:sp>
      <p:sp>
        <p:nvSpPr>
          <p:cNvPr id="3" name="Content Placeholder 2"/>
          <p:cNvSpPr>
            <a:spLocks noGrp="1"/>
          </p:cNvSpPr>
          <p:nvPr>
            <p:ph idx="1"/>
          </p:nvPr>
        </p:nvSpPr>
        <p:spPr>
          <a:xfrm>
            <a:off x="1867437" y="704088"/>
            <a:ext cx="8343363" cy="6153912"/>
          </a:xfrm>
        </p:spPr>
        <p:txBody>
          <a:bodyPr>
            <a:normAutofit/>
          </a:bodyPr>
          <a:lstStyle/>
          <a:p>
            <a:pPr marL="0" indent="0">
              <a:buNone/>
            </a:pPr>
            <a:r>
              <a:rPr lang="en-GB" sz="2000" b="1" dirty="0" smtClean="0"/>
              <a:t>Rise of modern environmental movement in the US/W. Europe</a:t>
            </a:r>
          </a:p>
          <a:p>
            <a:endParaRPr lang="en-GB" sz="2000" b="1" dirty="0" smtClean="0"/>
          </a:p>
          <a:p>
            <a:r>
              <a:rPr lang="en-GB" sz="2000" b="1" dirty="0" smtClean="0"/>
              <a:t>Late 1960s/1970s</a:t>
            </a:r>
          </a:p>
          <a:p>
            <a:endParaRPr lang="en-GB" sz="2000" b="1" dirty="0" smtClean="0"/>
          </a:p>
          <a:p>
            <a:r>
              <a:rPr lang="en-GB" sz="2000" b="1" dirty="0" smtClean="0"/>
              <a:t>shift </a:t>
            </a:r>
            <a:r>
              <a:rPr lang="en-GB" sz="2000" b="1" dirty="0"/>
              <a:t>in environmental consciousness signalled </a:t>
            </a:r>
            <a:r>
              <a:rPr lang="en-GB" sz="2000" b="1" dirty="0" smtClean="0"/>
              <a:t>by series of events, </a:t>
            </a:r>
            <a:r>
              <a:rPr lang="en-GB" sz="2000" b="1" dirty="0" err="1"/>
              <a:t>eg</a:t>
            </a:r>
            <a:r>
              <a:rPr lang="en-GB" sz="2000" b="1" dirty="0" smtClean="0"/>
              <a:t>.: Earth </a:t>
            </a:r>
            <a:r>
              <a:rPr lang="en-GB" sz="2000" b="1" dirty="0"/>
              <a:t>Day, 1970; Stockholm, 1972; Club of Rome report, 1972</a:t>
            </a:r>
            <a:r>
              <a:rPr lang="en-GB" sz="2000" b="1" dirty="0" smtClean="0"/>
              <a:t>;</a:t>
            </a:r>
          </a:p>
          <a:p>
            <a:endParaRPr lang="en-GB" sz="2000" b="1" dirty="0"/>
          </a:p>
          <a:p>
            <a:r>
              <a:rPr lang="en-GB" sz="2000" b="1" dirty="0" smtClean="0"/>
              <a:t>On the one hand: ‘new imaging technologies’ (</a:t>
            </a:r>
            <a:r>
              <a:rPr lang="en-GB" sz="2000" b="1" dirty="0" err="1" smtClean="0"/>
              <a:t>Heise</a:t>
            </a:r>
            <a:r>
              <a:rPr lang="en-GB" sz="2000" b="1" dirty="0" smtClean="0"/>
              <a:t>); rise of new ways of seeing/conceiving the earth and possibility of different kind of politics / styles of life</a:t>
            </a:r>
          </a:p>
          <a:p>
            <a:endParaRPr lang="en-GB" sz="2000" b="1" dirty="0"/>
          </a:p>
          <a:p>
            <a:r>
              <a:rPr lang="en-GB" sz="2000" b="1" dirty="0" smtClean="0"/>
              <a:t>On the other, looming global disaster: nuclear destruction/environmental collapse</a:t>
            </a:r>
            <a:endParaRPr lang="en-GB" sz="2000" b="1" dirty="0"/>
          </a:p>
          <a:p>
            <a:endParaRPr lang="en-GB" sz="2000" b="1" dirty="0"/>
          </a:p>
          <a:p>
            <a:endParaRPr lang="en-GB" dirty="0" smtClean="0"/>
          </a:p>
        </p:txBody>
      </p:sp>
    </p:spTree>
    <p:extLst>
      <p:ext uri="{BB962C8B-B14F-4D97-AF65-F5344CB8AC3E}">
        <p14:creationId xmlns:p14="http://schemas.microsoft.com/office/powerpoint/2010/main" val="21354671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600" b="1" dirty="0" smtClean="0"/>
              <a:t>Pessimism of the Intellect</a:t>
            </a:r>
            <a:br>
              <a:rPr lang="en-US" sz="2600" b="1" dirty="0" smtClean="0"/>
            </a:br>
            <a:r>
              <a:rPr lang="en-US" sz="2600" b="1" dirty="0" smtClean="0"/>
              <a:t>‘socio-economic inequality will have a meteorological mandate</a:t>
            </a:r>
            <a:r>
              <a:rPr lang="is-IS" sz="2600" b="1" dirty="0" smtClean="0"/>
              <a:t>…’</a:t>
            </a:r>
            <a:endParaRPr lang="en-US" sz="2600" b="1" dirty="0"/>
          </a:p>
        </p:txBody>
      </p:sp>
      <p:sp>
        <p:nvSpPr>
          <p:cNvPr id="3" name="Content Placeholder 2"/>
          <p:cNvSpPr>
            <a:spLocks noGrp="1"/>
          </p:cNvSpPr>
          <p:nvPr>
            <p:ph idx="1"/>
          </p:nvPr>
        </p:nvSpPr>
        <p:spPr>
          <a:xfrm>
            <a:off x="431363" y="2133600"/>
            <a:ext cx="11526982" cy="4454872"/>
          </a:xfrm>
        </p:spPr>
        <p:txBody>
          <a:bodyPr>
            <a:noAutofit/>
          </a:bodyPr>
          <a:lstStyle/>
          <a:p>
            <a:pPr marL="0" indent="0">
              <a:buNone/>
            </a:pPr>
            <a:r>
              <a:rPr lang="en-GB" sz="2200" b="1" dirty="0"/>
              <a:t>The Kyoto Protocol, in the smug but sadly accurate words of one of its chief opponents, has done </a:t>
            </a:r>
            <a:r>
              <a:rPr lang="en-GB" sz="2200" b="1" dirty="0" smtClean="0"/>
              <a:t>‘nothing measurable’ </a:t>
            </a:r>
            <a:r>
              <a:rPr lang="en-GB" sz="2200" b="1" dirty="0"/>
              <a:t>about climate change. Global carbon dioxide emissions rose by the same amount they were supposed to fall because of it. It is highly unlikely that greenhouse gas accumulation can be stabilized this side of the famous </a:t>
            </a:r>
            <a:r>
              <a:rPr lang="en-GB" sz="2200" b="1" dirty="0" smtClean="0"/>
              <a:t>‘red line’ </a:t>
            </a:r>
            <a:r>
              <a:rPr lang="en-GB" sz="2200" b="1" dirty="0"/>
              <a:t>of 450 ppm [parts per million] by 2020. If this is the case, the most heroic efforts of our children’s generation will be unable to forestall a radical reshaping of ecologies, water resources and agricultural systems. In a warmer world, moreover, socio-economic inequality will have a meteorological mandate, and there will be little incentive for the rich northern hemisphere countries, whose carbon emissions have destroyed the climate equilibrium of the Holocene, to share resources for adaptation with those poor subtropical countries most vulnerable to droughts and floods.</a:t>
            </a:r>
          </a:p>
          <a:p>
            <a:endParaRPr lang="en-US" sz="2400" dirty="0"/>
          </a:p>
        </p:txBody>
      </p:sp>
    </p:spTree>
    <p:extLst>
      <p:ext uri="{BB962C8B-B14F-4D97-AF65-F5344CB8AC3E}">
        <p14:creationId xmlns:p14="http://schemas.microsoft.com/office/powerpoint/2010/main" val="266075105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080" y="58846"/>
            <a:ext cx="11383194" cy="6370974"/>
          </a:xfrm>
          <a:prstGeom prst="rect">
            <a:avLst/>
          </a:prstGeom>
        </p:spPr>
        <p:txBody>
          <a:bodyPr wrap="square">
            <a:spAutoFit/>
          </a:bodyPr>
          <a:lstStyle/>
          <a:p>
            <a:r>
              <a:rPr lang="en-GB" sz="2400" b="1" dirty="0"/>
              <a:t>those qualities that are most ‘classically’ urban, even on the scale of small cities and towns, combine to generate a more virtuous circle. Where there are well-defined boundaries between city and countryside, urban growth can preserve open space and vital natural systems, while creating environmental economies of scale in transportation and residential construction. Access to city centres from the periphery becomes affordable and traffic can be regulated more effectively. Waste is more easily recycled, not exported downstream. In classic urban visions, public luxury replaces privatized consumption through the socialization of desire and identity within collective urban space. Large domains of public or non-profit housing reproduce ethnic and income heterogeneity at fractal scales throughout the city. Egalitarian public services and cityscapes are designed with children, the elderly and those with special needs in mind. Democratic controls offer powerful capacities for progressive taxation and planning, with high levels of political mobilization and civic participation, the priority of civic memory over proprietary icons and the spatial integration of work, recreation and home life.</a:t>
            </a:r>
          </a:p>
        </p:txBody>
      </p:sp>
    </p:spTree>
    <p:extLst>
      <p:ext uri="{BB962C8B-B14F-4D97-AF65-F5344CB8AC3E}">
        <p14:creationId xmlns:p14="http://schemas.microsoft.com/office/powerpoint/2010/main" val="4304699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1186" y="451061"/>
            <a:ext cx="11263371" cy="6001642"/>
          </a:xfrm>
          <a:prstGeom prst="rect">
            <a:avLst/>
          </a:prstGeom>
        </p:spPr>
        <p:txBody>
          <a:bodyPr wrap="square">
            <a:spAutoFit/>
          </a:bodyPr>
          <a:lstStyle/>
          <a:p>
            <a:r>
              <a:rPr lang="en-GB" sz="3200" b="1" dirty="0"/>
              <a:t>there is no planetary shortage of </a:t>
            </a:r>
            <a:r>
              <a:rPr lang="en-GB" sz="3200" b="1" dirty="0" smtClean="0"/>
              <a:t>‘carrying capacity’ </a:t>
            </a:r>
            <a:r>
              <a:rPr lang="en-GB" sz="3200" b="1" dirty="0"/>
              <a:t>if we are willing to make democratic public space, rather than modular, private consumption, the engine of sustainable equality. Public affluence – represented by great urban parks, free museums, libraries and infinite possibilities for human interaction – represents an alternative route to a rich standard of life based on Earth-friendly sociality. Although seldom noticed by academic urban theorists, university campuses are often little quasi-socialist paradises around rich public spaces for learning, research, performance and human reproduction </a:t>
            </a:r>
            <a:endParaRPr lang="en-US" sz="3200" b="1" dirty="0"/>
          </a:p>
        </p:txBody>
      </p:sp>
    </p:spTree>
    <p:extLst>
      <p:ext uri="{BB962C8B-B14F-4D97-AF65-F5344CB8AC3E}">
        <p14:creationId xmlns:p14="http://schemas.microsoft.com/office/powerpoint/2010/main" val="135043540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2903" y="624110"/>
            <a:ext cx="11215442" cy="1280890"/>
          </a:xfrm>
        </p:spPr>
        <p:txBody>
          <a:bodyPr>
            <a:normAutofit/>
          </a:bodyPr>
          <a:lstStyle/>
          <a:p>
            <a:r>
              <a:rPr lang="en-US" sz="2800" b="1" dirty="0" smtClean="0"/>
              <a:t>‘little quasi-socialist paradises around rich public spaces for learning, research, performance and human reproduction’</a:t>
            </a:r>
            <a:endParaRPr lang="en-US" sz="2800" b="1" dirty="0"/>
          </a:p>
        </p:txBody>
      </p:sp>
      <p:pic>
        <p:nvPicPr>
          <p:cNvPr id="4" name="Content Placeholder 3" descr="Screen-Shot-2018-06-11-at-16.19.14.png.jpeg"/>
          <p:cNvPicPr>
            <a:picLocks noGrp="1" noChangeAspect="1"/>
          </p:cNvPicPr>
          <p:nvPr>
            <p:ph idx="1"/>
          </p:nvPr>
        </p:nvPicPr>
        <p:blipFill>
          <a:blip r:embed="rId2">
            <a:extLst>
              <a:ext uri="{28A0092B-C50C-407E-A947-70E740481C1C}">
                <a14:useLocalDpi xmlns:a14="http://schemas.microsoft.com/office/drawing/2010/main" val="0"/>
              </a:ext>
            </a:extLst>
          </a:blip>
          <a:srcRect l="-29852" r="-29852"/>
          <a:stretch>
            <a:fillRect/>
          </a:stretch>
        </p:blipFill>
        <p:spPr>
          <a:xfrm>
            <a:off x="694974" y="2133600"/>
            <a:ext cx="10809638" cy="3777622"/>
          </a:xfrm>
        </p:spPr>
      </p:pic>
    </p:spTree>
    <p:extLst>
      <p:ext uri="{BB962C8B-B14F-4D97-AF65-F5344CB8AC3E}">
        <p14:creationId xmlns:p14="http://schemas.microsoft.com/office/powerpoint/2010/main" val="32673265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549" y="624110"/>
            <a:ext cx="10522063" cy="1280890"/>
          </a:xfrm>
        </p:spPr>
        <p:txBody>
          <a:bodyPr>
            <a:normAutofit/>
          </a:bodyPr>
          <a:lstStyle/>
          <a:p>
            <a:r>
              <a:rPr lang="en-US" sz="2800" b="1" dirty="0"/>
              <a:t>‘little quasi-socialist paradises around rich public spaces for learning, research, performance and human reproduction’</a:t>
            </a:r>
            <a:endParaRPr lang="en-US" sz="2800" dirty="0"/>
          </a:p>
        </p:txBody>
      </p:sp>
      <p:pic>
        <p:nvPicPr>
          <p:cNvPr id="4" name="Content Placeholder 3" descr="Otago.jpg"/>
          <p:cNvPicPr>
            <a:picLocks noGrp="1" noChangeAspect="1"/>
          </p:cNvPicPr>
          <p:nvPr>
            <p:ph idx="1"/>
          </p:nvPr>
        </p:nvPicPr>
        <p:blipFill>
          <a:blip r:embed="rId2">
            <a:extLst>
              <a:ext uri="{28A0092B-C50C-407E-A947-70E740481C1C}">
                <a14:useLocalDpi xmlns:a14="http://schemas.microsoft.com/office/drawing/2010/main" val="0"/>
              </a:ext>
            </a:extLst>
          </a:blip>
          <a:srcRect l="-40181" r="-40181"/>
          <a:stretch>
            <a:fillRect/>
          </a:stretch>
        </p:blipFill>
        <p:spPr>
          <a:xfrm>
            <a:off x="1319213" y="1989138"/>
            <a:ext cx="9417050" cy="3778250"/>
          </a:xfrm>
        </p:spPr>
      </p:pic>
    </p:spTree>
    <p:extLst>
      <p:ext uri="{BB962C8B-B14F-4D97-AF65-F5344CB8AC3E}">
        <p14:creationId xmlns:p14="http://schemas.microsoft.com/office/powerpoint/2010/main" val="341140305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ashingt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9664" y="1388238"/>
            <a:ext cx="6985000" cy="4267200"/>
          </a:xfrm>
          <a:prstGeom prst="rect">
            <a:avLst/>
          </a:prstGeom>
        </p:spPr>
      </p:pic>
    </p:spTree>
    <p:extLst>
      <p:ext uri="{BB962C8B-B14F-4D97-AF65-F5344CB8AC3E}">
        <p14:creationId xmlns:p14="http://schemas.microsoft.com/office/powerpoint/2010/main" val="797441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imb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4866" y="1568644"/>
            <a:ext cx="6985000" cy="4241800"/>
          </a:xfrm>
          <a:prstGeom prst="rect">
            <a:avLst/>
          </a:prstGeom>
        </p:spPr>
      </p:pic>
    </p:spTree>
    <p:extLst>
      <p:ext uri="{BB962C8B-B14F-4D97-AF65-F5344CB8AC3E}">
        <p14:creationId xmlns:p14="http://schemas.microsoft.com/office/powerpoint/2010/main" val="87281953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alamanc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0196" y="1478885"/>
            <a:ext cx="6985000" cy="4660900"/>
          </a:xfrm>
          <a:prstGeom prst="rect">
            <a:avLst/>
          </a:prstGeom>
        </p:spPr>
      </p:pic>
    </p:spTree>
    <p:extLst>
      <p:ext uri="{BB962C8B-B14F-4D97-AF65-F5344CB8AC3E}">
        <p14:creationId xmlns:p14="http://schemas.microsoft.com/office/powerpoint/2010/main" val="361169046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en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3983" y="1379586"/>
            <a:ext cx="6985000" cy="4572000"/>
          </a:xfrm>
          <a:prstGeom prst="rect">
            <a:avLst/>
          </a:prstGeom>
        </p:spPr>
      </p:pic>
    </p:spTree>
    <p:extLst>
      <p:ext uri="{BB962C8B-B14F-4D97-AF65-F5344CB8AC3E}">
        <p14:creationId xmlns:p14="http://schemas.microsoft.com/office/powerpoint/2010/main" val="328224455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7575" y="221979"/>
            <a:ext cx="11904425" cy="6494085"/>
          </a:xfrm>
          <a:prstGeom prst="rect">
            <a:avLst/>
          </a:prstGeom>
        </p:spPr>
        <p:txBody>
          <a:bodyPr wrap="square">
            <a:spAutoFit/>
          </a:bodyPr>
          <a:lstStyle/>
          <a:p>
            <a:r>
              <a:rPr lang="en-GB" sz="3200" b="1" dirty="0"/>
              <a:t>In the context of global environmental emergency, this Constructivist project could be translated into the proposition that the egalitarian aspects of city life consistently provide the best sociological and physical supports for resource conservation and carbon mitigation. Indeed, there is little hope of mitigating greenhouse emissions or adapting human habitats to the </a:t>
            </a:r>
            <a:r>
              <a:rPr lang="en-GB" sz="3200" b="1" dirty="0" err="1"/>
              <a:t>Anthropocene</a:t>
            </a:r>
            <a:r>
              <a:rPr lang="en-GB" sz="3200" b="1" dirty="0"/>
              <a:t> unless the movement to control global warming converges with the struggle to raise living standards and abolish world poverty. And in real life, beyond the IPCC’s simplistic scenarios, this means participating in the struggle for democratic control over urban space, capital flows, resource-sheds and large-scale means of production</a:t>
            </a:r>
            <a:r>
              <a:rPr lang="en-GB" sz="3200" b="1" dirty="0"/>
              <a:t> </a:t>
            </a:r>
            <a:endParaRPr lang="en-US" sz="3200" b="1" dirty="0"/>
          </a:p>
        </p:txBody>
      </p:sp>
    </p:spTree>
    <p:extLst>
      <p:ext uri="{BB962C8B-B14F-4D97-AF65-F5344CB8AC3E}">
        <p14:creationId xmlns:p14="http://schemas.microsoft.com/office/powerpoint/2010/main" val="323357789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648496" y="347730"/>
            <a:ext cx="10079865" cy="6474059"/>
          </a:xfrm>
        </p:spPr>
        <p:txBody>
          <a:bodyPr/>
          <a:lstStyle/>
          <a:p>
            <a:endParaRPr lang="en-GB" dirty="0" smtClean="0"/>
          </a:p>
          <a:p>
            <a:pPr marL="0" indent="0">
              <a:buNone/>
            </a:pPr>
            <a:r>
              <a:rPr lang="en-GB" sz="2000" b="1" dirty="0" smtClean="0"/>
              <a:t>‘Blue Marble’ earth shot, 1972; </a:t>
            </a:r>
          </a:p>
          <a:p>
            <a:pPr marL="0" indent="0">
              <a:buNone/>
            </a:pPr>
            <a:endParaRPr lang="en-GB" sz="2000" b="1" i="1" dirty="0" smtClean="0"/>
          </a:p>
          <a:p>
            <a:pPr marL="0" indent="0">
              <a:buNone/>
            </a:pPr>
            <a:endParaRPr lang="en-GB" sz="2000" b="1" i="1" dirty="0"/>
          </a:p>
          <a:p>
            <a:pPr marL="0" indent="0">
              <a:buNone/>
            </a:pPr>
            <a:endParaRPr lang="en-GB" sz="2000" b="1" i="1" dirty="0" smtClean="0"/>
          </a:p>
          <a:p>
            <a:pPr marL="0" indent="0">
              <a:buNone/>
            </a:pPr>
            <a:endParaRPr lang="en-GB" sz="2000" b="1" i="1" dirty="0"/>
          </a:p>
          <a:p>
            <a:pPr marL="0" indent="0">
              <a:buNone/>
            </a:pPr>
            <a:endParaRPr lang="en-GB" sz="2000" b="1" i="1" dirty="0" smtClean="0"/>
          </a:p>
          <a:p>
            <a:pPr marL="0" indent="0">
              <a:buNone/>
            </a:pPr>
            <a:endParaRPr lang="en-GB" sz="2000" b="1" i="1" dirty="0"/>
          </a:p>
          <a:p>
            <a:pPr marL="0" indent="0">
              <a:buNone/>
            </a:pPr>
            <a:endParaRPr lang="en-GB" sz="2000" b="1" i="1" dirty="0" smtClean="0"/>
          </a:p>
          <a:p>
            <a:pPr marL="0" indent="0">
              <a:buNone/>
            </a:pPr>
            <a:endParaRPr lang="en-GB" sz="2000" b="1" i="1" dirty="0"/>
          </a:p>
          <a:p>
            <a:pPr marL="0" indent="0">
              <a:buNone/>
            </a:pPr>
            <a:endParaRPr lang="en-GB" sz="2000" b="1" i="1" dirty="0" smtClean="0"/>
          </a:p>
          <a:p>
            <a:pPr marL="0" indent="0">
              <a:buNone/>
            </a:pPr>
            <a:endParaRPr lang="en-GB" sz="2000" b="1" i="1" dirty="0"/>
          </a:p>
          <a:p>
            <a:pPr marL="0" indent="0">
              <a:buNone/>
            </a:pPr>
            <a:r>
              <a:rPr lang="en-GB" sz="2000" b="1" i="1" dirty="0" smtClean="0"/>
              <a:t>								</a:t>
            </a:r>
            <a:r>
              <a:rPr lang="en-GB" sz="2000" b="1" i="1" dirty="0"/>
              <a:t>	</a:t>
            </a:r>
            <a:r>
              <a:rPr lang="en-GB" sz="2000" b="1" i="1" dirty="0" smtClean="0"/>
              <a:t>				The Good Life</a:t>
            </a:r>
            <a:r>
              <a:rPr lang="en-GB" sz="2000" b="1" dirty="0" smtClean="0"/>
              <a:t>, 1975</a:t>
            </a:r>
            <a:endParaRPr lang="en-GB" dirty="0" smtClean="0"/>
          </a:p>
          <a:p>
            <a:endParaRPr lang="en-GB" dirty="0" smtClean="0"/>
          </a:p>
          <a:p>
            <a:endParaRPr lang="en-GB" dirty="0"/>
          </a:p>
        </p:txBody>
      </p:sp>
      <p:pic>
        <p:nvPicPr>
          <p:cNvPr id="4" name="Picture 3" descr="http://upload.wikimedia.org/wikipedia/commons/thumb/9/97/The_Earth_seen_from_Apollo_17.jpg/800px-The_Earth_seen_from_Apollo_17.jpg"/>
          <p:cNvPicPr/>
          <p:nvPr/>
        </p:nvPicPr>
        <p:blipFill>
          <a:blip r:embed="rId2" cstate="print"/>
          <a:srcRect/>
          <a:stretch>
            <a:fillRect/>
          </a:stretch>
        </p:blipFill>
        <p:spPr bwMode="auto">
          <a:xfrm>
            <a:off x="837127" y="1322421"/>
            <a:ext cx="5620214" cy="5323077"/>
          </a:xfrm>
          <a:prstGeom prst="rect">
            <a:avLst/>
          </a:prstGeom>
          <a:noFill/>
          <a:ln w="9525">
            <a:noFill/>
            <a:miter lim="800000"/>
            <a:headEnd/>
            <a:tailEnd/>
          </a:ln>
        </p:spPr>
      </p:pic>
      <p:pic>
        <p:nvPicPr>
          <p:cNvPr id="5" name="Picture 4" descr="http://www.urban-dwellers-living-the-good-life-scrimping.co.uk/wp-content/uploads/2013/02/tom-barbara-good-life-300x221.jpg?4fdf04"/>
          <p:cNvPicPr/>
          <p:nvPr/>
        </p:nvPicPr>
        <p:blipFill>
          <a:blip r:embed="rId3" cstate="print"/>
          <a:srcRect/>
          <a:stretch>
            <a:fillRect/>
          </a:stretch>
        </p:blipFill>
        <p:spPr bwMode="auto">
          <a:xfrm>
            <a:off x="6688428" y="1814309"/>
            <a:ext cx="4823522" cy="3540899"/>
          </a:xfrm>
          <a:prstGeom prst="rect">
            <a:avLst/>
          </a:prstGeom>
          <a:noFill/>
          <a:ln w="9525">
            <a:noFill/>
            <a:miter lim="800000"/>
            <a:headEnd/>
            <a:tailEnd/>
          </a:ln>
        </p:spPr>
      </p:pic>
    </p:spTree>
    <p:extLst>
      <p:ext uri="{BB962C8B-B14F-4D97-AF65-F5344CB8AC3E}">
        <p14:creationId xmlns:p14="http://schemas.microsoft.com/office/powerpoint/2010/main" val="419711591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122" y="1380168"/>
            <a:ext cx="8191500" cy="4762500"/>
          </a:xfrm>
          <a:prstGeom prst="rect">
            <a:avLst/>
          </a:prstGeom>
        </p:spPr>
      </p:pic>
    </p:spTree>
    <p:extLst>
      <p:ext uri="{BB962C8B-B14F-4D97-AF65-F5344CB8AC3E}">
        <p14:creationId xmlns:p14="http://schemas.microsoft.com/office/powerpoint/2010/main" val="163051561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GTC_eyeleve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1130" y="1554502"/>
            <a:ext cx="7315200" cy="4318000"/>
          </a:xfrm>
          <a:prstGeom prst="rect">
            <a:avLst/>
          </a:prstGeom>
        </p:spPr>
      </p:pic>
    </p:spTree>
    <p:extLst>
      <p:ext uri="{BB962C8B-B14F-4D97-AF65-F5344CB8AC3E}">
        <p14:creationId xmlns:p14="http://schemas.microsoft.com/office/powerpoint/2010/main" val="13178576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7222" y="328310"/>
            <a:ext cx="11359229" cy="6124754"/>
          </a:xfrm>
          <a:prstGeom prst="rect">
            <a:avLst/>
          </a:prstGeom>
        </p:spPr>
        <p:txBody>
          <a:bodyPr wrap="square">
            <a:spAutoFit/>
          </a:bodyPr>
          <a:lstStyle/>
          <a:p>
            <a:r>
              <a:rPr lang="en-GB" sz="2800" b="1" dirty="0"/>
              <a:t>Tackling the challenge of sustainable urban design for the whole planet, and not just for a few privileged countries or social groups, requires a vast stage for the imagination… It presupposes a radical willingness to think beyond the horizon of neo-liberal capitalism toward a global revolution that reintegrates the labour of the informal working classes, as well as the rural poor, in the sustainable reconstruction of their built environments and livelihoods. Of course, this is an utterly unrealistic scenario, but one either embarks on a journey of hope, believing that collaborations between architects, engineers, ecologists and activists can play small, but essential roles in making an alter-monde more possible, or one submits to a future in which designers are just the hireling </a:t>
            </a:r>
            <a:r>
              <a:rPr lang="en-GB" sz="2800" b="1" dirty="0" err="1"/>
              <a:t>imagineers</a:t>
            </a:r>
            <a:r>
              <a:rPr lang="en-GB" sz="2800" b="1" dirty="0"/>
              <a:t> of elite, alternative </a:t>
            </a:r>
            <a:r>
              <a:rPr lang="en-GB" sz="2800" b="1" dirty="0" smtClean="0"/>
              <a:t>existences </a:t>
            </a:r>
            <a:endParaRPr lang="en-US" sz="2800" b="1" dirty="0"/>
          </a:p>
        </p:txBody>
      </p:sp>
    </p:spTree>
    <p:extLst>
      <p:ext uri="{BB962C8B-B14F-4D97-AF65-F5344CB8AC3E}">
        <p14:creationId xmlns:p14="http://schemas.microsoft.com/office/powerpoint/2010/main" val="32754596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descr="Image result for 1970s poster nuclear destru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447" y="128788"/>
            <a:ext cx="3413649" cy="411189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oil shock"/>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46976" y="3700171"/>
            <a:ext cx="7117957" cy="297372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http://2.bp.blogspot.com/-rgMGgrDXPMo/VCtGeSG3lEI/AAAAAAAAIbY/VPn-6cFo8bc/s1600/Earth%2BDay%2B1970%2BWashington%2BDC%2BPost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7947" y="327986"/>
            <a:ext cx="3868345" cy="613034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1970s environmental post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53798" y="416866"/>
            <a:ext cx="2243001" cy="2995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067563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2050" name="Picture 2" descr="https://imagesvc.timeincapp.com/v3/mm/image?url=https%3A%2F%2Ftimedotcom.files.wordpress.com%2F2016%2F11%2Fgettyimages-153943035.jpg&amp;w=800&amp;c=sc&amp;poi=face&amp;q=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9958" y="399246"/>
            <a:ext cx="4839333" cy="5988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1779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49823" y="954741"/>
            <a:ext cx="9695329" cy="5472953"/>
          </a:xfrm>
        </p:spPr>
        <p:txBody>
          <a:bodyPr>
            <a:normAutofit/>
          </a:bodyPr>
          <a:lstStyle/>
          <a:p>
            <a:pPr marL="0" indent="0">
              <a:buNone/>
            </a:pPr>
            <a:r>
              <a:rPr lang="en-GB" sz="2000" b="1" dirty="0"/>
              <a:t>E</a:t>
            </a:r>
            <a:r>
              <a:rPr lang="en-GB" sz="2000" b="1" dirty="0" smtClean="0"/>
              <a:t>co-cosmopolitanism</a:t>
            </a:r>
            <a:r>
              <a:rPr lang="en-GB" sz="2000" b="1" dirty="0"/>
              <a:t>: </a:t>
            </a:r>
            <a:endParaRPr lang="en-GB" sz="2000" b="1" dirty="0" smtClean="0"/>
          </a:p>
          <a:p>
            <a:r>
              <a:rPr lang="en-GB" sz="2000" b="1" dirty="0" smtClean="0"/>
              <a:t>“</a:t>
            </a:r>
            <a:r>
              <a:rPr lang="en-GB" sz="2000" b="1" dirty="0"/>
              <a:t>it seems to me imperative to reorient current U.S. </a:t>
            </a:r>
            <a:r>
              <a:rPr lang="en-GB" sz="2000" b="1" dirty="0" smtClean="0"/>
              <a:t>environmentalist discourse</a:t>
            </a:r>
            <a:r>
              <a:rPr lang="en-GB" sz="2000" b="1" dirty="0"/>
              <a:t>, ecocriticism included, toward a more </a:t>
            </a:r>
            <a:r>
              <a:rPr lang="en-GB" sz="2000" b="1" dirty="0" smtClean="0"/>
              <a:t>nuanced understanding </a:t>
            </a:r>
            <a:r>
              <a:rPr lang="en-GB" sz="2000" b="1" dirty="0"/>
              <a:t>of how both local cultural and ecological systems are </a:t>
            </a:r>
            <a:r>
              <a:rPr lang="en-GB" sz="2000" b="1" dirty="0" smtClean="0"/>
              <a:t>imbricated in </a:t>
            </a:r>
            <a:r>
              <a:rPr lang="en-GB" sz="2000" b="1" dirty="0"/>
              <a:t>global ones. This argument for an increased emphasis on </a:t>
            </a:r>
            <a:r>
              <a:rPr lang="en-GB" sz="2000" b="1" dirty="0" smtClean="0"/>
              <a:t>a sense </a:t>
            </a:r>
            <a:r>
              <a:rPr lang="en-GB" sz="2000" b="1" dirty="0"/>
              <a:t>of planet, a cognitive understanding and affective attachment to </a:t>
            </a:r>
            <a:r>
              <a:rPr lang="en-GB" sz="2000" b="1" dirty="0" smtClean="0"/>
              <a:t>the global</a:t>
            </a:r>
            <a:r>
              <a:rPr lang="en-GB" sz="2000" b="1" dirty="0"/>
              <a:t>, should be understood not as a claim that environmentalism </a:t>
            </a:r>
            <a:r>
              <a:rPr lang="en-GB" sz="2000" b="1" dirty="0" smtClean="0"/>
              <a:t>should welcome </a:t>
            </a:r>
            <a:r>
              <a:rPr lang="en-GB" sz="2000" b="1" dirty="0"/>
              <a:t>globalization in every form (there are good reasons to resist </a:t>
            </a:r>
            <a:r>
              <a:rPr lang="en-GB" sz="2000" b="1" dirty="0" smtClean="0"/>
              <a:t>some of </a:t>
            </a:r>
            <a:r>
              <a:rPr lang="en-GB" sz="2000" b="1" dirty="0"/>
              <a:t>its dimensions) or as a refusal to acknowledge that appeals to </a:t>
            </a:r>
            <a:r>
              <a:rPr lang="en-GB" sz="2000" b="1" dirty="0" smtClean="0"/>
              <a:t>indigenous traditions</a:t>
            </a:r>
            <a:r>
              <a:rPr lang="en-GB" sz="2000" b="1" dirty="0"/>
              <a:t>, local knowledge, or national law are in some cases </a:t>
            </a:r>
            <a:r>
              <a:rPr lang="en-GB" sz="2000" b="1" dirty="0" smtClean="0"/>
              <a:t>appropriate and </a:t>
            </a:r>
            <a:r>
              <a:rPr lang="en-GB" sz="2000" b="1" dirty="0"/>
              <a:t>effective strategies. Rather, it is intended as a call to ground </a:t>
            </a:r>
            <a:r>
              <a:rPr lang="en-GB" sz="2000" b="1" dirty="0" smtClean="0"/>
              <a:t>any such </a:t>
            </a:r>
            <a:r>
              <a:rPr lang="en-GB" sz="2000" b="1" dirty="0"/>
              <a:t>discourses in a thorough cultural and scientific understanding of </a:t>
            </a:r>
            <a:r>
              <a:rPr lang="en-GB" sz="2000" b="1" dirty="0" smtClean="0"/>
              <a:t>the global—that </a:t>
            </a:r>
            <a:r>
              <a:rPr lang="en-GB" sz="2000" b="1" dirty="0"/>
              <a:t>is, an environmentally oriented cosmopolitanism or “</a:t>
            </a:r>
            <a:r>
              <a:rPr lang="en-GB" sz="2000" b="1" dirty="0" smtClean="0"/>
              <a:t>world environmental citizenship.” </a:t>
            </a:r>
            <a:r>
              <a:rPr lang="en-GB" sz="2000" b="1" dirty="0"/>
              <a:t>(p. 59)</a:t>
            </a:r>
          </a:p>
          <a:p>
            <a:endParaRPr lang="en-GB" dirty="0"/>
          </a:p>
        </p:txBody>
      </p:sp>
    </p:spTree>
    <p:extLst>
      <p:ext uri="{BB962C8B-B14F-4D97-AF65-F5344CB8AC3E}">
        <p14:creationId xmlns:p14="http://schemas.microsoft.com/office/powerpoint/2010/main" val="34387973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896035" y="1237129"/>
            <a:ext cx="9608577" cy="4674093"/>
          </a:xfrm>
        </p:spPr>
        <p:txBody>
          <a:bodyPr/>
          <a:lstStyle/>
          <a:p>
            <a:r>
              <a:rPr lang="en-GB" b="1" dirty="0"/>
              <a:t>“Historically, cosmopolitanism has combined two distinct significations. On the one hand, it designates an enthusiasm for customary differences, but as ethical or aesthetic material for a unified polychromatic culture—a new singularity born of a blending and merging of multiple local constituents. Typically, in this conception, a subjunctive ‘ought’ contains a normative ‘is’: the suggestion that the period in question is—for the first time in history—already substantially cosmopolitan. On the other hand, cosmopolitanism projects a theory of world government and corresponding citizenship. Here the structure of underlying unity conveyed by the cultural meaning of the term is carried over to the political. The cosmopolitan ideal envisages less a federation or coalition of states than an all-encompassing representative structure in which delegates can deliberate on a global scale</a:t>
            </a:r>
            <a:r>
              <a:rPr lang="en-GB" b="1" dirty="0" smtClean="0"/>
              <a:t>.”</a:t>
            </a:r>
          </a:p>
          <a:p>
            <a:pPr marL="457200" lvl="1" indent="0">
              <a:buNone/>
            </a:pPr>
            <a:r>
              <a:rPr lang="en-GB" b="1" dirty="0" smtClean="0"/>
              <a:t>(Timothy Brenan, “Cosmopolitanism and Internationalism”, </a:t>
            </a:r>
            <a:r>
              <a:rPr lang="en-GB" b="1" i="1" dirty="0" smtClean="0"/>
              <a:t>New Left Review</a:t>
            </a:r>
            <a:r>
              <a:rPr lang="en-GB" b="1" dirty="0" smtClean="0"/>
              <a:t>, Jan-Feb. 2001 </a:t>
            </a:r>
            <a:endParaRPr lang="en-GB" b="1" dirty="0"/>
          </a:p>
        </p:txBody>
      </p:sp>
    </p:spTree>
    <p:extLst>
      <p:ext uri="{BB962C8B-B14F-4D97-AF65-F5344CB8AC3E}">
        <p14:creationId xmlns:p14="http://schemas.microsoft.com/office/powerpoint/2010/main" val="28248245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896035" y="1653988"/>
            <a:ext cx="9030353" cy="4311022"/>
          </a:xfrm>
        </p:spPr>
        <p:txBody>
          <a:bodyPr/>
          <a:lstStyle/>
          <a:p>
            <a:r>
              <a:rPr lang="en-GB" b="1" dirty="0" smtClean="0"/>
              <a:t>“We </a:t>
            </a:r>
            <a:r>
              <a:rPr lang="en-GB" b="1" dirty="0"/>
              <a:t>need to be very cautious in contemplating any </a:t>
            </a:r>
            <a:r>
              <a:rPr lang="en-GB" b="1" dirty="0" err="1"/>
              <a:t>cosmopolis</a:t>
            </a:r>
            <a:r>
              <a:rPr lang="en-GB" b="1" dirty="0"/>
              <a:t> that would short-circuit the existing nation-states in the name of the people: on that imaginary terrain, too many powerful interests are already entrenched. There are alternatives to a standoff between a suspect utopianism of the </a:t>
            </a:r>
            <a:r>
              <a:rPr lang="en-GB" b="1" dirty="0" err="1"/>
              <a:t>cosmopolitical</a:t>
            </a:r>
            <a:r>
              <a:rPr lang="en-GB" b="1" dirty="0"/>
              <a:t> community and a blinkered defence of the existing nation-state system. It is better to view the latter as a transitional arena, which for the moment contains the only structures through which transnational forms of solidarity might emerge in the only way they can—slowly and over many generations</a:t>
            </a:r>
            <a:r>
              <a:rPr lang="en-GB" b="1" dirty="0" smtClean="0"/>
              <a:t>.” (Brenan, “Cosmopolitanism…”</a:t>
            </a:r>
            <a:endParaRPr lang="en-GB" b="1" dirty="0"/>
          </a:p>
          <a:p>
            <a:endParaRPr lang="en-GB" dirty="0"/>
          </a:p>
        </p:txBody>
      </p:sp>
    </p:spTree>
    <p:extLst>
      <p:ext uri="{BB962C8B-B14F-4D97-AF65-F5344CB8AC3E}">
        <p14:creationId xmlns:p14="http://schemas.microsoft.com/office/powerpoint/2010/main" val="24509661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146852" y="1524000"/>
            <a:ext cx="9357760" cy="4387222"/>
          </a:xfrm>
        </p:spPr>
        <p:txBody>
          <a:bodyPr/>
          <a:lstStyle/>
          <a:p>
            <a:r>
              <a:rPr lang="en-GB" dirty="0"/>
              <a:t>“In the course of the 1990s, climate change also began to make its way into the cultural imagination. Like other processes of global systemic transformation, ecological or not, </a:t>
            </a:r>
            <a:r>
              <a:rPr lang="en-GB" b="1" dirty="0"/>
              <a:t>climate change poses a challenge for narrative and lyrical forms that have conventionally focused above all on individuals, families, or nations,</a:t>
            </a:r>
            <a:r>
              <a:rPr lang="en-GB" dirty="0"/>
              <a:t> since it requires the articulation of connections between events at vastly different scales.” (</a:t>
            </a:r>
            <a:r>
              <a:rPr lang="en-GB" dirty="0" err="1"/>
              <a:t>Heise</a:t>
            </a:r>
            <a:r>
              <a:rPr lang="en-GB" dirty="0"/>
              <a:t>, </a:t>
            </a:r>
            <a:r>
              <a:rPr lang="en-GB" i="1" dirty="0"/>
              <a:t>Sense of Place</a:t>
            </a:r>
            <a:r>
              <a:rPr lang="en-GB" dirty="0"/>
              <a:t>, </a:t>
            </a:r>
            <a:r>
              <a:rPr lang="en-GB" i="1" dirty="0"/>
              <a:t>Sense of Planet</a:t>
            </a:r>
            <a:r>
              <a:rPr lang="en-GB" dirty="0"/>
              <a:t> p. 207)</a:t>
            </a:r>
          </a:p>
          <a:p>
            <a:endParaRPr lang="en-GB" dirty="0"/>
          </a:p>
        </p:txBody>
      </p:sp>
    </p:spTree>
    <p:extLst>
      <p:ext uri="{BB962C8B-B14F-4D97-AF65-F5344CB8AC3E}">
        <p14:creationId xmlns:p14="http://schemas.microsoft.com/office/powerpoint/2010/main" val="123853005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Wisp">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2466</TotalTime>
  <Words>2154</Words>
  <Application>Microsoft Macintosh PowerPoint</Application>
  <PresentationFormat>Custom</PresentationFormat>
  <Paragraphs>46</Paragraphs>
  <Slides>32</Slides>
  <Notes>0</Notes>
  <HiddenSlides>0</HiddenSlides>
  <MMClips>1</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Ursula K. Heise      Mike Davis</vt:lpstr>
      <vt:lpstr>PowerPoint Presentation</vt:lpstr>
      <vt:lpstr>Pessimism of the Intellect ‘socio-economic inequality will have a meteorological mandate…’</vt:lpstr>
      <vt:lpstr>PowerPoint Presentation</vt:lpstr>
      <vt:lpstr>PowerPoint Presentation</vt:lpstr>
      <vt:lpstr>‘little quasi-socialist paradises around rich public spaces for learning, research, performance and human reproduction’</vt:lpstr>
      <vt:lpstr>‘little quasi-socialist paradises around rich public spaces for learning, research, performance and human reproduction’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Neil Lazarus</cp:lastModifiedBy>
  <cp:revision>16</cp:revision>
  <dcterms:created xsi:type="dcterms:W3CDTF">2019-02-26T21:07:18Z</dcterms:created>
  <dcterms:modified xsi:type="dcterms:W3CDTF">2019-03-05T12:21:54Z</dcterms:modified>
</cp:coreProperties>
</file>