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sldIdLst>
    <p:sldId id="256" r:id="rId2"/>
    <p:sldId id="259" r:id="rId3"/>
    <p:sldId id="271" r:id="rId4"/>
    <p:sldId id="267" r:id="rId5"/>
    <p:sldId id="268" r:id="rId6"/>
    <p:sldId id="279" r:id="rId7"/>
    <p:sldId id="280" r:id="rId8"/>
    <p:sldId id="278" r:id="rId9"/>
    <p:sldId id="275" r:id="rId10"/>
    <p:sldId id="272" r:id="rId11"/>
    <p:sldId id="273" r:id="rId12"/>
    <p:sldId id="281" r:id="rId13"/>
    <p:sldId id="257" r:id="rId14"/>
    <p:sldId id="283" r:id="rId15"/>
    <p:sldId id="260" r:id="rId16"/>
    <p:sldId id="261" r:id="rId17"/>
    <p:sldId id="284" r:id="rId18"/>
    <p:sldId id="269" r:id="rId19"/>
    <p:sldId id="270" r:id="rId20"/>
    <p:sldId id="263" r:id="rId21"/>
    <p:sldId id="264" r:id="rId22"/>
    <p:sldId id="265" r:id="rId23"/>
    <p:sldId id="258" r:id="rId24"/>
    <p:sldId id="26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9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5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4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9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6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9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8CF19-038C-1F4B-9599-ABF15DFD53A5}" type="datetimeFigureOut">
              <a:rPr lang="en-US" smtClean="0"/>
              <a:t>05/10/18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041FD-EF0C-8F4A-91D7-3E534E4E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1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5IsSpAOD6K8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Immanuel Kant </a:t>
            </a:r>
            <a:br>
              <a:rPr lang="en-US" dirty="0" smtClean="0"/>
            </a:br>
            <a:r>
              <a:rPr lang="en-US" dirty="0" smtClean="0"/>
              <a:t>Michel Foucault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‘What is Enlightenment?’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Modernization</a:t>
            </a:r>
            <a:endParaRPr lang="en-US" dirty="0"/>
          </a:p>
        </p:txBody>
      </p:sp>
      <p:pic>
        <p:nvPicPr>
          <p:cNvPr id="4" name="Content Placeholder 3" descr="Modernisoint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6" b="7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029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Modernism (</a:t>
            </a:r>
            <a:r>
              <a:rPr lang="en-US" dirty="0" err="1" smtClean="0"/>
              <a:t>Wassily</a:t>
            </a:r>
            <a:r>
              <a:rPr lang="en-US" dirty="0" smtClean="0"/>
              <a:t> Kandinsky)</a:t>
            </a:r>
            <a:endParaRPr lang="en-US" dirty="0"/>
          </a:p>
        </p:txBody>
      </p:sp>
      <p:pic>
        <p:nvPicPr>
          <p:cNvPr id="4" name="Content Placeholder 3" descr="modernis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63" b="102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70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Marshall Berman, </a:t>
            </a:r>
            <a:r>
              <a:rPr lang="en-US" sz="3200" b="1" i="1" dirty="0" smtClean="0"/>
              <a:t>All That Is Solid Melts into Air</a:t>
            </a:r>
            <a:endParaRPr lang="en-US" sz="3200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600" b="1" dirty="0" smtClean="0"/>
              <a:t>To </a:t>
            </a:r>
            <a:r>
              <a:rPr lang="en-GB" sz="2600" b="1" dirty="0"/>
              <a:t>be modern is to find ourselves in an environment that promises us adventure, power, joy, growth, transformation of ourselves and the world – and at the same time that threatens to destroy everything we have, everything we know, everything we </a:t>
            </a:r>
            <a:r>
              <a:rPr lang="en-GB" sz="2600" b="1" dirty="0" smtClean="0"/>
              <a:t>are. </a:t>
            </a:r>
            <a:endParaRPr lang="en-US" sz="2600" b="1" dirty="0"/>
          </a:p>
        </p:txBody>
      </p:sp>
      <p:pic>
        <p:nvPicPr>
          <p:cNvPr id="7" name="Content Placeholder 6" descr="9781844676446-frontcover-f10b853fb848d0c7f9b1b8f509e43a63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186" r="-171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769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Foucault, on Kant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/>
              <a:t>The hypothesis I should like to propose is that this little text is located in a sense at the crossroads of critical reflection and reflection on history. It is a reflection by Kant on the contemporary status of his own enterprise. No doubt it is not the first time that a philosopher has given his reasons for undertaking his work at a particular moment. But it seems to me that it is the first time that a philosopher has connected in this way, closely and from the inside, the significance of his work with respect to knowledge, a reflection on history and a particular analysis of the specific moment at which he is writing and because of which he is writing. It is in the reflection on </a:t>
            </a:r>
            <a:r>
              <a:rPr lang="en-GB" b="1" dirty="0" smtClean="0"/>
              <a:t>‘today’ </a:t>
            </a:r>
            <a:r>
              <a:rPr lang="en-GB" b="1" dirty="0"/>
              <a:t>as difference in history and as motive for a particular philosophical task that the novelty of this text appears to me to lie </a:t>
            </a:r>
            <a:r>
              <a:rPr lang="en-GB" b="1" dirty="0" smtClean="0"/>
              <a:t>(p. 38</a:t>
            </a:r>
            <a:r>
              <a:rPr lang="en-GB" b="1" dirty="0"/>
              <a:t>).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main-in-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31" y="268133"/>
            <a:ext cx="63500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4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Talking Heads, ‘Once in a Lifetime’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322" y="1600200"/>
            <a:ext cx="650947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hlinkClick r:id="rId2"/>
            </a:endParaRPr>
          </a:p>
          <a:p>
            <a:pPr marL="0" indent="0">
              <a:buNone/>
            </a:pPr>
            <a:endParaRPr lang="en-US" sz="1800" dirty="0">
              <a:hlinkClick r:id="rId2"/>
            </a:endParaRPr>
          </a:p>
          <a:p>
            <a:pPr marL="0" indent="0">
              <a:buNone/>
            </a:pPr>
            <a:endParaRPr lang="en-US" sz="1800" dirty="0" smtClean="0">
              <a:hlinkClick r:id="rId2"/>
            </a:endParaRPr>
          </a:p>
          <a:p>
            <a:pPr marL="0" indent="0">
              <a:buNone/>
            </a:pPr>
            <a:endParaRPr lang="en-US" sz="1800" dirty="0">
              <a:hlinkClick r:id="rId2"/>
            </a:endParaRP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://www.youtube.com/watch?v=</a:t>
            </a:r>
            <a:r>
              <a:rPr lang="en-US" sz="1800" dirty="0" smtClean="0">
                <a:hlinkClick r:id="rId2"/>
              </a:rPr>
              <a:t>5IsSpAOD6K8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1557391" y="3105835"/>
            <a:ext cx="5300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6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Talking Heads, ‘Once in a Lifetime’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may find yourself living in a shotgun shack </a:t>
            </a:r>
            <a:br>
              <a:rPr lang="en-US" dirty="0"/>
            </a:br>
            <a:r>
              <a:rPr lang="en-US" dirty="0"/>
              <a:t>You may find yourself in another part of the world </a:t>
            </a:r>
            <a:br>
              <a:rPr lang="en-US" dirty="0"/>
            </a:br>
            <a:r>
              <a:rPr lang="en-US" dirty="0"/>
              <a:t>You may find yourself behind the wheel of a large automobile </a:t>
            </a:r>
            <a:br>
              <a:rPr lang="en-US" dirty="0"/>
            </a:br>
            <a:r>
              <a:rPr lang="en-US" dirty="0"/>
              <a:t>You may find yourself in a beautiful </a:t>
            </a:r>
            <a:r>
              <a:rPr lang="en-US" dirty="0" smtClean="0"/>
              <a:t>house, </a:t>
            </a:r>
            <a:r>
              <a:rPr lang="en-US" dirty="0"/>
              <a:t>with a beautiful wife </a:t>
            </a:r>
            <a:br>
              <a:rPr lang="en-US" dirty="0"/>
            </a:br>
            <a:r>
              <a:rPr lang="en-US" dirty="0"/>
              <a:t>You may ask yourself, well, how did I get here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Letting </a:t>
            </a:r>
            <a:r>
              <a:rPr lang="en-US" dirty="0"/>
              <a:t>the days go by, let the water hold me down </a:t>
            </a:r>
            <a:br>
              <a:rPr lang="en-US" dirty="0"/>
            </a:br>
            <a:r>
              <a:rPr lang="en-US" dirty="0"/>
              <a:t>Letting the days go by, water flowing underground </a:t>
            </a:r>
            <a:br>
              <a:rPr lang="en-US" dirty="0"/>
            </a:br>
            <a:r>
              <a:rPr lang="en-US" dirty="0"/>
              <a:t>Into the blue again after the money's gone </a:t>
            </a:r>
            <a:br>
              <a:rPr lang="en-US" dirty="0"/>
            </a:br>
            <a:r>
              <a:rPr lang="en-US" dirty="0"/>
              <a:t>Once in a lifetime, water flowing underground </a:t>
            </a:r>
            <a:br>
              <a:rPr lang="en-US" dirty="0"/>
            </a:br>
            <a:r>
              <a:rPr lang="en-US" dirty="0"/>
              <a:t>You may ask yourself, how do I work this? </a:t>
            </a:r>
            <a:br>
              <a:rPr lang="en-US" dirty="0"/>
            </a:br>
            <a:r>
              <a:rPr lang="en-US" dirty="0"/>
              <a:t>You may ask yourself, where is that large automobile? </a:t>
            </a:r>
            <a:br>
              <a:rPr lang="en-US" dirty="0"/>
            </a:br>
            <a:r>
              <a:rPr lang="en-US" dirty="0"/>
              <a:t>You may tell yourself, this is not my beautiful house </a:t>
            </a:r>
            <a:br>
              <a:rPr lang="en-US" dirty="0"/>
            </a:br>
            <a:r>
              <a:rPr lang="en-US" dirty="0"/>
              <a:t>You may tell yourself, this is not my beautiful wife </a:t>
            </a:r>
            <a:br>
              <a:rPr lang="en-US" dirty="0"/>
            </a:br>
            <a:r>
              <a:rPr lang="en-US" dirty="0"/>
              <a:t>Letting the days go by, let the water hold me down </a:t>
            </a:r>
            <a:br>
              <a:rPr lang="en-US" dirty="0"/>
            </a:br>
            <a:r>
              <a:rPr lang="en-US" dirty="0"/>
              <a:t>Letting the days go by, water flowing underground </a:t>
            </a:r>
            <a:br>
              <a:rPr lang="en-US" dirty="0"/>
            </a:br>
            <a:r>
              <a:rPr lang="en-US" dirty="0"/>
              <a:t>Into the blue again, after the money's gone </a:t>
            </a:r>
            <a:br>
              <a:rPr lang="en-US" dirty="0"/>
            </a:br>
            <a:r>
              <a:rPr lang="en-US" dirty="0"/>
              <a:t>Once in a lifetime, water flowing underground </a:t>
            </a:r>
            <a:br>
              <a:rPr lang="en-US" dirty="0"/>
            </a:br>
            <a:r>
              <a:rPr lang="en-US" dirty="0"/>
              <a:t>Same as it ever was, same as it ever was, same as it ever was, same as it ever was </a:t>
            </a:r>
            <a:br>
              <a:rPr lang="en-US" dirty="0"/>
            </a:br>
            <a:r>
              <a:rPr lang="en-US" dirty="0"/>
              <a:t>Same as it ever was, same as it ever was, same as it ever was, same as it ever was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4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3127" y="1607202"/>
            <a:ext cx="85732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/>
              <a:t>Kant is the </a:t>
            </a:r>
            <a:r>
              <a:rPr lang="en-GB" sz="3600" b="1" dirty="0"/>
              <a:t>first philosopher to ‘take </a:t>
            </a:r>
            <a:r>
              <a:rPr lang="en-GB" sz="3600" b="1" dirty="0" smtClean="0"/>
              <a:t>aim like </a:t>
            </a:r>
            <a:r>
              <a:rPr lang="en-GB" sz="3600" b="1" dirty="0"/>
              <a:t>an archer at the heart of a present that is concentrated in the significance of the contemporary moment, and thereby to inaugurate the philosophical discourse of modernity’</a:t>
            </a:r>
            <a:r>
              <a:rPr lang="en-GB" sz="3600" b="1" dirty="0" smtClean="0"/>
              <a:t>.</a:t>
            </a:r>
          </a:p>
          <a:p>
            <a:r>
              <a:rPr lang="en-GB" sz="3600" b="1" dirty="0" smtClean="0"/>
              <a:t>											Jürgen </a:t>
            </a:r>
            <a:r>
              <a:rPr lang="en-GB" sz="3600" b="1" dirty="0" err="1"/>
              <a:t>Habermas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96314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Map of Europe, late 18</a:t>
            </a:r>
            <a:r>
              <a:rPr lang="en-US" baseline="30000" dirty="0" smtClean="0"/>
              <a:t>th</a:t>
            </a:r>
            <a:r>
              <a:rPr lang="en-US" dirty="0" smtClean="0"/>
              <a:t> C</a:t>
            </a:r>
            <a:endParaRPr lang="en-US" dirty="0"/>
          </a:p>
        </p:txBody>
      </p:sp>
      <p:pic>
        <p:nvPicPr>
          <p:cNvPr id="4" name="Content Placeholder 3" descr="64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9" b="120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735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Map of Europe, today</a:t>
            </a:r>
            <a:endParaRPr lang="en-US" dirty="0"/>
          </a:p>
        </p:txBody>
      </p:sp>
      <p:pic>
        <p:nvPicPr>
          <p:cNvPr id="5" name="Content Placeholder 4" descr="europe-map-political-countri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5" b="211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627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Shanghai: </a:t>
            </a:r>
            <a:r>
              <a:rPr lang="en-US" dirty="0" err="1" smtClean="0"/>
              <a:t>Pudong</a:t>
            </a:r>
            <a:r>
              <a:rPr lang="en-US" dirty="0" smtClean="0"/>
              <a:t> skyline, from the Bund</a:t>
            </a:r>
            <a:endParaRPr lang="en-US" dirty="0"/>
          </a:p>
        </p:txBody>
      </p:sp>
      <p:pic>
        <p:nvPicPr>
          <p:cNvPr id="5" name="Content Placeholder 4" descr="shanghai-modern-faces-of-shangha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" b="5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84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Unmündigkeit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translations: immaturity, nonage, minority, </a:t>
            </a:r>
            <a:r>
              <a:rPr lang="en-US" i="1" dirty="0" smtClean="0"/>
              <a:t>non compos mentis </a:t>
            </a:r>
            <a:r>
              <a:rPr lang="en-US" dirty="0" smtClean="0"/>
              <a:t>(‘not of sound mind’)</a:t>
            </a:r>
          </a:p>
          <a:p>
            <a:r>
              <a:rPr lang="en-US" dirty="0" smtClean="0"/>
              <a:t>Opposite: </a:t>
            </a:r>
            <a:r>
              <a:rPr lang="en-US" i="1" dirty="0" err="1" smtClean="0"/>
              <a:t>Mündigkeit</a:t>
            </a:r>
            <a:r>
              <a:rPr lang="en-US" dirty="0" smtClean="0"/>
              <a:t> – majority, able to represent oneself, responsibility</a:t>
            </a:r>
          </a:p>
          <a:p>
            <a:r>
              <a:rPr lang="en-US" dirty="0" smtClean="0"/>
              <a:t>Der </a:t>
            </a:r>
            <a:r>
              <a:rPr lang="en-US" dirty="0" err="1" smtClean="0"/>
              <a:t>Mund</a:t>
            </a:r>
            <a:r>
              <a:rPr lang="en-US" dirty="0" smtClean="0"/>
              <a:t>: mouth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5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William Blake, ‘London’ (1794)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I </a:t>
            </a:r>
            <a:r>
              <a:rPr lang="en-US" sz="1400" b="1" dirty="0"/>
              <a:t>wander thro' each </a:t>
            </a:r>
            <a:r>
              <a:rPr lang="en-US" sz="1400" b="1" dirty="0" err="1"/>
              <a:t>charter'd</a:t>
            </a:r>
            <a:r>
              <a:rPr lang="en-US" sz="1400" b="1" dirty="0"/>
              <a:t> street, </a:t>
            </a: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Near </a:t>
            </a:r>
            <a:r>
              <a:rPr lang="en-US" sz="1400" b="1" dirty="0"/>
              <a:t>where the </a:t>
            </a:r>
            <a:r>
              <a:rPr lang="en-US" sz="1400" b="1" dirty="0" err="1"/>
              <a:t>charter'd</a:t>
            </a:r>
            <a:r>
              <a:rPr lang="en-US" sz="1400" b="1" dirty="0"/>
              <a:t> Thames does flow. </a:t>
            </a:r>
          </a:p>
          <a:p>
            <a:pPr marL="0" indent="0">
              <a:buNone/>
            </a:pPr>
            <a:r>
              <a:rPr lang="en-US" sz="1400" b="1" dirty="0"/>
              <a:t>And mark in every face I meet </a:t>
            </a:r>
          </a:p>
          <a:p>
            <a:pPr marL="0" indent="0">
              <a:buNone/>
            </a:pPr>
            <a:r>
              <a:rPr lang="en-US" sz="1400" b="1" dirty="0"/>
              <a:t>Marks of weakness, marks of woe. </a:t>
            </a:r>
          </a:p>
          <a:p>
            <a:pPr marL="0" indent="0">
              <a:buNone/>
            </a:pP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In every cry of every Man, </a:t>
            </a:r>
          </a:p>
          <a:p>
            <a:pPr marL="0" indent="0">
              <a:buNone/>
            </a:pPr>
            <a:r>
              <a:rPr lang="en-US" sz="1400" b="1" dirty="0"/>
              <a:t>In every Infants cry of fear, </a:t>
            </a:r>
          </a:p>
          <a:p>
            <a:pPr marL="0" indent="0">
              <a:buNone/>
            </a:pPr>
            <a:r>
              <a:rPr lang="en-US" sz="1400" b="1" dirty="0"/>
              <a:t>In every voice: in every ban, </a:t>
            </a:r>
          </a:p>
          <a:p>
            <a:pPr marL="0" indent="0">
              <a:buNone/>
            </a:pPr>
            <a:r>
              <a:rPr lang="en-US" sz="1400" b="1" dirty="0"/>
              <a:t>The mind-</a:t>
            </a:r>
            <a:r>
              <a:rPr lang="en-US" sz="1400" b="1" dirty="0" err="1"/>
              <a:t>forg'd</a:t>
            </a:r>
            <a:r>
              <a:rPr lang="en-US" sz="1400" b="1" dirty="0"/>
              <a:t> manacles I hear </a:t>
            </a:r>
          </a:p>
          <a:p>
            <a:pPr marL="0" indent="0">
              <a:buNone/>
            </a:pP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How the Chimney-sweepers cry </a:t>
            </a:r>
          </a:p>
          <a:p>
            <a:pPr marL="0" indent="0">
              <a:buNone/>
            </a:pPr>
            <a:r>
              <a:rPr lang="en-US" sz="1400" b="1" dirty="0"/>
              <a:t>Every </a:t>
            </a:r>
            <a:r>
              <a:rPr lang="en-US" sz="1400" b="1" dirty="0" err="1"/>
              <a:t>blackning</a:t>
            </a:r>
            <a:r>
              <a:rPr lang="en-US" sz="1400" b="1" dirty="0"/>
              <a:t> Church appalls, </a:t>
            </a:r>
          </a:p>
          <a:p>
            <a:pPr marL="0" indent="0">
              <a:buNone/>
            </a:pPr>
            <a:r>
              <a:rPr lang="en-US" sz="1400" b="1" dirty="0"/>
              <a:t>And the hapless Soldiers sigh </a:t>
            </a:r>
          </a:p>
          <a:p>
            <a:pPr marL="0" indent="0">
              <a:buNone/>
            </a:pPr>
            <a:r>
              <a:rPr lang="en-US" sz="1400" b="1" dirty="0"/>
              <a:t>Runs in blood down Palace walls </a:t>
            </a:r>
          </a:p>
          <a:p>
            <a:pPr marL="0" indent="0">
              <a:buNone/>
            </a:pP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But most thro' midnight streets I hear </a:t>
            </a:r>
          </a:p>
          <a:p>
            <a:pPr marL="0" indent="0">
              <a:buNone/>
            </a:pPr>
            <a:r>
              <a:rPr lang="en-US" sz="1400" b="1" dirty="0"/>
              <a:t>How the youthful Harlots curse </a:t>
            </a:r>
          </a:p>
          <a:p>
            <a:pPr marL="0" indent="0">
              <a:buNone/>
            </a:pPr>
            <a:r>
              <a:rPr lang="en-US" sz="1400" b="1" dirty="0"/>
              <a:t>Blasts the new-born Infants tear </a:t>
            </a:r>
          </a:p>
          <a:p>
            <a:pPr marL="0" indent="0">
              <a:buNone/>
            </a:pPr>
            <a:r>
              <a:rPr lang="en-US" sz="1400" b="1" dirty="0"/>
              <a:t>And blights with plagues the Marriage hearse </a:t>
            </a:r>
          </a:p>
          <a:p>
            <a:pPr marL="0" indent="0">
              <a:buNone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0872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Kant’s republicanism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10654" y="1861270"/>
            <a:ext cx="79761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Kant advocates a kind of republicanism, in radical opposition to Thomas Hobbes’s famous postulate, ‘</a:t>
            </a:r>
            <a:r>
              <a:rPr lang="en-GB" sz="4000" b="1" i="1" dirty="0" err="1"/>
              <a:t>auctoritas</a:t>
            </a:r>
            <a:r>
              <a:rPr lang="en-GB" sz="4000" b="1" i="1" dirty="0"/>
              <a:t> non </a:t>
            </a:r>
            <a:r>
              <a:rPr lang="en-GB" sz="4000" b="1" i="1" dirty="0" err="1"/>
              <a:t>veritas</a:t>
            </a:r>
            <a:r>
              <a:rPr lang="en-GB" sz="4000" b="1" i="1" dirty="0"/>
              <a:t> </a:t>
            </a:r>
            <a:r>
              <a:rPr lang="en-GB" sz="4000" b="1" i="1" dirty="0" err="1"/>
              <a:t>facit</a:t>
            </a:r>
            <a:r>
              <a:rPr lang="en-GB" sz="4000" b="1" i="1" dirty="0"/>
              <a:t> </a:t>
            </a:r>
            <a:r>
              <a:rPr lang="en-GB" sz="4000" b="1" i="1" dirty="0" err="1"/>
              <a:t>legem</a:t>
            </a:r>
            <a:r>
              <a:rPr lang="en-GB" sz="4000" b="1" dirty="0"/>
              <a:t>’ (‘authority not truth makes law’).</a:t>
            </a:r>
          </a:p>
        </p:txBody>
      </p:sp>
    </p:spTree>
    <p:extLst>
      <p:ext uri="{BB962C8B-B14F-4D97-AF65-F5344CB8AC3E}">
        <p14:creationId xmlns:p14="http://schemas.microsoft.com/office/powerpoint/2010/main" val="155131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Foucault, on Kant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The hypothesis I should like to propose is that this little text is located in a sense at the crossroads of critical reflection and reflection on history. It is a reflection by Kant on the contemporary status of his own enterprise. No doubt it is not the first time that a philosopher has given his reasons for undertaking his work at a particular moment. But it seems to me that it is the first time that a philosopher has connected in this way, closely and from the inside, the significance of his work with respect to knowledge, a reflection on history and a particular analysis of the specific moment at which he is writing, and because of which he is writing. It is in the reflection on </a:t>
            </a:r>
            <a:r>
              <a:rPr lang="en-GB" b="1" dirty="0" smtClean="0"/>
              <a:t>‘today’ </a:t>
            </a:r>
            <a:r>
              <a:rPr lang="en-GB" b="1" dirty="0"/>
              <a:t>as difference in history and as motive for a particular philosophical task that the novelty of this text appears to me to lie.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	</a:t>
            </a:r>
            <a:r>
              <a:rPr lang="en-GB" b="1" dirty="0" smtClean="0"/>
              <a:t>And</a:t>
            </a:r>
            <a:r>
              <a:rPr lang="en-GB" b="1" dirty="0"/>
              <a:t>, by looking at it in this way, it seems to me we may recognize a point of departure: the outline of what one might call the attitude of modernity’ (Foucault, p. 38).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Foucault on modernity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61" y="1600200"/>
            <a:ext cx="8875615" cy="452596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5500" b="1" dirty="0"/>
              <a:t>I wonder whether we may not envisage modernity rather as an attitude than as a period of history. And by </a:t>
            </a:r>
            <a:r>
              <a:rPr lang="en-GB" sz="5500" b="1" dirty="0" smtClean="0"/>
              <a:t>‘attitude,’ </a:t>
            </a:r>
            <a:r>
              <a:rPr lang="en-GB" sz="5500" b="1" dirty="0"/>
              <a:t>I mean a mode of relating to contemporary reality; a voluntary choice made by certain people; in the end, a way of thinking and feeling; a way, too, of acting and behaving that at one and the same time marks a relation of belonging and presents itself as a task. A bit, no doubt, like what the Greeks called an </a:t>
            </a:r>
            <a:r>
              <a:rPr lang="en-GB" sz="5500" b="1" i="1" dirty="0"/>
              <a:t>ethos</a:t>
            </a:r>
            <a:r>
              <a:rPr lang="en-GB" sz="5500" b="1" dirty="0"/>
              <a:t>. And consequently, rather than seeking to distinguish the </a:t>
            </a:r>
            <a:r>
              <a:rPr lang="en-GB" sz="5500" b="1" dirty="0" smtClean="0"/>
              <a:t>‘modern era’ </a:t>
            </a:r>
            <a:r>
              <a:rPr lang="en-GB" sz="5500" b="1" dirty="0"/>
              <a:t>from the </a:t>
            </a:r>
            <a:r>
              <a:rPr lang="en-GB" sz="5500" b="1" dirty="0" smtClean="0"/>
              <a:t>‘</a:t>
            </a:r>
            <a:r>
              <a:rPr lang="en-GB" sz="5500" b="1" dirty="0" err="1" smtClean="0"/>
              <a:t>premodern</a:t>
            </a:r>
            <a:r>
              <a:rPr lang="en-GB" sz="5500" b="1" dirty="0" smtClean="0"/>
              <a:t>’ </a:t>
            </a:r>
            <a:r>
              <a:rPr lang="en-GB" sz="5500" b="1" dirty="0"/>
              <a:t>or </a:t>
            </a:r>
            <a:r>
              <a:rPr lang="en-GB" sz="5500" b="1" dirty="0" smtClean="0"/>
              <a:t>‘postmodern,’ </a:t>
            </a:r>
            <a:r>
              <a:rPr lang="en-GB" sz="5500" b="1" dirty="0"/>
              <a:t>I think it would be more useful to try to find out how the attitude of modernity, ever since its formation, has found itself struggling with attitudes of </a:t>
            </a:r>
            <a:r>
              <a:rPr lang="en-GB" sz="5500" b="1" dirty="0" smtClean="0"/>
              <a:t>‘</a:t>
            </a:r>
            <a:r>
              <a:rPr lang="en-GB" sz="5500" b="1" dirty="0" err="1" smtClean="0"/>
              <a:t>countermodernity</a:t>
            </a:r>
            <a:r>
              <a:rPr lang="en-GB" sz="5500" b="1" dirty="0" smtClean="0"/>
              <a:t>’ </a:t>
            </a:r>
            <a:r>
              <a:rPr lang="en-GB" sz="5500" b="1" dirty="0"/>
              <a:t>(p. 38).</a:t>
            </a:r>
            <a:endParaRPr lang="en-GB" sz="5500" dirty="0"/>
          </a:p>
          <a:p>
            <a:pPr marL="0" indent="0">
              <a:buNone/>
            </a:pPr>
            <a:r>
              <a:rPr lang="en-GB" sz="5500" b="1" dirty="0"/>
              <a:t> </a:t>
            </a:r>
            <a:endParaRPr lang="en-GB" sz="5500" dirty="0"/>
          </a:p>
          <a:p>
            <a:pPr marL="0" indent="0">
              <a:buNone/>
            </a:pPr>
            <a:r>
              <a:rPr lang="en-GB" sz="5500" b="1" dirty="0"/>
              <a:t>Modernity is often characterized in terms of consciousness of the discontinuity of time: a break with tradition, a feeling of novelty, of vertigo in the face of the passing moment (p. 39)</a:t>
            </a:r>
            <a:endParaRPr lang="en-GB" sz="5500" dirty="0"/>
          </a:p>
          <a:p>
            <a:pPr marL="0" indent="0">
              <a:buNone/>
            </a:pPr>
            <a:r>
              <a:rPr lang="en-GB" sz="5500" b="1" dirty="0"/>
              <a:t> </a:t>
            </a:r>
            <a:endParaRPr lang="en-GB" sz="5500" dirty="0"/>
          </a:p>
          <a:p>
            <a:pPr marL="0" indent="0">
              <a:buNone/>
            </a:pPr>
            <a:r>
              <a:rPr lang="en-GB" sz="5500" b="1" dirty="0"/>
              <a:t>M</a:t>
            </a:r>
            <a:r>
              <a:rPr lang="en-GB" sz="5500" b="1" dirty="0" smtClean="0"/>
              <a:t>odernity </a:t>
            </a:r>
            <a:r>
              <a:rPr lang="en-GB" sz="5500" b="1" dirty="0"/>
              <a:t>is the attitude that makes it possible to grasp the </a:t>
            </a:r>
            <a:r>
              <a:rPr lang="en-GB" sz="5500" b="1" dirty="0" smtClean="0"/>
              <a:t>‘heroic’ </a:t>
            </a:r>
            <a:r>
              <a:rPr lang="en-GB" sz="5500" b="1" dirty="0"/>
              <a:t>aspect of the present moment. Modernity is not a phenomenon of sensitivity to the fleeting present; it is the will to </a:t>
            </a:r>
            <a:r>
              <a:rPr lang="en-GB" sz="5500" b="1" dirty="0" smtClean="0"/>
              <a:t>‘</a:t>
            </a:r>
            <a:r>
              <a:rPr lang="en-GB" sz="5500" b="1" dirty="0" err="1" smtClean="0"/>
              <a:t>heroize</a:t>
            </a:r>
            <a:r>
              <a:rPr lang="en-GB" sz="5500" b="1" dirty="0" smtClean="0"/>
              <a:t>’ </a:t>
            </a:r>
            <a:r>
              <a:rPr lang="en-GB" sz="5500" b="1"/>
              <a:t>the </a:t>
            </a:r>
            <a:r>
              <a:rPr lang="en-GB" sz="5500" b="1" smtClean="0"/>
              <a:t>present </a:t>
            </a:r>
            <a:r>
              <a:rPr lang="en-GB" sz="5500" b="1" dirty="0"/>
              <a:t>(p. 40).</a:t>
            </a:r>
            <a:endParaRPr lang="en-GB" sz="5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07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‘Primitive people, Santa Cruz, Solomon Islands, Melanesia, Oceania’</a:t>
            </a:r>
            <a:endParaRPr lang="en-US" dirty="0"/>
          </a:p>
        </p:txBody>
      </p:sp>
      <p:pic>
        <p:nvPicPr>
          <p:cNvPr id="4" name="Content Placeholder 3" descr="primitive-people-santa-cruz-island-solomon-islands-melanesia-oceania-CRD99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7" b="12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8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Shanty in Port-au-Prince, Haiti</a:t>
            </a:r>
            <a:endParaRPr lang="en-US" dirty="0"/>
          </a:p>
        </p:txBody>
      </p:sp>
      <p:pic>
        <p:nvPicPr>
          <p:cNvPr id="4" name="Content Placeholder 3" descr="20100601_98592917_haiti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5" b="8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665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6533" y="1371600"/>
            <a:ext cx="756919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Who are Haiti’s poor rural people and where are they?</a:t>
            </a:r>
          </a:p>
          <a:p>
            <a:endParaRPr lang="en-US" sz="2400" b="1" dirty="0"/>
          </a:p>
          <a:p>
            <a:r>
              <a:rPr lang="en-US" sz="2400" b="1" dirty="0"/>
              <a:t>The poorest groups of rural people in Haiti are</a:t>
            </a:r>
            <a:r>
              <a:rPr lang="en-US" sz="2400" b="1" dirty="0" smtClean="0"/>
              <a:t>: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sz="2000" b="1" dirty="0"/>
              <a:t>• women who are heads of households</a:t>
            </a:r>
          </a:p>
          <a:p>
            <a:r>
              <a:rPr lang="en-US" sz="2000" b="1" dirty="0"/>
              <a:t>• rural workers who depend exclusively on wage employment</a:t>
            </a:r>
          </a:p>
          <a:p>
            <a:r>
              <a:rPr lang="en-US" sz="2000" b="1" dirty="0"/>
              <a:t>• landless farmers (sharecroppers)</a:t>
            </a:r>
          </a:p>
          <a:p>
            <a:r>
              <a:rPr lang="en-US" sz="2000" b="1" dirty="0"/>
              <a:t>• fishers who do not have their own boats</a:t>
            </a:r>
          </a:p>
          <a:p>
            <a:r>
              <a:rPr lang="en-US" sz="2000" b="1" dirty="0"/>
              <a:t>• charcoal producers with no other activity</a:t>
            </a:r>
          </a:p>
        </p:txBody>
      </p:sp>
    </p:spTree>
    <p:extLst>
      <p:ext uri="{BB962C8B-B14F-4D97-AF65-F5344CB8AC3E}">
        <p14:creationId xmlns:p14="http://schemas.microsoft.com/office/powerpoint/2010/main" val="249902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Lia</a:t>
            </a:r>
            <a:r>
              <a:rPr lang="en-US" dirty="0" smtClean="0"/>
              <a:t> </a:t>
            </a:r>
            <a:r>
              <a:rPr lang="en-US" dirty="0" err="1" smtClean="0"/>
              <a:t>Perjovschi</a:t>
            </a:r>
            <a:r>
              <a:rPr lang="en-US" dirty="0" smtClean="0"/>
              <a:t>, ‘Modernity’</a:t>
            </a:r>
            <a:endParaRPr lang="en-US" dirty="0"/>
          </a:p>
        </p:txBody>
      </p:sp>
      <p:pic>
        <p:nvPicPr>
          <p:cNvPr id="4" name="Content Placeholder 3" descr="modernity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98" r="-143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456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‘Moral sensibility and modernity’</a:t>
            </a:r>
            <a:endParaRPr lang="en-US" dirty="0"/>
          </a:p>
        </p:txBody>
      </p:sp>
      <p:pic>
        <p:nvPicPr>
          <p:cNvPr id="4" name="Content Placeholder 3" descr="Clash_of_Civilizations_ma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56" b="-56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929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‘Why pan-Islamism is the biggest roadblock for Muslims’ integration with modernity’ (</a:t>
            </a:r>
            <a:r>
              <a:rPr lang="en-US" sz="2800" dirty="0" err="1" smtClean="0"/>
              <a:t>Arshia</a:t>
            </a:r>
            <a:r>
              <a:rPr lang="en-US" sz="2800" dirty="0" smtClean="0"/>
              <a:t> Malik)  </a:t>
            </a:r>
            <a:endParaRPr lang="en-US" sz="2800" dirty="0"/>
          </a:p>
        </p:txBody>
      </p:sp>
      <p:pic>
        <p:nvPicPr>
          <p:cNvPr id="5" name="Content Placeholder 4" descr="why-pan-islamism-is-the-biggest-roadblock-for-muslims-integration-with-modernity-1480880411-1915.png.jpe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8" r="-42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99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997839"/>
            <a:ext cx="9144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/>
              <a:t> </a:t>
            </a:r>
            <a:endParaRPr lang="en-GB" sz="3200" dirty="0"/>
          </a:p>
          <a:p>
            <a:r>
              <a:rPr lang="en-GB" sz="3200" b="1" dirty="0"/>
              <a:t> </a:t>
            </a:r>
            <a:endParaRPr lang="en-GB" sz="3200" dirty="0"/>
          </a:p>
          <a:p>
            <a:r>
              <a:rPr lang="en-GB" sz="3200" b="1" dirty="0"/>
              <a:t> </a:t>
            </a:r>
            <a:endParaRPr lang="en-GB" sz="3200" dirty="0"/>
          </a:p>
          <a:p>
            <a:pPr algn="ctr"/>
            <a:r>
              <a:rPr lang="en-GB" sz="4000" b="1" dirty="0" smtClean="0"/>
              <a:t>Modernisation</a:t>
            </a:r>
            <a:r>
              <a:rPr lang="en-GB" sz="4000" b="1" dirty="0"/>
              <a:t>/Modernism/Modernity</a:t>
            </a:r>
          </a:p>
          <a:p>
            <a:r>
              <a:rPr lang="en-GB" sz="3200" b="1" dirty="0"/>
              <a:t> </a:t>
            </a:r>
            <a:endParaRPr lang="en-GB" sz="3200" dirty="0"/>
          </a:p>
          <a:p>
            <a:r>
              <a:rPr lang="en-GB" sz="3200" b="1" dirty="0"/>
              <a:t> </a:t>
            </a:r>
            <a:endParaRPr lang="en-GB" sz="3200" dirty="0"/>
          </a:p>
          <a:p>
            <a:r>
              <a:rPr lang="en-GB" sz="3200" b="1" dirty="0"/>
              <a:t> 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4249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881</Words>
  <Application>Microsoft Macintosh PowerPoint</Application>
  <PresentationFormat>On-screen Show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Immanuel Kant  Michel Foucault </vt:lpstr>
      <vt:lpstr>Shanghai: Pudong skyline, from the Bund</vt:lpstr>
      <vt:lpstr>‘Primitive people, Santa Cruz, Solomon Islands, Melanesia, Oceania’</vt:lpstr>
      <vt:lpstr>Shanty in Port-au-Prince, Haiti</vt:lpstr>
      <vt:lpstr>PowerPoint Presentation</vt:lpstr>
      <vt:lpstr>Lia Perjovschi, ‘Modernity’</vt:lpstr>
      <vt:lpstr>‘Moral sensibility and modernity’</vt:lpstr>
      <vt:lpstr>‘Why pan-Islamism is the biggest roadblock for Muslims’ integration with modernity’ (Arshia Malik)  </vt:lpstr>
      <vt:lpstr>PowerPoint Presentation</vt:lpstr>
      <vt:lpstr>Modernization</vt:lpstr>
      <vt:lpstr>Modernism (Wassily Kandinsky)</vt:lpstr>
      <vt:lpstr>Marshall Berman, All That Is Solid Melts into Air</vt:lpstr>
      <vt:lpstr>Foucault, on Kant</vt:lpstr>
      <vt:lpstr>PowerPoint Presentation</vt:lpstr>
      <vt:lpstr>Talking Heads, ‘Once in a Lifetime’</vt:lpstr>
      <vt:lpstr>Talking Heads, ‘Once in a Lifetime’</vt:lpstr>
      <vt:lpstr>PowerPoint Presentation</vt:lpstr>
      <vt:lpstr>Political Map of Europe, late 18th C</vt:lpstr>
      <vt:lpstr>Political Map of Europe, today</vt:lpstr>
      <vt:lpstr>Unmündigkeit</vt:lpstr>
      <vt:lpstr>William Blake, ‘London’ (1794)</vt:lpstr>
      <vt:lpstr>Kant’s republicanism</vt:lpstr>
      <vt:lpstr>Foucault, on Kant</vt:lpstr>
      <vt:lpstr>Foucault on modernity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Immanuel Kant  Michel Foucault </dc:title>
  <dc:creator>Neil Lazarus</dc:creator>
  <cp:lastModifiedBy>Neil Lazarus</cp:lastModifiedBy>
  <cp:revision>48</cp:revision>
  <dcterms:created xsi:type="dcterms:W3CDTF">2012-10-07T12:50:34Z</dcterms:created>
  <dcterms:modified xsi:type="dcterms:W3CDTF">2018-10-05T11:06:48Z</dcterms:modified>
</cp:coreProperties>
</file>