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5"/>
  </p:notesMasterIdLst>
  <p:sldIdLst>
    <p:sldId id="280" r:id="rId2"/>
    <p:sldId id="258" r:id="rId3"/>
    <p:sldId id="266" r:id="rId4"/>
    <p:sldId id="289" r:id="rId5"/>
    <p:sldId id="298" r:id="rId6"/>
    <p:sldId id="261" r:id="rId7"/>
    <p:sldId id="282" r:id="rId8"/>
    <p:sldId id="299" r:id="rId9"/>
    <p:sldId id="262" r:id="rId10"/>
    <p:sldId id="277" r:id="rId11"/>
    <p:sldId id="284" r:id="rId12"/>
    <p:sldId id="301" r:id="rId13"/>
    <p:sldId id="285" r:id="rId14"/>
    <p:sldId id="302" r:id="rId15"/>
    <p:sldId id="303" r:id="rId16"/>
    <p:sldId id="300" r:id="rId17"/>
    <p:sldId id="304" r:id="rId18"/>
    <p:sldId id="305" r:id="rId19"/>
    <p:sldId id="292" r:id="rId20"/>
    <p:sldId id="306" r:id="rId21"/>
    <p:sldId id="307" r:id="rId22"/>
    <p:sldId id="272" r:id="rId23"/>
    <p:sldId id="273" r:id="rId24"/>
    <p:sldId id="308" r:id="rId25"/>
    <p:sldId id="309" r:id="rId26"/>
    <p:sldId id="260" r:id="rId27"/>
    <p:sldId id="287" r:id="rId28"/>
    <p:sldId id="294" r:id="rId29"/>
    <p:sldId id="288" r:id="rId30"/>
    <p:sldId id="297" r:id="rId31"/>
    <p:sldId id="295" r:id="rId32"/>
    <p:sldId id="296" r:id="rId33"/>
    <p:sldId id="270" r:id="rId3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p:cViewPr varScale="1">
        <p:scale>
          <a:sx n="97" d="100"/>
          <a:sy n="97" d="100"/>
        </p:scale>
        <p:origin x="-104" y="-10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4C027C1C-1C4F-D540-BEFC-E36916035F6D}" type="slidenum">
              <a:rPr lang="en-US"/>
              <a:pPr/>
              <a:t>‹#›</a:t>
            </a:fld>
            <a:endParaRPr lang="en-US"/>
          </a:p>
        </p:txBody>
      </p:sp>
    </p:spTree>
    <p:extLst>
      <p:ext uri="{BB962C8B-B14F-4D97-AF65-F5344CB8AC3E}">
        <p14:creationId xmlns:p14="http://schemas.microsoft.com/office/powerpoint/2010/main" val="27629685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fontAlgn="base">
      <a:spcBef>
        <a:spcPct val="30000"/>
      </a:spcBef>
      <a:spcAft>
        <a:spcPct val="0"/>
      </a:spcAft>
      <a:defRPr sz="1200" kern="1200">
        <a:solidFill>
          <a:schemeClr val="tx1"/>
        </a:solidFill>
        <a:latin typeface="Arial" charset="0"/>
        <a:ea typeface="ＭＳ Ｐゴシック" charset="0"/>
        <a:cs typeface="+mn-cs"/>
      </a:defRPr>
    </a:lvl2pPr>
    <a:lvl3pPr marL="914400" algn="l" rtl="0" fontAlgn="base">
      <a:spcBef>
        <a:spcPct val="30000"/>
      </a:spcBef>
      <a:spcAft>
        <a:spcPct val="0"/>
      </a:spcAft>
      <a:defRPr sz="1200" kern="1200">
        <a:solidFill>
          <a:schemeClr val="tx1"/>
        </a:solidFill>
        <a:latin typeface="Arial" charset="0"/>
        <a:ea typeface="ＭＳ Ｐゴシック" charset="0"/>
        <a:cs typeface="+mn-cs"/>
      </a:defRPr>
    </a:lvl3pPr>
    <a:lvl4pPr marL="1371600" algn="l" rtl="0" fontAlgn="base">
      <a:spcBef>
        <a:spcPct val="30000"/>
      </a:spcBef>
      <a:spcAft>
        <a:spcPct val="0"/>
      </a:spcAft>
      <a:defRPr sz="1200" kern="1200">
        <a:solidFill>
          <a:schemeClr val="tx1"/>
        </a:solidFill>
        <a:latin typeface="Arial" charset="0"/>
        <a:ea typeface="ＭＳ Ｐゴシック" charset="0"/>
        <a:cs typeface="+mn-cs"/>
      </a:defRPr>
    </a:lvl4pPr>
    <a:lvl5pPr marL="1828800" algn="l" rtl="0" fontAlgn="base">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1634E8-9C4C-B740-816F-E40D281080A2}" type="slidenum">
              <a:rPr lang="en-US"/>
              <a:pPr/>
              <a:t>2</a:t>
            </a:fld>
            <a:endParaRPr lang="en-US"/>
          </a:p>
        </p:txBody>
      </p:sp>
      <p:sp>
        <p:nvSpPr>
          <p:cNvPr id="921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9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E37297-AB43-DB45-BE4E-1D7B0F119C80}" type="slidenum">
              <a:rPr lang="en-US"/>
              <a:pPr/>
              <a:t>3</a:t>
            </a:fld>
            <a:endParaRPr lang="en-US"/>
          </a:p>
        </p:txBody>
      </p:sp>
      <p:sp>
        <p:nvSpPr>
          <p:cNvPr id="2662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7AE860-ED8A-5C4C-9E03-27EA7B72850F}" type="slidenum">
              <a:rPr lang="en-US"/>
              <a:pPr/>
              <a:t>6</a:t>
            </a:fld>
            <a:endParaRPr lang="en-US"/>
          </a:p>
        </p:txBody>
      </p:sp>
      <p:sp>
        <p:nvSpPr>
          <p:cNvPr id="153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5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28B031-1028-8F4C-B9E5-7533BFC73B81}" type="slidenum">
              <a:rPr lang="en-US"/>
              <a:pPr/>
              <a:t>9</a:t>
            </a:fld>
            <a:endParaRPr lang="en-US"/>
          </a:p>
        </p:txBody>
      </p:sp>
      <p:sp>
        <p:nvSpPr>
          <p:cNvPr id="163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6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776071-357E-A043-B426-55792FF4EE5A}" type="slidenum">
              <a:rPr lang="en-US"/>
              <a:pPr/>
              <a:t>26</a:t>
            </a:fld>
            <a:endParaRPr lang="en-US"/>
          </a:p>
        </p:txBody>
      </p:sp>
      <p:sp>
        <p:nvSpPr>
          <p:cNvPr id="143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433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459E1A9-311E-E340-9559-6BC4381AFAA8}" type="slidenum">
              <a:rPr lang="en-US"/>
              <a:pPr/>
              <a:t>‹#›</a:t>
            </a:fld>
            <a:endParaRPr lang="en-US"/>
          </a:p>
        </p:txBody>
      </p:sp>
    </p:spTree>
    <p:extLst>
      <p:ext uri="{BB962C8B-B14F-4D97-AF65-F5344CB8AC3E}">
        <p14:creationId xmlns:p14="http://schemas.microsoft.com/office/powerpoint/2010/main" val="779809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10F84AA-F300-2544-9FF5-A211C14249DD}" type="slidenum">
              <a:rPr lang="en-US"/>
              <a:pPr/>
              <a:t>‹#›</a:t>
            </a:fld>
            <a:endParaRPr lang="en-US"/>
          </a:p>
        </p:txBody>
      </p:sp>
    </p:spTree>
    <p:extLst>
      <p:ext uri="{BB962C8B-B14F-4D97-AF65-F5344CB8AC3E}">
        <p14:creationId xmlns:p14="http://schemas.microsoft.com/office/powerpoint/2010/main" val="30856300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99B943F-9256-F44D-B78A-6F54D6C2F016}" type="slidenum">
              <a:rPr lang="en-US"/>
              <a:pPr/>
              <a:t>‹#›</a:t>
            </a:fld>
            <a:endParaRPr lang="en-US"/>
          </a:p>
        </p:txBody>
      </p:sp>
    </p:spTree>
    <p:extLst>
      <p:ext uri="{BB962C8B-B14F-4D97-AF65-F5344CB8AC3E}">
        <p14:creationId xmlns:p14="http://schemas.microsoft.com/office/powerpoint/2010/main" val="3571343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6D488E5-C252-2941-B89E-86BA1E97BD3D}" type="slidenum">
              <a:rPr lang="en-US"/>
              <a:pPr/>
              <a:t>‹#›</a:t>
            </a:fld>
            <a:endParaRPr lang="en-US"/>
          </a:p>
        </p:txBody>
      </p:sp>
    </p:spTree>
    <p:extLst>
      <p:ext uri="{BB962C8B-B14F-4D97-AF65-F5344CB8AC3E}">
        <p14:creationId xmlns:p14="http://schemas.microsoft.com/office/powerpoint/2010/main" val="385306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01C3B9E-9870-C54B-A5D1-56B0CD78383D}" type="slidenum">
              <a:rPr lang="en-US"/>
              <a:pPr/>
              <a:t>‹#›</a:t>
            </a:fld>
            <a:endParaRPr lang="en-US"/>
          </a:p>
        </p:txBody>
      </p:sp>
    </p:spTree>
    <p:extLst>
      <p:ext uri="{BB962C8B-B14F-4D97-AF65-F5344CB8AC3E}">
        <p14:creationId xmlns:p14="http://schemas.microsoft.com/office/powerpoint/2010/main" val="2766159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A8F4068-2A5D-8145-97D0-146B3340F802}" type="slidenum">
              <a:rPr lang="en-US"/>
              <a:pPr/>
              <a:t>‹#›</a:t>
            </a:fld>
            <a:endParaRPr lang="en-US"/>
          </a:p>
        </p:txBody>
      </p:sp>
    </p:spTree>
    <p:extLst>
      <p:ext uri="{BB962C8B-B14F-4D97-AF65-F5344CB8AC3E}">
        <p14:creationId xmlns:p14="http://schemas.microsoft.com/office/powerpoint/2010/main" val="594478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06AB76F-C4C4-C143-87E5-F9F1DFC596E8}" type="slidenum">
              <a:rPr lang="en-US"/>
              <a:pPr/>
              <a:t>‹#›</a:t>
            </a:fld>
            <a:endParaRPr lang="en-US"/>
          </a:p>
        </p:txBody>
      </p:sp>
    </p:spTree>
    <p:extLst>
      <p:ext uri="{BB962C8B-B14F-4D97-AF65-F5344CB8AC3E}">
        <p14:creationId xmlns:p14="http://schemas.microsoft.com/office/powerpoint/2010/main" val="1945844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81698F9B-7B58-694E-9573-C321DABE8683}" type="slidenum">
              <a:rPr lang="en-US"/>
              <a:pPr/>
              <a:t>‹#›</a:t>
            </a:fld>
            <a:endParaRPr lang="en-US"/>
          </a:p>
        </p:txBody>
      </p:sp>
    </p:spTree>
    <p:extLst>
      <p:ext uri="{BB962C8B-B14F-4D97-AF65-F5344CB8AC3E}">
        <p14:creationId xmlns:p14="http://schemas.microsoft.com/office/powerpoint/2010/main" val="2162220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644014C-918F-1648-B15B-64F7E26CDB85}" type="slidenum">
              <a:rPr lang="en-US"/>
              <a:pPr/>
              <a:t>‹#›</a:t>
            </a:fld>
            <a:endParaRPr lang="en-US"/>
          </a:p>
        </p:txBody>
      </p:sp>
    </p:spTree>
    <p:extLst>
      <p:ext uri="{BB962C8B-B14F-4D97-AF65-F5344CB8AC3E}">
        <p14:creationId xmlns:p14="http://schemas.microsoft.com/office/powerpoint/2010/main" val="4182917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0C0FD93-B3E2-7440-9F3B-B93B6466AB15}" type="slidenum">
              <a:rPr lang="en-US"/>
              <a:pPr/>
              <a:t>‹#›</a:t>
            </a:fld>
            <a:endParaRPr lang="en-US"/>
          </a:p>
        </p:txBody>
      </p:sp>
    </p:spTree>
    <p:extLst>
      <p:ext uri="{BB962C8B-B14F-4D97-AF65-F5344CB8AC3E}">
        <p14:creationId xmlns:p14="http://schemas.microsoft.com/office/powerpoint/2010/main" val="25936183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44312FC-EDDD-7D4A-8FEE-E48623C9A13A}" type="slidenum">
              <a:rPr lang="en-US"/>
              <a:pPr/>
              <a:t>‹#›</a:t>
            </a:fld>
            <a:endParaRPr lang="en-US"/>
          </a:p>
        </p:txBody>
      </p:sp>
    </p:spTree>
    <p:extLst>
      <p:ext uri="{BB962C8B-B14F-4D97-AF65-F5344CB8AC3E}">
        <p14:creationId xmlns:p14="http://schemas.microsoft.com/office/powerpoint/2010/main" val="201310741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lvl1pPr>
          </a:lstStyle>
          <a:p>
            <a:fld id="{28AD0AC4-DF38-A14A-9508-161E3D00445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ＭＳ Ｐゴシック" charset="0"/>
          <a:cs typeface="ＭＳ Ｐゴシック" charset="0"/>
        </a:defRPr>
      </a:lvl2pPr>
      <a:lvl3pPr algn="ctr" rtl="0" fontAlgn="base">
        <a:spcBef>
          <a:spcPct val="0"/>
        </a:spcBef>
        <a:spcAft>
          <a:spcPct val="0"/>
        </a:spcAft>
        <a:defRPr sz="4400">
          <a:solidFill>
            <a:schemeClr val="tx2"/>
          </a:solidFill>
          <a:latin typeface="Arial" charset="0"/>
          <a:ea typeface="ＭＳ Ｐゴシック" charset="0"/>
          <a:cs typeface="ＭＳ Ｐゴシック" charset="0"/>
        </a:defRPr>
      </a:lvl3pPr>
      <a:lvl4pPr algn="ctr" rtl="0" fontAlgn="base">
        <a:spcBef>
          <a:spcPct val="0"/>
        </a:spcBef>
        <a:spcAft>
          <a:spcPct val="0"/>
        </a:spcAft>
        <a:defRPr sz="4400">
          <a:solidFill>
            <a:schemeClr val="tx2"/>
          </a:solidFill>
          <a:latin typeface="Arial" charset="0"/>
          <a:ea typeface="ＭＳ Ｐゴシック" charset="0"/>
          <a:cs typeface="ＭＳ Ｐゴシック" charset="0"/>
        </a:defRPr>
      </a:lvl4pPr>
      <a:lvl5pPr algn="ctr" rtl="0" fontAlgn="base">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jpg"/><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0.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jpg"/><Relationship Id="rId3" Type="http://schemas.openxmlformats.org/officeDocument/2006/relationships/image" Target="../media/image1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4.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ta-s_vzxWn8"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bbc.co.uk/iplayer/episode/b0bp1k6z/front-row-late-series-3-episode-6"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www.youtube.com/watch?v=71KAO_bmc2o"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4gEAi195woA"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Georg </a:t>
            </a:r>
            <a:r>
              <a:rPr lang="en-US" dirty="0" err="1" smtClean="0"/>
              <a:t>Lukács</a:t>
            </a:r>
            <a:r>
              <a:rPr lang="en-US" dirty="0" smtClean="0"/>
              <a:t>/Naomi Klein</a:t>
            </a:r>
            <a:endParaRPr lang="en-US" dirty="0"/>
          </a:p>
        </p:txBody>
      </p:sp>
      <p:pic>
        <p:nvPicPr>
          <p:cNvPr id="4" name="Content Placeholder 3" descr="Lukacs+1917--Recropped.jpg"/>
          <p:cNvPicPr>
            <a:picLocks noGrp="1" noChangeAspect="1"/>
          </p:cNvPicPr>
          <p:nvPr>
            <p:ph sz="half" idx="1"/>
          </p:nvPr>
        </p:nvPicPr>
        <p:blipFill>
          <a:blip r:embed="rId2">
            <a:extLst>
              <a:ext uri="{28A0092B-C50C-407E-A947-70E740481C1C}">
                <a14:useLocalDpi xmlns:a14="http://schemas.microsoft.com/office/drawing/2010/main" val="0"/>
              </a:ext>
            </a:extLst>
          </a:blip>
          <a:srcRect l="-19358" r="-19358"/>
          <a:stretch>
            <a:fillRect/>
          </a:stretch>
        </p:blipFill>
        <p:spPr/>
      </p:pic>
      <p:pic>
        <p:nvPicPr>
          <p:cNvPr id="8" name="Content Placeholder 7" descr="naomi_klein.jpg"/>
          <p:cNvPicPr>
            <a:picLocks noGrp="1" noChangeAspect="1"/>
          </p:cNvPicPr>
          <p:nvPr>
            <p:ph sz="half" idx="2"/>
          </p:nvPr>
        </p:nvPicPr>
        <p:blipFill>
          <a:blip r:embed="rId3">
            <a:extLst>
              <a:ext uri="{28A0092B-C50C-407E-A947-70E740481C1C}">
                <a14:useLocalDpi xmlns:a14="http://schemas.microsoft.com/office/drawing/2010/main" val="0"/>
              </a:ext>
            </a:extLst>
          </a:blip>
          <a:srcRect l="-11728" r="-11728"/>
          <a:stretch>
            <a:fillRect/>
          </a:stretch>
        </p:blipFill>
        <p:spPr/>
      </p:pic>
    </p:spTree>
    <p:extLst>
      <p:ext uri="{BB962C8B-B14F-4D97-AF65-F5344CB8AC3E}">
        <p14:creationId xmlns:p14="http://schemas.microsoft.com/office/powerpoint/2010/main" val="67456232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3321017._UY475_SS475_.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0673" y="148981"/>
            <a:ext cx="6032500" cy="6032500"/>
          </a:xfrm>
          <a:prstGeom prst="rect">
            <a:avLst/>
          </a:prstGeom>
        </p:spPr>
      </p:pic>
    </p:spTree>
    <p:extLst>
      <p:ext uri="{BB962C8B-B14F-4D97-AF65-F5344CB8AC3E}">
        <p14:creationId xmlns:p14="http://schemas.microsoft.com/office/powerpoint/2010/main" val="209729202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abc663664faf4c6e330aaae016432af--modern-luxury-bedroom-modern-bedroom-desig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188640"/>
            <a:ext cx="7992888" cy="6858000"/>
          </a:xfrm>
          <a:prstGeom prst="rect">
            <a:avLst/>
          </a:prstGeom>
        </p:spPr>
      </p:pic>
    </p:spTree>
    <p:extLst>
      <p:ext uri="{BB962C8B-B14F-4D97-AF65-F5344CB8AC3E}">
        <p14:creationId xmlns:p14="http://schemas.microsoft.com/office/powerpoint/2010/main" val="310683360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60898bd8d6b364c926529c2d685546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06244"/>
            <a:ext cx="9144000" cy="6551756"/>
          </a:xfrm>
          <a:prstGeom prst="rect">
            <a:avLst/>
          </a:prstGeom>
        </p:spPr>
      </p:pic>
    </p:spTree>
    <p:extLst>
      <p:ext uri="{BB962C8B-B14F-4D97-AF65-F5344CB8AC3E}">
        <p14:creationId xmlns:p14="http://schemas.microsoft.com/office/powerpoint/2010/main" val="331442892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esain Ruang Tamu Modern Klasik Terbaru.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14590"/>
            <a:ext cx="9144000" cy="5487437"/>
          </a:xfrm>
          <a:prstGeom prst="rect">
            <a:avLst/>
          </a:prstGeom>
        </p:spPr>
      </p:pic>
    </p:spTree>
    <p:extLst>
      <p:ext uri="{BB962C8B-B14F-4D97-AF65-F5344CB8AC3E}">
        <p14:creationId xmlns:p14="http://schemas.microsoft.com/office/powerpoint/2010/main" val="243556697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odern-Living-Room-with-black-furnish.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76787"/>
            <a:ext cx="9144000" cy="4928581"/>
          </a:xfrm>
          <a:prstGeom prst="rect">
            <a:avLst/>
          </a:prstGeom>
        </p:spPr>
      </p:pic>
    </p:spTree>
    <p:extLst>
      <p:ext uri="{BB962C8B-B14F-4D97-AF65-F5344CB8AC3E}">
        <p14:creationId xmlns:p14="http://schemas.microsoft.com/office/powerpoint/2010/main" val="72580952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rved-kitchen-island-ide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46281919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ylish-Fascinating-and-Excellent-White-Kitchen-Concept-with-Ultra-Modern-Furnishing-590x31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808" y="1229946"/>
            <a:ext cx="7493000" cy="3987800"/>
          </a:xfrm>
          <a:prstGeom prst="rect">
            <a:avLst/>
          </a:prstGeom>
        </p:spPr>
      </p:pic>
    </p:spTree>
    <p:extLst>
      <p:ext uri="{BB962C8B-B14F-4D97-AF65-F5344CB8AC3E}">
        <p14:creationId xmlns:p14="http://schemas.microsoft.com/office/powerpoint/2010/main" val="352090827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kitchen-countertop-trends-great-kitchen-material-design-stylish-kitchen-materials-modern-kitchen-design-trends-kitchen-cabinets-trends.jpg"/>
          <p:cNvPicPr>
            <a:picLocks noGrp="1" noChangeAspect="1"/>
          </p:cNvPicPr>
          <p:nvPr>
            <p:ph idx="1"/>
          </p:nvPr>
        </p:nvPicPr>
        <p:blipFill>
          <a:blip r:embed="rId2">
            <a:extLst>
              <a:ext uri="{28A0092B-C50C-407E-A947-70E740481C1C}">
                <a14:useLocalDpi xmlns:a14="http://schemas.microsoft.com/office/drawing/2010/main" val="0"/>
              </a:ext>
            </a:extLst>
          </a:blip>
          <a:srcRect t="-25998" b="-25998"/>
          <a:stretch>
            <a:fillRect/>
          </a:stretch>
        </p:blipFill>
        <p:spPr/>
      </p:pic>
      <p:sp>
        <p:nvSpPr>
          <p:cNvPr id="4" name="Text Placeholder 3"/>
          <p:cNvSpPr>
            <a:spLocks noGrp="1"/>
          </p:cNvSpPr>
          <p:nvPr>
            <p:ph type="body" sz="half" idx="2"/>
          </p:nvPr>
        </p:nvSpPr>
        <p:spPr/>
        <p:txBody>
          <a:bodyPr/>
          <a:lstStyle/>
          <a:p>
            <a:r>
              <a:rPr lang="en-US" sz="2400" b="1" dirty="0" smtClean="0"/>
              <a:t>‘This landscape requires its bodies to be placed</a:t>
            </a:r>
            <a:r>
              <a:rPr lang="is-IS" sz="2400" b="1" dirty="0" smtClean="0"/>
              <a:t>… [C]onsider how many purchases must be made, how much work done, before a body is properly prepared to take its place in this room’</a:t>
            </a:r>
          </a:p>
          <a:p>
            <a:r>
              <a:rPr lang="is-IS" sz="2400" b="1" dirty="0" smtClean="0"/>
              <a:t>	(W.F. Haug)</a:t>
            </a:r>
            <a:endParaRPr lang="en-US" sz="2400" b="1" dirty="0"/>
          </a:p>
        </p:txBody>
      </p:sp>
    </p:spTree>
    <p:extLst>
      <p:ext uri="{BB962C8B-B14F-4D97-AF65-F5344CB8AC3E}">
        <p14:creationId xmlns:p14="http://schemas.microsoft.com/office/powerpoint/2010/main" val="254666595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textured-walls-living-room-582x34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1789" y="1253736"/>
            <a:ext cx="7391400" cy="4356100"/>
          </a:xfrm>
          <a:prstGeom prst="rect">
            <a:avLst/>
          </a:prstGeom>
        </p:spPr>
      </p:pic>
    </p:spTree>
    <p:extLst>
      <p:ext uri="{BB962C8B-B14F-4D97-AF65-F5344CB8AC3E}">
        <p14:creationId xmlns:p14="http://schemas.microsoft.com/office/powerpoint/2010/main" val="25774041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 name="Content Placeholder 7" descr="ck-bieber-hed-2014 12.40.36.jpg"/>
          <p:cNvPicPr>
            <a:picLocks noGrp="1" noChangeAspect="1"/>
          </p:cNvPicPr>
          <p:nvPr>
            <p:ph sz="half" idx="1"/>
          </p:nvPr>
        </p:nvPicPr>
        <p:blipFill>
          <a:blip r:embed="rId2">
            <a:extLst>
              <a:ext uri="{28A0092B-C50C-407E-A947-70E740481C1C}">
                <a14:useLocalDpi xmlns:a14="http://schemas.microsoft.com/office/drawing/2010/main" val="0"/>
              </a:ext>
            </a:extLst>
          </a:blip>
          <a:srcRect t="-1508" b="-1508"/>
          <a:stretch>
            <a:fillRect/>
          </a:stretch>
        </p:blipFill>
        <p:spPr/>
      </p:pic>
      <p:pic>
        <p:nvPicPr>
          <p:cNvPr id="5" name="Content Placeholder 4" descr="C1181A009-Q11@20.jpg"/>
          <p:cNvPicPr>
            <a:picLocks noGrp="1" noChangeAspect="1"/>
          </p:cNvPicPr>
          <p:nvPr>
            <p:ph sz="half" idx="2"/>
          </p:nvPr>
        </p:nvPicPr>
        <p:blipFill>
          <a:blip r:embed="rId3">
            <a:extLst>
              <a:ext uri="{28A0092B-C50C-407E-A947-70E740481C1C}">
                <a14:useLocalDpi xmlns:a14="http://schemas.microsoft.com/office/drawing/2010/main" val="0"/>
              </a:ext>
            </a:extLst>
          </a:blip>
          <a:srcRect l="-16744" r="-16744"/>
          <a:stretch>
            <a:fillRect/>
          </a:stretch>
        </p:blipFill>
        <p:spPr/>
      </p:pic>
    </p:spTree>
    <p:extLst>
      <p:ext uri="{BB962C8B-B14F-4D97-AF65-F5344CB8AC3E}">
        <p14:creationId xmlns:p14="http://schemas.microsoft.com/office/powerpoint/2010/main" val="290119300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t>Georg Luk</a:t>
            </a:r>
            <a:r>
              <a:rPr lang="en-US" altLang="ja-JP"/>
              <a:t>ács</a:t>
            </a:r>
            <a:endParaRPr lang="en-US"/>
          </a:p>
        </p:txBody>
      </p:sp>
      <p:sp>
        <p:nvSpPr>
          <p:cNvPr id="6147" name="Rectangle 3"/>
          <p:cNvSpPr>
            <a:spLocks noGrp="1" noChangeArrowheads="1"/>
          </p:cNvSpPr>
          <p:nvPr>
            <p:ph type="body" idx="1"/>
          </p:nvPr>
        </p:nvSpPr>
        <p:spPr>
          <a:xfrm>
            <a:off x="179512" y="2060848"/>
            <a:ext cx="8856984" cy="4114800"/>
          </a:xfrm>
        </p:spPr>
        <p:txBody>
          <a:bodyPr/>
          <a:lstStyle/>
          <a:p>
            <a:pPr>
              <a:buFontTx/>
              <a:buNone/>
            </a:pPr>
            <a:r>
              <a:rPr lang="en-GB" b="1" dirty="0">
                <a:latin typeface="Palatino" charset="0"/>
              </a:rPr>
              <a:t>	Our intention here is to base ourselves on Marx</a:t>
            </a:r>
            <a:r>
              <a:rPr lang="en-GB" b="1" dirty="0">
                <a:latin typeface="Arial"/>
              </a:rPr>
              <a:t>’</a:t>
            </a:r>
            <a:r>
              <a:rPr lang="en-GB" b="1" dirty="0">
                <a:latin typeface="Palatino" charset="0"/>
              </a:rPr>
              <a:t>s economic analyses and to proceed from there to a discussion of the problems growing out of the fetish character of commodities, both as an objective form and also as a subjective stance corresponding to it.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1600" dirty="0" smtClean="0"/>
              <a:t>‘Natural Male Care Products’</a:t>
            </a:r>
            <a:endParaRPr lang="en-US" sz="1600" dirty="0"/>
          </a:p>
        </p:txBody>
      </p:sp>
      <p:pic>
        <p:nvPicPr>
          <p:cNvPr id="8" name="Content Placeholder 7" descr="Natural-Male-Care-Products-e1500315458699.jpg"/>
          <p:cNvPicPr>
            <a:picLocks noGrp="1" noChangeAspect="1"/>
          </p:cNvPicPr>
          <p:nvPr>
            <p:ph idx="1"/>
          </p:nvPr>
        </p:nvPicPr>
        <p:blipFill>
          <a:blip r:embed="rId2">
            <a:extLst>
              <a:ext uri="{28A0092B-C50C-407E-A947-70E740481C1C}">
                <a14:useLocalDpi xmlns:a14="http://schemas.microsoft.com/office/drawing/2010/main" val="0"/>
              </a:ext>
            </a:extLst>
          </a:blip>
          <a:srcRect t="-55442" b="-55442"/>
          <a:stretch>
            <a:fillRect/>
          </a:stretch>
        </p:blipFill>
        <p:spPr/>
      </p:pic>
      <p:sp>
        <p:nvSpPr>
          <p:cNvPr id="7" name="Text Placeholder 6"/>
          <p:cNvSpPr>
            <a:spLocks noGrp="1"/>
          </p:cNvSpPr>
          <p:nvPr>
            <p:ph type="body" sz="half" idx="2"/>
          </p:nvPr>
        </p:nvSpPr>
        <p:spPr/>
        <p:txBody>
          <a:bodyPr/>
          <a:lstStyle/>
          <a:p>
            <a:endParaRPr lang="en-US" dirty="0" smtClean="0"/>
          </a:p>
          <a:p>
            <a:endParaRPr lang="en-US" dirty="0"/>
          </a:p>
          <a:p>
            <a:r>
              <a:rPr lang="en-US" sz="2400" b="1" dirty="0" smtClean="0"/>
              <a:t>‘</a:t>
            </a:r>
            <a:r>
              <a:rPr lang="en-US" sz="2400" b="1" dirty="0"/>
              <a:t>Who fails here to call to mind our good friend, Dogberry, who informs </a:t>
            </a:r>
            <a:r>
              <a:rPr lang="en-US" sz="2400" b="1" dirty="0" err="1"/>
              <a:t>neighbour</a:t>
            </a:r>
            <a:r>
              <a:rPr lang="en-US" sz="2400" b="1" dirty="0"/>
              <a:t> </a:t>
            </a:r>
            <a:r>
              <a:rPr lang="en-US" sz="2400" b="1" dirty="0" err="1"/>
              <a:t>Seacoal</a:t>
            </a:r>
            <a:r>
              <a:rPr lang="en-US" sz="2400" b="1" dirty="0"/>
              <a:t>, that, “To be a </a:t>
            </a:r>
            <a:r>
              <a:rPr lang="en-US" sz="2400" b="1" dirty="0" err="1"/>
              <a:t>well­favoured</a:t>
            </a:r>
            <a:r>
              <a:rPr lang="en-US" sz="2400" b="1" dirty="0"/>
              <a:t> man is the gift of fortune; but reading and writing comes by Nature.”’</a:t>
            </a:r>
          </a:p>
          <a:p>
            <a:endParaRPr lang="en-US" sz="2400" b="1" dirty="0"/>
          </a:p>
        </p:txBody>
      </p:sp>
    </p:spTree>
    <p:extLst>
      <p:ext uri="{BB962C8B-B14F-4D97-AF65-F5344CB8AC3E}">
        <p14:creationId xmlns:p14="http://schemas.microsoft.com/office/powerpoint/2010/main" val="332095595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alvin-klein-underwear-03.nocrop.w840.h1330.2x.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5032" y="0"/>
            <a:ext cx="5099272" cy="6858000"/>
          </a:xfrm>
          <a:prstGeom prst="rect">
            <a:avLst/>
          </a:prstGeom>
        </p:spPr>
      </p:pic>
    </p:spTree>
    <p:extLst>
      <p:ext uri="{BB962C8B-B14F-4D97-AF65-F5344CB8AC3E}">
        <p14:creationId xmlns:p14="http://schemas.microsoft.com/office/powerpoint/2010/main" val="237557927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kind of face is today’s woman wearing?’</a:t>
            </a:r>
            <a:endParaRPr lang="en-US" dirty="0"/>
          </a:p>
        </p:txBody>
      </p:sp>
      <p:pic>
        <p:nvPicPr>
          <p:cNvPr id="4" name="Content Placeholder 3"/>
          <p:cNvPicPr>
            <a:picLocks noGrp="1" noChangeAspect="1"/>
          </p:cNvPicPr>
          <p:nvPr>
            <p:ph idx="1"/>
          </p:nvPr>
        </p:nvPicPr>
        <p:blipFill>
          <a:blip r:embed="rId2"/>
          <a:srcRect t="10294" b="10294"/>
          <a:stretch>
            <a:fillRect/>
          </a:stretch>
        </p:blipFill>
        <p:spPr/>
      </p:pic>
    </p:spTree>
    <p:extLst>
      <p:ext uri="{BB962C8B-B14F-4D97-AF65-F5344CB8AC3E}">
        <p14:creationId xmlns:p14="http://schemas.microsoft.com/office/powerpoint/2010/main" val="849876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282700" y="1181100"/>
            <a:ext cx="6565900" cy="4483100"/>
          </a:xfrm>
          <a:prstGeom prst="rect">
            <a:avLst/>
          </a:prstGeom>
        </p:spPr>
      </p:pic>
    </p:spTree>
    <p:extLst>
      <p:ext uri="{BB962C8B-B14F-4D97-AF65-F5344CB8AC3E}">
        <p14:creationId xmlns:p14="http://schemas.microsoft.com/office/powerpoint/2010/main" val="93958212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John Berger, </a:t>
            </a:r>
            <a:r>
              <a:rPr lang="en-US" sz="3200" i="1" dirty="0" smtClean="0"/>
              <a:t>Ways of Seeing </a:t>
            </a:r>
            <a:r>
              <a:rPr lang="en-US" sz="3200" dirty="0" smtClean="0"/>
              <a:t>(from Episode 2)</a:t>
            </a:r>
            <a:endParaRPr lang="en-US" sz="3200" dirty="0"/>
          </a:p>
        </p:txBody>
      </p:sp>
      <p:sp>
        <p:nvSpPr>
          <p:cNvPr id="3" name="Content Placeholder 2"/>
          <p:cNvSpPr>
            <a:spLocks noGrp="1"/>
          </p:cNvSpPr>
          <p:nvPr>
            <p:ph idx="1"/>
          </p:nvPr>
        </p:nvSpPr>
        <p:spPr/>
        <p:txBody>
          <a:bodyPr/>
          <a:lstStyle/>
          <a:p>
            <a:pPr marL="0" indent="0">
              <a:buNone/>
            </a:pPr>
            <a:endParaRPr lang="en-US" sz="2400" dirty="0" smtClean="0">
              <a:hlinkClick r:id="rId2"/>
            </a:endParaRPr>
          </a:p>
          <a:p>
            <a:pPr marL="0" indent="0">
              <a:buNone/>
            </a:pPr>
            <a:endParaRPr lang="en-US" sz="2400" dirty="0">
              <a:hlinkClick r:id="rId2"/>
            </a:endParaRPr>
          </a:p>
          <a:p>
            <a:pPr marL="0" indent="0">
              <a:buNone/>
            </a:pPr>
            <a:endParaRPr lang="en-US" sz="2400" dirty="0" smtClean="0">
              <a:hlinkClick r:id="rId2"/>
            </a:endParaRPr>
          </a:p>
          <a:p>
            <a:pPr marL="0" indent="0">
              <a:buNone/>
            </a:pPr>
            <a:r>
              <a:rPr lang="en-US" sz="2400" dirty="0" smtClean="0">
                <a:hlinkClick r:id="rId2"/>
              </a:rPr>
              <a:t>https</a:t>
            </a:r>
            <a:r>
              <a:rPr lang="en-US" sz="2400" dirty="0">
                <a:hlinkClick r:id="rId2"/>
              </a:rPr>
              <a:t>://www.youtube.com/watch?v=ta-</a:t>
            </a:r>
            <a:r>
              <a:rPr lang="en-US" sz="2400" dirty="0" smtClean="0">
                <a:hlinkClick r:id="rId2"/>
              </a:rPr>
              <a:t>s_vzxWn8</a:t>
            </a:r>
            <a:endParaRPr lang="en-US" sz="2400" dirty="0" smtClean="0"/>
          </a:p>
          <a:p>
            <a:pPr marL="0" indent="0">
              <a:buNone/>
            </a:pPr>
            <a:endParaRPr lang="en-US" dirty="0"/>
          </a:p>
        </p:txBody>
      </p:sp>
    </p:spTree>
    <p:extLst>
      <p:ext uri="{BB962C8B-B14F-4D97-AF65-F5344CB8AC3E}">
        <p14:creationId xmlns:p14="http://schemas.microsoft.com/office/powerpoint/2010/main" val="158159234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smtClean="0"/>
              <a:t>Front Row Late: Mary Beard in Conversation with Emma Thompson</a:t>
            </a:r>
            <a:endParaRPr lang="en-US" sz="2400" b="1" dirty="0"/>
          </a:p>
        </p:txBody>
      </p:sp>
      <p:sp>
        <p:nvSpPr>
          <p:cNvPr id="3" name="Content Placeholder 2"/>
          <p:cNvSpPr>
            <a:spLocks noGrp="1"/>
          </p:cNvSpPr>
          <p:nvPr>
            <p:ph idx="1"/>
          </p:nvPr>
        </p:nvSpPr>
        <p:spPr/>
        <p:txBody>
          <a:bodyPr/>
          <a:lstStyle/>
          <a:p>
            <a:pPr marL="0" indent="0">
              <a:buNone/>
            </a:pPr>
            <a:endParaRPr lang="en-US" sz="1600" dirty="0" smtClean="0">
              <a:hlinkClick r:id="rId2"/>
            </a:endParaRPr>
          </a:p>
          <a:p>
            <a:pPr marL="0" indent="0">
              <a:buNone/>
            </a:pPr>
            <a:endParaRPr lang="en-US" sz="1600" dirty="0">
              <a:hlinkClick r:id="rId2"/>
            </a:endParaRPr>
          </a:p>
          <a:p>
            <a:pPr marL="0" indent="0">
              <a:buNone/>
            </a:pPr>
            <a:r>
              <a:rPr lang="en-US" sz="1600" dirty="0" smtClean="0">
                <a:hlinkClick r:id="rId2"/>
              </a:rPr>
              <a:t>https</a:t>
            </a:r>
            <a:r>
              <a:rPr lang="en-US" sz="1600" dirty="0">
                <a:hlinkClick r:id="rId2"/>
              </a:rPr>
              <a:t>://www.bbc.co.uk/iplayer/episode/b0bp1k6z/front-row-late-series-3-episode-</a:t>
            </a:r>
            <a:r>
              <a:rPr lang="en-US" sz="1600" dirty="0" smtClean="0">
                <a:hlinkClick r:id="rId2"/>
              </a:rPr>
              <a:t>6</a:t>
            </a:r>
            <a:endParaRPr lang="en-US" sz="1600" dirty="0" smtClean="0"/>
          </a:p>
          <a:p>
            <a:pPr marL="0" indent="0">
              <a:buNone/>
            </a:pPr>
            <a:endParaRPr lang="en-US" sz="1600" dirty="0"/>
          </a:p>
        </p:txBody>
      </p:sp>
    </p:spTree>
    <p:extLst>
      <p:ext uri="{BB962C8B-B14F-4D97-AF65-F5344CB8AC3E}">
        <p14:creationId xmlns:p14="http://schemas.microsoft.com/office/powerpoint/2010/main" val="319197652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a:t>Self-</a:t>
            </a:r>
            <a:r>
              <a:rPr lang="en-US" dirty="0" smtClean="0"/>
              <a:t>marketing/</a:t>
            </a:r>
            <a:br>
              <a:rPr lang="en-US" dirty="0" smtClean="0"/>
            </a:br>
            <a:r>
              <a:rPr lang="en-US" dirty="0" smtClean="0"/>
              <a:t>‘Personal Branding’</a:t>
            </a:r>
            <a:endParaRPr lang="en-US" dirty="0"/>
          </a:p>
        </p:txBody>
      </p:sp>
      <p:sp>
        <p:nvSpPr>
          <p:cNvPr id="11267" name="Rectangle 3"/>
          <p:cNvSpPr>
            <a:spLocks noGrp="1" noChangeArrowheads="1"/>
          </p:cNvSpPr>
          <p:nvPr>
            <p:ph type="body" idx="1"/>
          </p:nvPr>
        </p:nvSpPr>
        <p:spPr>
          <a:xfrm>
            <a:off x="179512" y="1981200"/>
            <a:ext cx="8784976" cy="4472136"/>
          </a:xfrm>
        </p:spPr>
        <p:txBody>
          <a:bodyPr/>
          <a:lstStyle/>
          <a:p>
            <a:pPr>
              <a:lnSpc>
                <a:spcPct val="90000"/>
              </a:lnSpc>
              <a:buFontTx/>
              <a:buNone/>
            </a:pPr>
            <a:r>
              <a:rPr lang="en-GB" sz="2800" b="1" i="1" dirty="0">
                <a:latin typeface="Palatino" charset="0"/>
              </a:rPr>
              <a:t>	</a:t>
            </a:r>
            <a:endParaRPr lang="en-GB" sz="2800" b="1" i="1" dirty="0" smtClean="0">
              <a:latin typeface="Palatino" charset="0"/>
            </a:endParaRPr>
          </a:p>
          <a:p>
            <a:pPr>
              <a:lnSpc>
                <a:spcPct val="90000"/>
              </a:lnSpc>
              <a:buFontTx/>
              <a:buNone/>
            </a:pPr>
            <a:r>
              <a:rPr lang="en-GB" sz="2800" b="1" i="1" dirty="0">
                <a:latin typeface="Palatino" charset="0"/>
              </a:rPr>
              <a:t>	</a:t>
            </a:r>
            <a:r>
              <a:rPr lang="en-GB" sz="2800" b="1" i="1" dirty="0" smtClean="0">
                <a:latin typeface="Palatino" charset="0"/>
              </a:rPr>
              <a:t>Marketing </a:t>
            </a:r>
            <a:r>
              <a:rPr lang="en-GB" sz="2800" b="1" i="1" dirty="0">
                <a:latin typeface="Palatino" charset="0"/>
              </a:rPr>
              <a:t>is an essential tool in branding yourself. You must not simply blend in with everyone else in your thinking or approach for it will not set you apart from the rest. You must explore all of your options and display as much ingenuity as possible if you truly want to be recognized as an expert in your field. Marketing is a skill that takes persistence to sell your self as a bona fide professional that is appealing to an employer or customer</a:t>
            </a:r>
            <a:endParaRPr lang="en-US" sz="2800" b="1" i="1" dirty="0">
              <a:latin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ersonal-Branding-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9115"/>
            <a:ext cx="9144000" cy="5715000"/>
          </a:xfrm>
          <a:prstGeom prst="rect">
            <a:avLst/>
          </a:prstGeom>
        </p:spPr>
      </p:pic>
    </p:spTree>
    <p:extLst>
      <p:ext uri="{BB962C8B-B14F-4D97-AF65-F5344CB8AC3E}">
        <p14:creationId xmlns:p14="http://schemas.microsoft.com/office/powerpoint/2010/main" val="337228998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1536174"/>
            <a:ext cx="7992888" cy="4031873"/>
          </a:xfrm>
          <a:prstGeom prst="rect">
            <a:avLst/>
          </a:prstGeom>
        </p:spPr>
        <p:txBody>
          <a:bodyPr wrap="square">
            <a:spAutoFit/>
          </a:bodyPr>
          <a:lstStyle/>
          <a:p>
            <a:r>
              <a:rPr lang="en-US" sz="3200" b="1" dirty="0"/>
              <a:t>‘Could commodities themselves speak, they would say: Our use value may be a thing that interests men. It is no part of us as objects. What, however, does belong to us as objects, is our value. Our natural intercourse as commodities proves it. In the eyes of each other we are nothing but exchange values’.</a:t>
            </a:r>
            <a:r>
              <a:rPr lang="en-GB" sz="3200" b="1" dirty="0"/>
              <a:t> </a:t>
            </a:r>
            <a:endParaRPr lang="en-US" sz="3200" b="1" dirty="0"/>
          </a:p>
        </p:txBody>
      </p:sp>
    </p:spTree>
    <p:extLst>
      <p:ext uri="{BB962C8B-B14F-4D97-AF65-F5344CB8AC3E}">
        <p14:creationId xmlns:p14="http://schemas.microsoft.com/office/powerpoint/2010/main" val="424266626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MONEY TALKS</a:t>
            </a:r>
            <a:endParaRPr lang="en-US" dirty="0"/>
          </a:p>
        </p:txBody>
      </p:sp>
      <p:pic>
        <p:nvPicPr>
          <p:cNvPr id="4" name="Content Placeholder 3" descr="MoneyTalks.jpg"/>
          <p:cNvPicPr>
            <a:picLocks noGrp="1" noChangeAspect="1"/>
          </p:cNvPicPr>
          <p:nvPr>
            <p:ph idx="1"/>
          </p:nvPr>
        </p:nvPicPr>
        <p:blipFill>
          <a:blip r:embed="rId2">
            <a:extLst>
              <a:ext uri="{28A0092B-C50C-407E-A947-70E740481C1C}">
                <a14:useLocalDpi xmlns:a14="http://schemas.microsoft.com/office/drawing/2010/main" val="0"/>
              </a:ext>
            </a:extLst>
          </a:blip>
          <a:srcRect l="-13196" r="-13196"/>
          <a:stretch>
            <a:fillRect/>
          </a:stretch>
        </p:blipFill>
        <p:spPr/>
      </p:pic>
    </p:spTree>
    <p:extLst>
      <p:ext uri="{BB962C8B-B14F-4D97-AF65-F5344CB8AC3E}">
        <p14:creationId xmlns:p14="http://schemas.microsoft.com/office/powerpoint/2010/main" val="271463095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dirty="0" smtClean="0"/>
              <a:t>Reification is forgetting</a:t>
            </a:r>
            <a:endParaRPr lang="en-US" dirty="0"/>
          </a:p>
        </p:txBody>
      </p:sp>
      <p:sp>
        <p:nvSpPr>
          <p:cNvPr id="22531" name="Rectangle 3"/>
          <p:cNvSpPr>
            <a:spLocks noGrp="1" noChangeArrowheads="1"/>
          </p:cNvSpPr>
          <p:nvPr>
            <p:ph type="body" idx="1"/>
          </p:nvPr>
        </p:nvSpPr>
        <p:spPr>
          <a:xfrm>
            <a:off x="685800" y="1981200"/>
            <a:ext cx="7772400" cy="4616152"/>
          </a:xfrm>
        </p:spPr>
        <p:txBody>
          <a:bodyPr/>
          <a:lstStyle/>
          <a:p>
            <a:pPr marL="0" indent="0">
              <a:lnSpc>
                <a:spcPct val="90000"/>
              </a:lnSpc>
              <a:buNone/>
            </a:pPr>
            <a:r>
              <a:rPr lang="en-GB" sz="2000" dirty="0">
                <a:latin typeface="Times" charset="0"/>
              </a:rPr>
              <a:t>This sees the matter from the standpoint of the consumer: it suggests the kind of guilt people are freed from if they are able not to remember the work that went into their toys and furnishings. Indeed, the point of having your own object world, and walls and muffled distance or relative silence all around you, is to forget all those innumerable others for a while; you don</a:t>
            </a:r>
            <a:r>
              <a:rPr lang="en-GB" sz="2000" dirty="0">
                <a:latin typeface="Arial"/>
              </a:rPr>
              <a:t>’</a:t>
            </a:r>
            <a:r>
              <a:rPr lang="en-GB" sz="2000" dirty="0">
                <a:latin typeface="Times" charset="0"/>
              </a:rPr>
              <a:t>t want to have to think about Third World women every time you pull yourself up to your word processor, or all the other lower-class people with their lower-class lives when you decide to use or consume your other luxury products: it would be like having voices inside your head; indeed, it </a:t>
            </a:r>
            <a:r>
              <a:rPr lang="en-GB" sz="2000" dirty="0">
                <a:latin typeface="Arial"/>
              </a:rPr>
              <a:t>‘</a:t>
            </a:r>
            <a:r>
              <a:rPr lang="en-GB" sz="2000" dirty="0">
                <a:latin typeface="Times" charset="0"/>
              </a:rPr>
              <a:t>violates</a:t>
            </a:r>
            <a:r>
              <a:rPr lang="en-GB" sz="2000" dirty="0">
                <a:latin typeface="Arial"/>
              </a:rPr>
              <a:t>’</a:t>
            </a:r>
            <a:r>
              <a:rPr lang="en-GB" sz="2000" dirty="0">
                <a:latin typeface="Times" charset="0"/>
              </a:rPr>
              <a:t> the intimate space of your privacy and your extended body. For a society that wants to forget about class, therefore, reification in this consumer-packaging sense is very functional indeed: consumerism as a culture involves much more than this, but this kind of </a:t>
            </a:r>
            <a:r>
              <a:rPr lang="en-GB" sz="2000" dirty="0">
                <a:latin typeface="Arial"/>
              </a:rPr>
              <a:t>‘</a:t>
            </a:r>
            <a:r>
              <a:rPr lang="en-GB" sz="2000" dirty="0">
                <a:latin typeface="Times" charset="0"/>
              </a:rPr>
              <a:t>effacement</a:t>
            </a:r>
            <a:r>
              <a:rPr lang="en-GB" sz="2000" dirty="0">
                <a:latin typeface="Arial"/>
              </a:rPr>
              <a:t>’</a:t>
            </a:r>
            <a:r>
              <a:rPr lang="en-GB" sz="2000" dirty="0">
                <a:latin typeface="Times" charset="0"/>
              </a:rPr>
              <a:t> is surely the </a:t>
            </a:r>
            <a:r>
              <a:rPr lang="en-GB" sz="2000" dirty="0" smtClean="0">
                <a:latin typeface="Times" charset="0"/>
              </a:rPr>
              <a:t>indispensable precondition </a:t>
            </a:r>
            <a:r>
              <a:rPr lang="en-GB" sz="2000" dirty="0">
                <a:latin typeface="Times" charset="0"/>
              </a:rPr>
              <a:t>on which all the rest can be </a:t>
            </a:r>
            <a:r>
              <a:rPr lang="en-GB" sz="2000" dirty="0" smtClean="0">
                <a:latin typeface="Times" charset="0"/>
              </a:rPr>
              <a:t>constructed</a:t>
            </a:r>
          </a:p>
          <a:p>
            <a:pPr marL="0" indent="0">
              <a:lnSpc>
                <a:spcPct val="90000"/>
              </a:lnSpc>
              <a:buNone/>
            </a:pPr>
            <a:r>
              <a:rPr lang="en-GB" sz="2000" dirty="0" smtClean="0">
                <a:latin typeface="Times" charset="0"/>
              </a:rPr>
              <a:t>						Fredric Jameson</a:t>
            </a:r>
            <a:r>
              <a:rPr lang="en-GB" sz="2800" dirty="0" smtClean="0">
                <a:latin typeface="Times" charset="0"/>
              </a:rPr>
              <a:t> </a:t>
            </a:r>
            <a:endParaRPr lang="en-US" sz="2800" dirty="0">
              <a:latin typeface="Times" charset="0"/>
            </a:endParaRP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Reification is mystification</a:t>
            </a:r>
            <a:br>
              <a:rPr lang="en-US" sz="2800" dirty="0" smtClean="0"/>
            </a:br>
            <a:r>
              <a:rPr lang="en-US" sz="2800" dirty="0" smtClean="0"/>
              <a:t>‘Speak softly and carry a big stick</a:t>
            </a:r>
            <a:endParaRPr lang="en-US" sz="2800" dirty="0"/>
          </a:p>
        </p:txBody>
      </p:sp>
      <p:pic>
        <p:nvPicPr>
          <p:cNvPr id="4" name="Content Placeholder 3" descr="s-l500.jpg"/>
          <p:cNvPicPr>
            <a:picLocks noGrp="1" noChangeAspect="1"/>
          </p:cNvPicPr>
          <p:nvPr>
            <p:ph idx="1"/>
          </p:nvPr>
        </p:nvPicPr>
        <p:blipFill>
          <a:blip r:embed="rId2">
            <a:extLst>
              <a:ext uri="{28A0092B-C50C-407E-A947-70E740481C1C}">
                <a14:useLocalDpi xmlns:a14="http://schemas.microsoft.com/office/drawing/2010/main" val="0"/>
              </a:ext>
            </a:extLst>
          </a:blip>
          <a:srcRect l="-13278" r="-13278"/>
          <a:stretch>
            <a:fillRect/>
          </a:stretch>
        </p:blipFill>
        <p:spPr/>
      </p:pic>
    </p:spTree>
    <p:extLst>
      <p:ext uri="{BB962C8B-B14F-4D97-AF65-F5344CB8AC3E}">
        <p14:creationId xmlns:p14="http://schemas.microsoft.com/office/powerpoint/2010/main" val="169551158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a:xfrm>
            <a:off x="755576" y="1124744"/>
            <a:ext cx="3888432" cy="5112568"/>
          </a:xfrm>
        </p:spPr>
        <p:txBody>
          <a:bodyPr/>
          <a:lstStyle/>
          <a:p>
            <a:r>
              <a:rPr lang="en-US" dirty="0" smtClean="0"/>
              <a:t>‘People talk about technology, but Apple is a marketing company’</a:t>
            </a:r>
          </a:p>
          <a:p>
            <a:endParaRPr lang="en-US" dirty="0"/>
          </a:p>
          <a:p>
            <a:r>
              <a:rPr lang="en-US" dirty="0" smtClean="0"/>
              <a:t>Apple’s brand is the key to its success. It’s got nothing to do with </a:t>
            </a:r>
            <a:r>
              <a:rPr lang="en-US" dirty="0" err="1" smtClean="0"/>
              <a:t>innovatine</a:t>
            </a:r>
            <a:r>
              <a:rPr lang="en-US" dirty="0" smtClean="0"/>
              <a:t> products like the </a:t>
            </a:r>
            <a:r>
              <a:rPr lang="en-US" dirty="0" err="1" smtClean="0"/>
              <a:t>iMarc</a:t>
            </a:r>
            <a:r>
              <a:rPr lang="en-US" dirty="0" smtClean="0"/>
              <a:t> or the iPod</a:t>
            </a:r>
            <a:endParaRPr lang="en-US" dirty="0"/>
          </a:p>
        </p:txBody>
      </p:sp>
      <p:pic>
        <p:nvPicPr>
          <p:cNvPr id="8" name="Content Placeholder 7" descr="Unknown.png"/>
          <p:cNvPicPr>
            <a:picLocks noGrp="1" noChangeAspect="1"/>
          </p:cNvPicPr>
          <p:nvPr>
            <p:ph sz="half" idx="2"/>
          </p:nvPr>
        </p:nvPicPr>
        <p:blipFill>
          <a:blip r:embed="rId2">
            <a:extLst>
              <a:ext uri="{28A0092B-C50C-407E-A947-70E740481C1C}">
                <a14:useLocalDpi xmlns:a14="http://schemas.microsoft.com/office/drawing/2010/main" val="0"/>
              </a:ext>
            </a:extLst>
          </a:blip>
          <a:srcRect t="-4000" b="-4000"/>
          <a:stretch>
            <a:fillRect/>
          </a:stretch>
        </p:blipFill>
        <p:spPr>
          <a:xfrm>
            <a:off x="4716016" y="1268760"/>
            <a:ext cx="3802926" cy="4107160"/>
          </a:xfrm>
        </p:spPr>
      </p:pic>
    </p:spTree>
    <p:extLst>
      <p:ext uri="{BB962C8B-B14F-4D97-AF65-F5344CB8AC3E}">
        <p14:creationId xmlns:p14="http://schemas.microsoft.com/office/powerpoint/2010/main" val="153239813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Kapferer pris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4785"/>
            <a:ext cx="9144000" cy="5417507"/>
          </a:xfrm>
          <a:prstGeom prst="rect">
            <a:avLst/>
          </a:prstGeom>
        </p:spPr>
      </p:pic>
    </p:spTree>
    <p:extLst>
      <p:ext uri="{BB962C8B-B14F-4D97-AF65-F5344CB8AC3E}">
        <p14:creationId xmlns:p14="http://schemas.microsoft.com/office/powerpoint/2010/main" val="223146731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 </a:t>
            </a:r>
            <a:r>
              <a:rPr lang="en-US" dirty="0" err="1" smtClean="0"/>
              <a:t>Weiwei</a:t>
            </a:r>
            <a:r>
              <a:rPr lang="en-US" dirty="0" smtClean="0"/>
              <a:t>, </a:t>
            </a:r>
            <a:r>
              <a:rPr lang="en-US" dirty="0" err="1" smtClean="0"/>
              <a:t>neolithic</a:t>
            </a:r>
            <a:r>
              <a:rPr lang="en-US" dirty="0" smtClean="0"/>
              <a:t> vase with coca cola logo</a:t>
            </a:r>
            <a:br>
              <a:rPr lang="en-US" dirty="0" smtClean="0"/>
            </a:br>
            <a:endParaRPr lang="en-US" dirty="0"/>
          </a:p>
        </p:txBody>
      </p:sp>
      <p:pic>
        <p:nvPicPr>
          <p:cNvPr id="6" name="Content Placeholder 5"/>
          <p:cNvPicPr>
            <a:picLocks noGrp="1" noChangeAspect="1"/>
          </p:cNvPicPr>
          <p:nvPr>
            <p:ph idx="1"/>
          </p:nvPr>
        </p:nvPicPr>
        <p:blipFill>
          <a:blip r:embed="rId2"/>
          <a:srcRect t="10294" b="10294"/>
          <a:stretch>
            <a:fillRect/>
          </a:stretch>
        </p:blipFill>
        <p:spPr/>
      </p:pic>
    </p:spTree>
    <p:extLst>
      <p:ext uri="{BB962C8B-B14F-4D97-AF65-F5344CB8AC3E}">
        <p14:creationId xmlns:p14="http://schemas.microsoft.com/office/powerpoint/2010/main" val="119310439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404664"/>
            <a:ext cx="8640960" cy="4955203"/>
          </a:xfrm>
          <a:prstGeom prst="rect">
            <a:avLst/>
          </a:prstGeom>
        </p:spPr>
        <p:txBody>
          <a:bodyPr wrap="square">
            <a:spAutoFit/>
          </a:bodyPr>
          <a:lstStyle/>
          <a:p>
            <a:r>
              <a:rPr lang="en-US" sz="4000" b="1" dirty="0">
                <a:latin typeface="Baoli SC Regular"/>
                <a:cs typeface="Baoli SC Regular"/>
              </a:rPr>
              <a:t>‘</a:t>
            </a:r>
            <a:r>
              <a:rPr lang="en-US" sz="4000" b="1" dirty="0">
                <a:latin typeface="Monotype Corsiva"/>
                <a:cs typeface="Monotype Corsiva"/>
              </a:rPr>
              <a:t>For all reification is a forgetting: objects become purely thing-like the moment they are retained for us without the continued presence of their other aspects: when something of them has been forgotten</a:t>
            </a:r>
            <a:r>
              <a:rPr lang="en-US" sz="4000" b="1" dirty="0" smtClean="0">
                <a:latin typeface="Monotype Corsiva"/>
                <a:cs typeface="Monotype Corsiva"/>
              </a:rPr>
              <a:t>’.</a:t>
            </a:r>
          </a:p>
          <a:p>
            <a:endParaRPr lang="en-US" sz="4000" b="1" dirty="0">
              <a:latin typeface="Ayuthaya"/>
              <a:cs typeface="Ayuthaya"/>
            </a:endParaRPr>
          </a:p>
          <a:p>
            <a:pPr algn="r"/>
            <a:r>
              <a:rPr lang="en-US" sz="3600" b="1" dirty="0" smtClean="0"/>
              <a:t>Theodor W. </a:t>
            </a:r>
            <a:r>
              <a:rPr lang="en-US" sz="3600" b="1" dirty="0" err="1" smtClean="0"/>
              <a:t>Adorno</a:t>
            </a:r>
            <a:r>
              <a:rPr lang="en-US" sz="3600" b="1" dirty="0" smtClean="0"/>
              <a:t>, letter to Walter Benjamin, 1930s</a:t>
            </a:r>
            <a:r>
              <a:rPr lang="en-US" sz="4000" b="1" dirty="0" smtClean="0"/>
              <a:t>.</a:t>
            </a:r>
            <a:endParaRPr lang="en-GB" sz="4000" b="1" dirty="0"/>
          </a:p>
        </p:txBody>
      </p:sp>
    </p:spTree>
    <p:extLst>
      <p:ext uri="{BB962C8B-B14F-4D97-AF65-F5344CB8AC3E}">
        <p14:creationId xmlns:p14="http://schemas.microsoft.com/office/powerpoint/2010/main" val="21069196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The commodification of everything</a:t>
            </a:r>
            <a:endParaRPr lang="en-US" sz="3200" b="1" dirty="0"/>
          </a:p>
        </p:txBody>
      </p:sp>
      <p:sp>
        <p:nvSpPr>
          <p:cNvPr id="3" name="Content Placeholder 2"/>
          <p:cNvSpPr>
            <a:spLocks noGrp="1"/>
          </p:cNvSpPr>
          <p:nvPr>
            <p:ph idx="1"/>
          </p:nvPr>
        </p:nvSpPr>
        <p:spPr>
          <a:xfrm>
            <a:off x="179512" y="1981200"/>
            <a:ext cx="8856984" cy="4472136"/>
          </a:xfrm>
        </p:spPr>
        <p:txBody>
          <a:bodyPr/>
          <a:lstStyle/>
          <a:p>
            <a:pPr marL="0" indent="0">
              <a:buNone/>
            </a:pPr>
            <a:r>
              <a:rPr lang="en-GB" sz="2800" b="1" dirty="0" smtClean="0"/>
              <a:t>These </a:t>
            </a:r>
            <a:r>
              <a:rPr lang="en-GB" sz="2800" b="1" dirty="0"/>
              <a:t>days you can buy almost anything. Sperm and eggs are advertised on the web. Speed dating services will provide you with several minutes-long dates in one night for the right price. Human organs are being bought and sold around the world. Universities are increasingly thinking of the education that they offer as a </a:t>
            </a:r>
            <a:r>
              <a:rPr lang="en-GB" sz="2800" b="1" dirty="0" smtClean="0"/>
              <a:t>‘product’ </a:t>
            </a:r>
            <a:r>
              <a:rPr lang="en-GB" sz="2800" b="1" dirty="0"/>
              <a:t>and their students as </a:t>
            </a:r>
            <a:r>
              <a:rPr lang="en-GB" sz="2800" b="1" dirty="0" smtClean="0"/>
              <a:t>‘consumers’. </a:t>
            </a:r>
            <a:r>
              <a:rPr lang="en-GB" sz="2800" b="1" dirty="0"/>
              <a:t>There are fewer and fewer realms of life in which the language of money does not speak powerfully’. </a:t>
            </a:r>
            <a:endParaRPr lang="en-US" sz="2800" b="1" dirty="0"/>
          </a:p>
        </p:txBody>
      </p:sp>
    </p:spTree>
    <p:extLst>
      <p:ext uri="{BB962C8B-B14F-4D97-AF65-F5344CB8AC3E}">
        <p14:creationId xmlns:p14="http://schemas.microsoft.com/office/powerpoint/2010/main" val="422439631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755576" y="34534"/>
            <a:ext cx="7772400" cy="1143000"/>
          </a:xfrm>
        </p:spPr>
        <p:txBody>
          <a:bodyPr/>
          <a:lstStyle/>
          <a:p>
            <a:r>
              <a:rPr lang="en-US" dirty="0"/>
              <a:t>reification</a:t>
            </a:r>
          </a:p>
        </p:txBody>
      </p:sp>
      <p:sp>
        <p:nvSpPr>
          <p:cNvPr id="12291" name="Rectangle 3"/>
          <p:cNvSpPr>
            <a:spLocks noGrp="1" noChangeArrowheads="1"/>
          </p:cNvSpPr>
          <p:nvPr>
            <p:ph type="body" idx="1"/>
          </p:nvPr>
        </p:nvSpPr>
        <p:spPr>
          <a:xfrm>
            <a:off x="107504" y="1196752"/>
            <a:ext cx="9036496" cy="5256584"/>
          </a:xfrm>
        </p:spPr>
        <p:txBody>
          <a:bodyPr/>
          <a:lstStyle/>
          <a:p>
            <a:pPr>
              <a:lnSpc>
                <a:spcPct val="90000"/>
              </a:lnSpc>
              <a:buFontTx/>
              <a:buNone/>
            </a:pPr>
            <a:r>
              <a:rPr lang="en-GB" sz="2800" b="1" dirty="0">
                <a:latin typeface="Palatino" charset="0"/>
              </a:rPr>
              <a:t>	The transformation of the commodity relation into a thing of </a:t>
            </a:r>
            <a:r>
              <a:rPr lang="en-GB" sz="2800" b="1" dirty="0" smtClean="0">
                <a:latin typeface="Arial"/>
              </a:rPr>
              <a:t>‘</a:t>
            </a:r>
            <a:r>
              <a:rPr lang="en-GB" sz="2800" b="1" dirty="0" smtClean="0">
                <a:latin typeface="Palatino" charset="0"/>
              </a:rPr>
              <a:t>ghostly objectivity</a:t>
            </a:r>
            <a:r>
              <a:rPr lang="en-GB" sz="2800" b="1" dirty="0" smtClean="0">
                <a:latin typeface="Arial"/>
              </a:rPr>
              <a:t>’</a:t>
            </a:r>
            <a:r>
              <a:rPr lang="en-GB" sz="2800" b="1" dirty="0" smtClean="0">
                <a:latin typeface="Palatino" charset="0"/>
              </a:rPr>
              <a:t> </a:t>
            </a:r>
            <a:r>
              <a:rPr lang="en-GB" sz="2800" b="1" dirty="0">
                <a:latin typeface="Palatino" charset="0"/>
              </a:rPr>
              <a:t>cannot therefore content itself with the reduction of all objects for the gratification of human needs to commodities. It stamps its imprint upon the whole consciousness of man; his qualities and abilities are no longer an organic part of his personality, they are things which he can </a:t>
            </a:r>
            <a:r>
              <a:rPr lang="en-GB" sz="2800" b="1" dirty="0" smtClean="0">
                <a:latin typeface="Arial"/>
              </a:rPr>
              <a:t>‘</a:t>
            </a:r>
            <a:r>
              <a:rPr lang="en-GB" sz="2800" b="1" dirty="0" smtClean="0">
                <a:latin typeface="Palatino" charset="0"/>
              </a:rPr>
              <a:t>own</a:t>
            </a:r>
            <a:r>
              <a:rPr lang="en-GB" sz="2800" b="1" dirty="0" smtClean="0">
                <a:latin typeface="Arial"/>
              </a:rPr>
              <a:t>’</a:t>
            </a:r>
            <a:r>
              <a:rPr lang="en-GB" sz="2800" b="1" dirty="0" smtClean="0">
                <a:latin typeface="Palatino" charset="0"/>
              </a:rPr>
              <a:t> </a:t>
            </a:r>
            <a:r>
              <a:rPr lang="en-GB" sz="2800" b="1" dirty="0">
                <a:latin typeface="Palatino" charset="0"/>
              </a:rPr>
              <a:t>or </a:t>
            </a:r>
            <a:r>
              <a:rPr lang="en-GB" sz="2800" b="1" dirty="0" smtClean="0">
                <a:latin typeface="Arial"/>
              </a:rPr>
              <a:t>‘</a:t>
            </a:r>
            <a:r>
              <a:rPr lang="en-GB" sz="2800" b="1" dirty="0" smtClean="0">
                <a:latin typeface="Palatino" charset="0"/>
              </a:rPr>
              <a:t>dispose of</a:t>
            </a:r>
            <a:r>
              <a:rPr lang="en-GB" sz="2800" b="1" dirty="0" smtClean="0">
                <a:latin typeface="Arial"/>
              </a:rPr>
              <a:t>’</a:t>
            </a:r>
            <a:r>
              <a:rPr lang="en-GB" sz="2800" b="1" dirty="0" smtClean="0">
                <a:latin typeface="Palatino" charset="0"/>
              </a:rPr>
              <a:t> </a:t>
            </a:r>
            <a:r>
              <a:rPr lang="en-GB" sz="2800" b="1" dirty="0">
                <a:latin typeface="Palatino" charset="0"/>
              </a:rPr>
              <a:t>like the various objects of the external world. And there is no natural form in which human relations can be cast, no way in which man can bring his physical and psychic </a:t>
            </a:r>
            <a:r>
              <a:rPr lang="en-GB" sz="2800" b="1" dirty="0" smtClean="0">
                <a:latin typeface="Arial"/>
              </a:rPr>
              <a:t>‘</a:t>
            </a:r>
            <a:r>
              <a:rPr lang="en-GB" sz="2800" b="1" dirty="0" smtClean="0">
                <a:latin typeface="Palatino" charset="0"/>
              </a:rPr>
              <a:t>qualities</a:t>
            </a:r>
            <a:r>
              <a:rPr lang="en-GB" sz="2800" b="1" dirty="0" smtClean="0">
                <a:latin typeface="Arial"/>
              </a:rPr>
              <a:t>’</a:t>
            </a:r>
            <a:r>
              <a:rPr lang="en-GB" sz="2800" b="1" dirty="0" smtClean="0">
                <a:latin typeface="Palatino" charset="0"/>
              </a:rPr>
              <a:t> </a:t>
            </a:r>
            <a:r>
              <a:rPr lang="en-GB" sz="2800" b="1" dirty="0">
                <a:latin typeface="Palatino" charset="0"/>
              </a:rPr>
              <a:t>into play without their being subjected increasingly to this reifying </a:t>
            </a:r>
            <a:r>
              <a:rPr lang="en-GB" sz="2800" b="1" dirty="0" smtClean="0">
                <a:latin typeface="Palatino" charset="0"/>
              </a:rPr>
              <a:t>process.</a:t>
            </a:r>
            <a:endParaRPr lang="en-US" sz="2800" b="1" dirty="0">
              <a:latin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1560" y="3013502"/>
            <a:ext cx="8280920" cy="830997"/>
          </a:xfrm>
          <a:prstGeom prst="rect">
            <a:avLst/>
          </a:prstGeom>
        </p:spPr>
        <p:txBody>
          <a:bodyPr wrap="square">
            <a:spAutoFit/>
          </a:bodyPr>
          <a:lstStyle/>
          <a:p>
            <a:r>
              <a:rPr lang="en-US" dirty="0">
                <a:hlinkClick r:id="rId2"/>
              </a:rPr>
              <a:t>https://www.youtube.com/watch?v=</a:t>
            </a:r>
            <a:r>
              <a:rPr lang="en-US" dirty="0" smtClean="0">
                <a:hlinkClick r:id="rId2"/>
              </a:rPr>
              <a:t>71KAO_bmc2o</a:t>
            </a:r>
            <a:endParaRPr lang="en-US" dirty="0" smtClean="0"/>
          </a:p>
          <a:p>
            <a:endParaRPr lang="en-US" dirty="0"/>
          </a:p>
        </p:txBody>
      </p:sp>
    </p:spTree>
    <p:extLst>
      <p:ext uri="{BB962C8B-B14F-4D97-AF65-F5344CB8AC3E}">
        <p14:creationId xmlns:p14="http://schemas.microsoft.com/office/powerpoint/2010/main" val="67904140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smtClean="0"/>
              <a:t>‘Celebrating 20 years of Priceless’</a:t>
            </a:r>
            <a:endParaRPr lang="en-US" sz="2400" b="1" dirty="0"/>
          </a:p>
        </p:txBody>
      </p:sp>
      <p:sp>
        <p:nvSpPr>
          <p:cNvPr id="3" name="Content Placeholder 2"/>
          <p:cNvSpPr>
            <a:spLocks noGrp="1"/>
          </p:cNvSpPr>
          <p:nvPr>
            <p:ph idx="1"/>
          </p:nvPr>
        </p:nvSpPr>
        <p:spPr/>
        <p:txBody>
          <a:bodyPr/>
          <a:lstStyle/>
          <a:p>
            <a:pPr marL="0" indent="0">
              <a:buNone/>
            </a:pPr>
            <a:endParaRPr lang="en-US" sz="2400" dirty="0" smtClean="0">
              <a:hlinkClick r:id="rId2"/>
            </a:endParaRPr>
          </a:p>
          <a:p>
            <a:pPr marL="0" indent="0">
              <a:buNone/>
            </a:pPr>
            <a:endParaRPr lang="en-US" sz="2400" dirty="0">
              <a:hlinkClick r:id="rId2"/>
            </a:endParaRPr>
          </a:p>
          <a:p>
            <a:pPr marL="0" indent="0">
              <a:buNone/>
            </a:pPr>
            <a:endParaRPr lang="en-US" sz="2400" dirty="0" smtClean="0">
              <a:hlinkClick r:id="rId2"/>
            </a:endParaRPr>
          </a:p>
          <a:p>
            <a:pPr marL="0" indent="0">
              <a:buNone/>
            </a:pPr>
            <a:r>
              <a:rPr lang="en-US" sz="2400" dirty="0" smtClean="0">
                <a:hlinkClick r:id="rId2"/>
              </a:rPr>
              <a:t>https</a:t>
            </a:r>
            <a:r>
              <a:rPr lang="en-US" sz="2400" dirty="0">
                <a:hlinkClick r:id="rId2"/>
              </a:rPr>
              <a:t>://www.youtube.com/watch?v=</a:t>
            </a:r>
            <a:r>
              <a:rPr lang="en-US" sz="2400" dirty="0" smtClean="0">
                <a:hlinkClick r:id="rId2"/>
              </a:rPr>
              <a:t>4gEAi195woA</a:t>
            </a:r>
            <a:endParaRPr lang="en-US" sz="2400" dirty="0" smtClean="0"/>
          </a:p>
          <a:p>
            <a:pPr marL="0" indent="0">
              <a:buNone/>
            </a:pPr>
            <a:endParaRPr lang="en-US" sz="2400" dirty="0"/>
          </a:p>
        </p:txBody>
      </p:sp>
    </p:spTree>
    <p:extLst>
      <p:ext uri="{BB962C8B-B14F-4D97-AF65-F5344CB8AC3E}">
        <p14:creationId xmlns:p14="http://schemas.microsoft.com/office/powerpoint/2010/main" val="392488313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a:t>Kant on </a:t>
            </a:r>
            <a:r>
              <a:rPr lang="en-US" dirty="0" smtClean="0"/>
              <a:t>‘sexual community’</a:t>
            </a:r>
            <a:endParaRPr lang="en-US" dirty="0"/>
          </a:p>
        </p:txBody>
      </p:sp>
      <p:sp>
        <p:nvSpPr>
          <p:cNvPr id="13315" name="Rectangle 3"/>
          <p:cNvSpPr>
            <a:spLocks noGrp="1" noChangeArrowheads="1"/>
          </p:cNvSpPr>
          <p:nvPr>
            <p:ph type="body" idx="1"/>
          </p:nvPr>
        </p:nvSpPr>
        <p:spPr>
          <a:xfrm>
            <a:off x="0" y="1772816"/>
            <a:ext cx="9144000" cy="4464496"/>
          </a:xfrm>
        </p:spPr>
        <p:txBody>
          <a:bodyPr/>
          <a:lstStyle/>
          <a:p>
            <a:pPr>
              <a:buFontTx/>
              <a:buNone/>
            </a:pPr>
            <a:r>
              <a:rPr lang="en-GB" sz="3600" b="1" dirty="0" smtClean="0">
                <a:latin typeface="Palatino" charset="0"/>
              </a:rPr>
              <a:t>	Sexual </a:t>
            </a:r>
            <a:r>
              <a:rPr lang="en-GB" sz="3600" b="1" dirty="0">
                <a:latin typeface="Palatino" charset="0"/>
              </a:rPr>
              <a:t>community</a:t>
            </a:r>
            <a:r>
              <a:rPr lang="en-GB" sz="3600" b="1" dirty="0">
                <a:latin typeface="Arial"/>
              </a:rPr>
              <a:t>…</a:t>
            </a:r>
            <a:r>
              <a:rPr lang="en-GB" sz="3600" b="1" dirty="0">
                <a:latin typeface="Palatino" charset="0"/>
              </a:rPr>
              <a:t> is the reciprocal </a:t>
            </a:r>
            <a:r>
              <a:rPr lang="en-GB" sz="3600" b="1" dirty="0" smtClean="0">
                <a:latin typeface="Palatino" charset="0"/>
              </a:rPr>
              <a:t>use made </a:t>
            </a:r>
            <a:r>
              <a:rPr lang="en-GB" sz="3600" b="1" dirty="0">
                <a:latin typeface="Palatino" charset="0"/>
              </a:rPr>
              <a:t>by one person of the sexual organs and faculties of another</a:t>
            </a:r>
            <a:r>
              <a:rPr lang="en-GB" sz="3600" b="1" dirty="0">
                <a:latin typeface="Arial"/>
              </a:rPr>
              <a:t>…</a:t>
            </a:r>
            <a:r>
              <a:rPr lang="en-GB" sz="3600" b="1" dirty="0">
                <a:latin typeface="Palatino" charset="0"/>
              </a:rPr>
              <a:t> </a:t>
            </a:r>
            <a:r>
              <a:rPr lang="en-GB" sz="3600" b="1" dirty="0" smtClean="0">
                <a:latin typeface="Palatino" charset="0"/>
              </a:rPr>
              <a:t>[</a:t>
            </a:r>
            <a:r>
              <a:rPr lang="en-GB" sz="3600" b="1" dirty="0">
                <a:latin typeface="Palatino" charset="0"/>
              </a:rPr>
              <a:t>M]</a:t>
            </a:r>
            <a:r>
              <a:rPr lang="en-GB" sz="3600" b="1" dirty="0" err="1" smtClean="0">
                <a:latin typeface="Palatino" charset="0"/>
              </a:rPr>
              <a:t>arriage</a:t>
            </a:r>
            <a:r>
              <a:rPr lang="en-GB" sz="3600" b="1" dirty="0" smtClean="0">
                <a:latin typeface="Palatino" charset="0"/>
              </a:rPr>
              <a:t> </a:t>
            </a:r>
            <a:r>
              <a:rPr lang="en-GB" sz="3600" b="1" dirty="0" smtClean="0">
                <a:latin typeface="Arial"/>
              </a:rPr>
              <a:t>…</a:t>
            </a:r>
            <a:r>
              <a:rPr lang="en-GB" sz="3600" b="1" dirty="0" smtClean="0">
                <a:latin typeface="Palatino" charset="0"/>
              </a:rPr>
              <a:t> </a:t>
            </a:r>
            <a:r>
              <a:rPr lang="en-GB" sz="3600" b="1" dirty="0">
                <a:latin typeface="Palatino" charset="0"/>
              </a:rPr>
              <a:t>is the union of two people of different sexes with a view to the mutual possession of each other</a:t>
            </a:r>
            <a:r>
              <a:rPr lang="en-GB" sz="3600" b="1" dirty="0">
                <a:latin typeface="Arial"/>
              </a:rPr>
              <a:t>’</a:t>
            </a:r>
            <a:r>
              <a:rPr lang="en-GB" sz="3600" b="1" dirty="0">
                <a:latin typeface="Palatino" charset="0"/>
              </a:rPr>
              <a:t>s sexual attributes for the duration of their </a:t>
            </a:r>
            <a:r>
              <a:rPr lang="en-GB" sz="3600" b="1" dirty="0" smtClean="0">
                <a:latin typeface="Palatino" charset="0"/>
              </a:rPr>
              <a:t>lives.</a:t>
            </a:r>
            <a:endParaRPr lang="en-US" sz="3600" b="1" dirty="0">
              <a:latin typeface="Palatino" charset="0"/>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705</TotalTime>
  <Words>679</Words>
  <Application>Microsoft Macintosh PowerPoint</Application>
  <PresentationFormat>On-screen Show (4:3)</PresentationFormat>
  <Paragraphs>52</Paragraphs>
  <Slides>33</Slides>
  <Notes>5</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Blank Presentation</vt:lpstr>
      <vt:lpstr>Georg Lukács/Naomi Klein</vt:lpstr>
      <vt:lpstr>Georg Lukács</vt:lpstr>
      <vt:lpstr>Reification is forgetting</vt:lpstr>
      <vt:lpstr>PowerPoint Presentation</vt:lpstr>
      <vt:lpstr>The commodification of everything</vt:lpstr>
      <vt:lpstr>reification</vt:lpstr>
      <vt:lpstr>PowerPoint Presentation</vt:lpstr>
      <vt:lpstr>‘Celebrating 20 years of Priceless’</vt:lpstr>
      <vt:lpstr>Kant on ‘sexual community’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‘Natural Male Care Products’</vt:lpstr>
      <vt:lpstr>PowerPoint Presentation</vt:lpstr>
      <vt:lpstr>‘What kind of face is today’s woman wearing?’</vt:lpstr>
      <vt:lpstr>PowerPoint Presentation</vt:lpstr>
      <vt:lpstr>John Berger, Ways of Seeing (from Episode 2)</vt:lpstr>
      <vt:lpstr>Front Row Late: Mary Beard in Conversation with Emma Thompson</vt:lpstr>
      <vt:lpstr>Self-marketing/ ‘Personal Branding’</vt:lpstr>
      <vt:lpstr>PowerPoint Presentation</vt:lpstr>
      <vt:lpstr>PowerPoint Presentation</vt:lpstr>
      <vt:lpstr>MONEY TALKS</vt:lpstr>
      <vt:lpstr>Reification is mystification ‘Speak softly and carry a big stick</vt:lpstr>
      <vt:lpstr>PowerPoint Presentation</vt:lpstr>
      <vt:lpstr>PowerPoint Presentation</vt:lpstr>
      <vt:lpstr>Ai Weiwei, neolithic vase with coca cola logo </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Russian Coca Cola ad</dc:title>
  <cp:lastModifiedBy>Neil Lazarus</cp:lastModifiedBy>
  <cp:revision>53</cp:revision>
  <dcterms:modified xsi:type="dcterms:W3CDTF">2018-10-30T20:51:56Z</dcterms:modified>
</cp:coreProperties>
</file>