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71" r:id="rId3"/>
    <p:sldId id="279" r:id="rId4"/>
    <p:sldId id="258" r:id="rId5"/>
    <p:sldId id="275" r:id="rId6"/>
    <p:sldId id="260" r:id="rId7"/>
    <p:sldId id="270" r:id="rId8"/>
    <p:sldId id="280" r:id="rId9"/>
    <p:sldId id="261" r:id="rId10"/>
    <p:sldId id="289" r:id="rId11"/>
    <p:sldId id="290" r:id="rId12"/>
    <p:sldId id="291" r:id="rId13"/>
    <p:sldId id="266" r:id="rId14"/>
    <p:sldId id="263" r:id="rId15"/>
    <p:sldId id="264" r:id="rId16"/>
    <p:sldId id="269" r:id="rId17"/>
    <p:sldId id="265" r:id="rId18"/>
    <p:sldId id="267" r:id="rId19"/>
    <p:sldId id="274" r:id="rId20"/>
    <p:sldId id="287" r:id="rId21"/>
    <p:sldId id="286" r:id="rId22"/>
    <p:sldId id="285" r:id="rId23"/>
    <p:sldId id="288" r:id="rId24"/>
    <p:sldId id="262" r:id="rId25"/>
    <p:sldId id="292" r:id="rId26"/>
    <p:sldId id="293" r:id="rId27"/>
    <p:sldId id="257" r:id="rId28"/>
    <p:sldId id="273"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23" d="100"/>
          <a:sy n="123" d="100"/>
        </p:scale>
        <p:origin x="-104" y="-5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C53983-DE13-8D43-B405-CAE68D243B56}" type="datetimeFigureOut">
              <a:rPr lang="en-US" smtClean="0"/>
              <a:t>24/10/2018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E40A-99E9-2A42-A218-6C549F7CD424}" type="slidenum">
              <a:rPr lang="en-US" smtClean="0"/>
              <a:t>‹#›</a:t>
            </a:fld>
            <a:endParaRPr lang="en-US"/>
          </a:p>
        </p:txBody>
      </p:sp>
    </p:spTree>
    <p:extLst>
      <p:ext uri="{BB962C8B-B14F-4D97-AF65-F5344CB8AC3E}">
        <p14:creationId xmlns:p14="http://schemas.microsoft.com/office/powerpoint/2010/main" val="227083735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E40A-99E9-2A42-A218-6C549F7CD424}" type="slidenum">
              <a:rPr lang="en-US" smtClean="0"/>
              <a:t>7</a:t>
            </a:fld>
            <a:endParaRPr lang="en-US"/>
          </a:p>
        </p:txBody>
      </p:sp>
    </p:spTree>
    <p:extLst>
      <p:ext uri="{BB962C8B-B14F-4D97-AF65-F5344CB8AC3E}">
        <p14:creationId xmlns:p14="http://schemas.microsoft.com/office/powerpoint/2010/main" val="2745648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E40A-99E9-2A42-A218-6C549F7CD424}" type="slidenum">
              <a:rPr lang="en-US" smtClean="0"/>
              <a:t>9</a:t>
            </a:fld>
            <a:endParaRPr lang="en-US"/>
          </a:p>
        </p:txBody>
      </p:sp>
    </p:spTree>
    <p:extLst>
      <p:ext uri="{BB962C8B-B14F-4D97-AF65-F5344CB8AC3E}">
        <p14:creationId xmlns:p14="http://schemas.microsoft.com/office/powerpoint/2010/main" val="18996485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EDE20B2-8807-854A-832F-CD395A765B7B}" type="datetimeFigureOut">
              <a:rPr lang="en-US" smtClean="0"/>
              <a:t>24/10/2018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1A5248-A0E5-8440-82A0-9E0464901146}" type="slidenum">
              <a:rPr lang="en-US" smtClean="0"/>
              <a:t>‹#›</a:t>
            </a:fld>
            <a:endParaRPr lang="en-US"/>
          </a:p>
        </p:txBody>
      </p:sp>
    </p:spTree>
    <p:extLst>
      <p:ext uri="{BB962C8B-B14F-4D97-AF65-F5344CB8AC3E}">
        <p14:creationId xmlns:p14="http://schemas.microsoft.com/office/powerpoint/2010/main" val="3177217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EDE20B2-8807-854A-832F-CD395A765B7B}" type="datetimeFigureOut">
              <a:rPr lang="en-US" smtClean="0"/>
              <a:t>24/10/2018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1A5248-A0E5-8440-82A0-9E0464901146}" type="slidenum">
              <a:rPr lang="en-US" smtClean="0"/>
              <a:t>‹#›</a:t>
            </a:fld>
            <a:endParaRPr lang="en-US"/>
          </a:p>
        </p:txBody>
      </p:sp>
    </p:spTree>
    <p:extLst>
      <p:ext uri="{BB962C8B-B14F-4D97-AF65-F5344CB8AC3E}">
        <p14:creationId xmlns:p14="http://schemas.microsoft.com/office/powerpoint/2010/main" val="2659987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EDE20B2-8807-854A-832F-CD395A765B7B}" type="datetimeFigureOut">
              <a:rPr lang="en-US" smtClean="0"/>
              <a:t>24/10/2018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1A5248-A0E5-8440-82A0-9E0464901146}" type="slidenum">
              <a:rPr lang="en-US" smtClean="0"/>
              <a:t>‹#›</a:t>
            </a:fld>
            <a:endParaRPr lang="en-US"/>
          </a:p>
        </p:txBody>
      </p:sp>
    </p:spTree>
    <p:extLst>
      <p:ext uri="{BB962C8B-B14F-4D97-AF65-F5344CB8AC3E}">
        <p14:creationId xmlns:p14="http://schemas.microsoft.com/office/powerpoint/2010/main" val="1678888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EDE20B2-8807-854A-832F-CD395A765B7B}" type="datetimeFigureOut">
              <a:rPr lang="en-US" smtClean="0"/>
              <a:t>24/10/2018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1A5248-A0E5-8440-82A0-9E0464901146}" type="slidenum">
              <a:rPr lang="en-US" smtClean="0"/>
              <a:t>‹#›</a:t>
            </a:fld>
            <a:endParaRPr lang="en-US"/>
          </a:p>
        </p:txBody>
      </p:sp>
    </p:spTree>
    <p:extLst>
      <p:ext uri="{BB962C8B-B14F-4D97-AF65-F5344CB8AC3E}">
        <p14:creationId xmlns:p14="http://schemas.microsoft.com/office/powerpoint/2010/main" val="4252172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EDE20B2-8807-854A-832F-CD395A765B7B}" type="datetimeFigureOut">
              <a:rPr lang="en-US" smtClean="0"/>
              <a:t>24/10/2018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1A5248-A0E5-8440-82A0-9E0464901146}" type="slidenum">
              <a:rPr lang="en-US" smtClean="0"/>
              <a:t>‹#›</a:t>
            </a:fld>
            <a:endParaRPr lang="en-US"/>
          </a:p>
        </p:txBody>
      </p:sp>
    </p:spTree>
    <p:extLst>
      <p:ext uri="{BB962C8B-B14F-4D97-AF65-F5344CB8AC3E}">
        <p14:creationId xmlns:p14="http://schemas.microsoft.com/office/powerpoint/2010/main" val="884929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EDE20B2-8807-854A-832F-CD395A765B7B}" type="datetimeFigureOut">
              <a:rPr lang="en-US" smtClean="0"/>
              <a:t>24/10/2018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1A5248-A0E5-8440-82A0-9E0464901146}" type="slidenum">
              <a:rPr lang="en-US" smtClean="0"/>
              <a:t>‹#›</a:t>
            </a:fld>
            <a:endParaRPr lang="en-US"/>
          </a:p>
        </p:txBody>
      </p:sp>
    </p:spTree>
    <p:extLst>
      <p:ext uri="{BB962C8B-B14F-4D97-AF65-F5344CB8AC3E}">
        <p14:creationId xmlns:p14="http://schemas.microsoft.com/office/powerpoint/2010/main" val="1806794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EDE20B2-8807-854A-832F-CD395A765B7B}" type="datetimeFigureOut">
              <a:rPr lang="en-US" smtClean="0"/>
              <a:t>24/10/2018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1A5248-A0E5-8440-82A0-9E0464901146}" type="slidenum">
              <a:rPr lang="en-US" smtClean="0"/>
              <a:t>‹#›</a:t>
            </a:fld>
            <a:endParaRPr lang="en-US"/>
          </a:p>
        </p:txBody>
      </p:sp>
    </p:spTree>
    <p:extLst>
      <p:ext uri="{BB962C8B-B14F-4D97-AF65-F5344CB8AC3E}">
        <p14:creationId xmlns:p14="http://schemas.microsoft.com/office/powerpoint/2010/main" val="550881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EDE20B2-8807-854A-832F-CD395A765B7B}" type="datetimeFigureOut">
              <a:rPr lang="en-US" smtClean="0"/>
              <a:t>24/10/2018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1A5248-A0E5-8440-82A0-9E0464901146}" type="slidenum">
              <a:rPr lang="en-US" smtClean="0"/>
              <a:t>‹#›</a:t>
            </a:fld>
            <a:endParaRPr lang="en-US"/>
          </a:p>
        </p:txBody>
      </p:sp>
    </p:spTree>
    <p:extLst>
      <p:ext uri="{BB962C8B-B14F-4D97-AF65-F5344CB8AC3E}">
        <p14:creationId xmlns:p14="http://schemas.microsoft.com/office/powerpoint/2010/main" val="227756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DE20B2-8807-854A-832F-CD395A765B7B}" type="datetimeFigureOut">
              <a:rPr lang="en-US" smtClean="0"/>
              <a:t>24/10/2018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1A5248-A0E5-8440-82A0-9E0464901146}" type="slidenum">
              <a:rPr lang="en-US" smtClean="0"/>
              <a:t>‹#›</a:t>
            </a:fld>
            <a:endParaRPr lang="en-US"/>
          </a:p>
        </p:txBody>
      </p:sp>
    </p:spTree>
    <p:extLst>
      <p:ext uri="{BB962C8B-B14F-4D97-AF65-F5344CB8AC3E}">
        <p14:creationId xmlns:p14="http://schemas.microsoft.com/office/powerpoint/2010/main" val="728213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EDE20B2-8807-854A-832F-CD395A765B7B}" type="datetimeFigureOut">
              <a:rPr lang="en-US" smtClean="0"/>
              <a:t>24/10/2018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1A5248-A0E5-8440-82A0-9E0464901146}" type="slidenum">
              <a:rPr lang="en-US" smtClean="0"/>
              <a:t>‹#›</a:t>
            </a:fld>
            <a:endParaRPr lang="en-US"/>
          </a:p>
        </p:txBody>
      </p:sp>
    </p:spTree>
    <p:extLst>
      <p:ext uri="{BB962C8B-B14F-4D97-AF65-F5344CB8AC3E}">
        <p14:creationId xmlns:p14="http://schemas.microsoft.com/office/powerpoint/2010/main" val="1824359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EDE20B2-8807-854A-832F-CD395A765B7B}" type="datetimeFigureOut">
              <a:rPr lang="en-US" smtClean="0"/>
              <a:t>24/10/2018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1A5248-A0E5-8440-82A0-9E0464901146}" type="slidenum">
              <a:rPr lang="en-US" smtClean="0"/>
              <a:t>‹#›</a:t>
            </a:fld>
            <a:endParaRPr lang="en-US"/>
          </a:p>
        </p:txBody>
      </p:sp>
    </p:spTree>
    <p:extLst>
      <p:ext uri="{BB962C8B-B14F-4D97-AF65-F5344CB8AC3E}">
        <p14:creationId xmlns:p14="http://schemas.microsoft.com/office/powerpoint/2010/main" val="271330764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DE20B2-8807-854A-832F-CD395A765B7B}" type="datetimeFigureOut">
              <a:rPr lang="en-US" smtClean="0"/>
              <a:t>24/10/2018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1A5248-A0E5-8440-82A0-9E0464901146}" type="slidenum">
              <a:rPr lang="en-US" smtClean="0"/>
              <a:t>‹#›</a:t>
            </a:fld>
            <a:endParaRPr lang="en-US"/>
          </a:p>
        </p:txBody>
      </p:sp>
    </p:spTree>
    <p:extLst>
      <p:ext uri="{BB962C8B-B14F-4D97-AF65-F5344CB8AC3E}">
        <p14:creationId xmlns:p14="http://schemas.microsoft.com/office/powerpoint/2010/main" val="33400719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5.png"/><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7.png"/><Relationship Id="rId3"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3.png"/><Relationship Id="rId3" Type="http://schemas.openxmlformats.org/officeDocument/2006/relationships/image" Target="../media/image2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gBazR59SZXk"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png"/><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jpg"/><Relationship Id="rId3"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Karl Marx, </a:t>
            </a:r>
            <a:r>
              <a:rPr lang="en-US" i="1" dirty="0" smtClean="0"/>
              <a:t>Capital</a:t>
            </a:r>
            <a:endParaRPr lang="en-US" i="1" dirty="0"/>
          </a:p>
        </p:txBody>
      </p:sp>
      <p:pic>
        <p:nvPicPr>
          <p:cNvPr id="8" name="Content Placeholder 7" descr="DJs_vxhXoAA-vGB.jpg"/>
          <p:cNvPicPr>
            <a:picLocks noGrp="1" noChangeAspect="1"/>
          </p:cNvPicPr>
          <p:nvPr>
            <p:ph idx="1"/>
          </p:nvPr>
        </p:nvPicPr>
        <p:blipFill>
          <a:blip r:embed="rId2">
            <a:extLst>
              <a:ext uri="{28A0092B-C50C-407E-A947-70E740481C1C}">
                <a14:useLocalDpi xmlns:a14="http://schemas.microsoft.com/office/drawing/2010/main" val="0"/>
              </a:ext>
            </a:extLst>
          </a:blip>
          <a:srcRect l="-64230" r="-64230"/>
          <a:stretch>
            <a:fillRect/>
          </a:stretch>
        </p:blipFill>
        <p:spPr/>
      </p:pic>
    </p:spTree>
    <p:extLst>
      <p:ext uri="{BB962C8B-B14F-4D97-AF65-F5344CB8AC3E}">
        <p14:creationId xmlns:p14="http://schemas.microsoft.com/office/powerpoint/2010/main" val="63363481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Buy, buy, buy</a:t>
            </a:r>
            <a:endParaRPr lang="en-US" dirty="0"/>
          </a:p>
        </p:txBody>
      </p:sp>
      <p:pic>
        <p:nvPicPr>
          <p:cNvPr id="4" name="Content Placeholder 3" descr="nike-zoom-pegasus-35-turbo-atmosphere-grey-1-565x372.jpg"/>
          <p:cNvPicPr>
            <a:picLocks noGrp="1" noChangeAspect="1"/>
          </p:cNvPicPr>
          <p:nvPr>
            <p:ph idx="1"/>
          </p:nvPr>
        </p:nvPicPr>
        <p:blipFill>
          <a:blip r:embed="rId2">
            <a:extLst>
              <a:ext uri="{28A0092B-C50C-407E-A947-70E740481C1C}">
                <a14:useLocalDpi xmlns:a14="http://schemas.microsoft.com/office/drawing/2010/main" val="0"/>
              </a:ext>
            </a:extLst>
          </a:blip>
          <a:srcRect t="8235" b="8235"/>
          <a:stretch>
            <a:fillRect/>
          </a:stretch>
        </p:blipFill>
        <p:spPr/>
      </p:pic>
    </p:spTree>
    <p:extLst>
      <p:ext uri="{BB962C8B-B14F-4D97-AF65-F5344CB8AC3E}">
        <p14:creationId xmlns:p14="http://schemas.microsoft.com/office/powerpoint/2010/main" val="404118584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‘What exactly is a “lifestyle center”? Is it just a dressed up shopping mall?’ </a:t>
            </a:r>
            <a:endParaRPr lang="en-US" sz="3200" dirty="0"/>
          </a:p>
        </p:txBody>
      </p:sp>
      <p:pic>
        <p:nvPicPr>
          <p:cNvPr id="4" name="Content Placeholder 3" descr="mall.jpg"/>
          <p:cNvPicPr>
            <a:picLocks noGrp="1" noChangeAspect="1"/>
          </p:cNvPicPr>
          <p:nvPr>
            <p:ph idx="1"/>
          </p:nvPr>
        </p:nvPicPr>
        <p:blipFill>
          <a:blip r:embed="rId2">
            <a:extLst>
              <a:ext uri="{28A0092B-C50C-407E-A947-70E740481C1C}">
                <a14:useLocalDpi xmlns:a14="http://schemas.microsoft.com/office/drawing/2010/main" val="0"/>
              </a:ext>
            </a:extLst>
          </a:blip>
          <a:srcRect l="-10177" r="-10177"/>
          <a:stretch>
            <a:fillRect/>
          </a:stretch>
        </p:blipFill>
        <p:spPr/>
      </p:pic>
    </p:spTree>
    <p:extLst>
      <p:ext uri="{BB962C8B-B14F-4D97-AF65-F5344CB8AC3E}">
        <p14:creationId xmlns:p14="http://schemas.microsoft.com/office/powerpoint/2010/main" val="363500428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579307-Jean-Baudrillard-Quote-The-new-shopping-malls-make-possible-th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03746"/>
            <a:ext cx="9144000" cy="5143500"/>
          </a:xfrm>
          <a:prstGeom prst="rect">
            <a:avLst/>
          </a:prstGeom>
        </p:spPr>
      </p:pic>
    </p:spTree>
    <p:extLst>
      <p:ext uri="{BB962C8B-B14F-4D97-AF65-F5344CB8AC3E}">
        <p14:creationId xmlns:p14="http://schemas.microsoft.com/office/powerpoint/2010/main" val="13610326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24160" y="1759284"/>
            <a:ext cx="8727056" cy="3539430"/>
          </a:xfrm>
          <a:prstGeom prst="rect">
            <a:avLst/>
          </a:prstGeom>
        </p:spPr>
        <p:txBody>
          <a:bodyPr wrap="square">
            <a:spAutoFit/>
          </a:bodyPr>
          <a:lstStyle/>
          <a:p>
            <a:r>
              <a:rPr lang="en-GB" sz="3200" b="1" dirty="0"/>
              <a:t>‘The mysterious character of the commodity</a:t>
            </a:r>
            <a:r>
              <a:rPr lang="en-GB" sz="3200" b="1" dirty="0" smtClean="0"/>
              <a:t>-form </a:t>
            </a:r>
            <a:r>
              <a:rPr lang="en-GB" sz="3200" b="1" dirty="0"/>
              <a:t>consists therefore simply in the fact that the commodity reflects the social characteristics of men’s own labour as objective characteristics of the products of labour themselves, as the socio-natural properties of these things’ </a:t>
            </a:r>
            <a:r>
              <a:rPr lang="en-GB" sz="3200" b="1" dirty="0" smtClean="0"/>
              <a:t>(</a:t>
            </a:r>
            <a:r>
              <a:rPr lang="en-GB" sz="3200" b="1" i="1" dirty="0" smtClean="0"/>
              <a:t>Capital</a:t>
            </a:r>
            <a:r>
              <a:rPr lang="en-GB" sz="3200" b="1" dirty="0" smtClean="0"/>
              <a:t>, pp. 164</a:t>
            </a:r>
            <a:r>
              <a:rPr lang="en-GB" sz="3200" b="1" dirty="0"/>
              <a:t>-65). </a:t>
            </a:r>
            <a:endParaRPr lang="en-US" sz="3200" dirty="0"/>
          </a:p>
        </p:txBody>
      </p:sp>
    </p:spTree>
    <p:extLst>
      <p:ext uri="{BB962C8B-B14F-4D97-AF65-F5344CB8AC3E}">
        <p14:creationId xmlns:p14="http://schemas.microsoft.com/office/powerpoint/2010/main" val="286071520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Paying cash for food at checkout</a:t>
            </a:r>
            <a:endParaRPr lang="en-US" dirty="0"/>
          </a:p>
        </p:txBody>
      </p:sp>
      <p:pic>
        <p:nvPicPr>
          <p:cNvPr id="5" name="Content Placeholder 4" descr="gettyimages-142548570.jpg"/>
          <p:cNvPicPr>
            <a:picLocks noGrp="1" noChangeAspect="1"/>
          </p:cNvPicPr>
          <p:nvPr>
            <p:ph idx="1"/>
          </p:nvPr>
        </p:nvPicPr>
        <p:blipFill>
          <a:blip r:embed="rId2">
            <a:extLst>
              <a:ext uri="{28A0092B-C50C-407E-A947-70E740481C1C}">
                <a14:useLocalDpi xmlns:a14="http://schemas.microsoft.com/office/drawing/2010/main" val="0"/>
              </a:ext>
            </a:extLst>
          </a:blip>
          <a:srcRect l="-10358" r="-10358"/>
          <a:stretch>
            <a:fillRect/>
          </a:stretch>
        </p:blipFill>
        <p:spPr/>
      </p:pic>
    </p:spTree>
    <p:extLst>
      <p:ext uri="{BB962C8B-B14F-4D97-AF65-F5344CB8AC3E}">
        <p14:creationId xmlns:p14="http://schemas.microsoft.com/office/powerpoint/2010/main" val="119341231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‘Cute happy couple paying for their food with a credit card’</a:t>
            </a:r>
            <a:endParaRPr lang="en-US" dirty="0"/>
          </a:p>
        </p:txBody>
      </p:sp>
      <p:pic>
        <p:nvPicPr>
          <p:cNvPr id="5" name="Content Placeholder 4" descr="depositphotos_42681865-stock-photo-cute-young-couple-standing-with.jpg"/>
          <p:cNvPicPr>
            <a:picLocks noGrp="1" noChangeAspect="1"/>
          </p:cNvPicPr>
          <p:nvPr>
            <p:ph idx="1"/>
          </p:nvPr>
        </p:nvPicPr>
        <p:blipFill>
          <a:blip r:embed="rId2">
            <a:extLst>
              <a:ext uri="{28A0092B-C50C-407E-A947-70E740481C1C}">
                <a14:useLocalDpi xmlns:a14="http://schemas.microsoft.com/office/drawing/2010/main" val="0"/>
              </a:ext>
            </a:extLst>
          </a:blip>
          <a:srcRect l="-10610" r="-10610"/>
          <a:stretch>
            <a:fillRect/>
          </a:stretch>
        </p:blipFill>
        <p:spPr/>
      </p:pic>
    </p:spTree>
    <p:extLst>
      <p:ext uri="{BB962C8B-B14F-4D97-AF65-F5344CB8AC3E}">
        <p14:creationId xmlns:p14="http://schemas.microsoft.com/office/powerpoint/2010/main" val="187543988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66323" y="229674"/>
            <a:ext cx="8977677" cy="9572160"/>
          </a:xfrm>
        </p:spPr>
        <p:txBody>
          <a:bodyPr>
            <a:noAutofit/>
          </a:bodyPr>
          <a:lstStyle/>
          <a:p>
            <a:pPr marL="0" indent="0">
              <a:buNone/>
            </a:pPr>
            <a:r>
              <a:rPr lang="en-GB" sz="2200" b="1" dirty="0" smtClean="0"/>
              <a:t>‘</a:t>
            </a:r>
            <a:r>
              <a:rPr lang="en-GB" sz="2200" b="1" dirty="0"/>
              <a:t>The other definition of </a:t>
            </a:r>
            <a:r>
              <a:rPr lang="en-GB" sz="2200" b="1" dirty="0" smtClean="0"/>
              <a:t>[fetishism] </a:t>
            </a:r>
            <a:r>
              <a:rPr lang="en-GB" sz="2200" b="1" dirty="0"/>
              <a:t>that has been important in recent years is the “effacement of the traces of production” from the object itself, from the commodity thereby produced. This sees the matter from the standpoint of the consumer: it suggests the kind of guilt people are freed from if they are able not to remember the work that went into their toys and furnishings. Indeed, the point of having your own object world, and walls and muffled distance or relative silence all around you, is to forget about all those innumerable others for a while; you don’t want to have to think about Third World women every time you pull yourself up to your word processor, or all the other lower-class people with their lower-class lives when you decide to use or consume your other luxury products: it would be like having voices inside your head; indeed, it “violates” the intimate space of your privacy and your extended body. For a society that wants to forget about class, therefore, </a:t>
            </a:r>
            <a:r>
              <a:rPr lang="en-GB" sz="2200" b="1" dirty="0" smtClean="0"/>
              <a:t>[fetishism] in </a:t>
            </a:r>
            <a:r>
              <a:rPr lang="en-GB" sz="2200" b="1" dirty="0"/>
              <a:t>this consumer-packaging sense is very functional indeed: consumerism as a culture involves much more than this, but this kind of “effacement” is surely the indispensable precondition on which all the rest can be constructed’ </a:t>
            </a:r>
            <a:r>
              <a:rPr lang="en-GB" sz="2200" b="1" dirty="0" smtClean="0"/>
              <a:t>(Fredric Jameson)</a:t>
            </a:r>
            <a:endParaRPr lang="en-US" sz="2200" b="1" dirty="0"/>
          </a:p>
        </p:txBody>
      </p:sp>
    </p:spTree>
    <p:extLst>
      <p:ext uri="{BB962C8B-B14F-4D97-AF65-F5344CB8AC3E}">
        <p14:creationId xmlns:p14="http://schemas.microsoft.com/office/powerpoint/2010/main" val="166473403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000" dirty="0" smtClean="0"/>
              <a:t>Left: luxury chocolate </a:t>
            </a:r>
            <a:r>
              <a:rPr lang="en-US" sz="2000" dirty="0" err="1" smtClean="0"/>
              <a:t>ganache</a:t>
            </a:r>
            <a:r>
              <a:rPr lang="en-US" sz="2000" dirty="0" smtClean="0"/>
              <a:t> gift box (£24.95)</a:t>
            </a:r>
            <a:br>
              <a:rPr lang="en-US" sz="2000" dirty="0" smtClean="0"/>
            </a:br>
            <a:r>
              <a:rPr lang="en-US" sz="2000" dirty="0" smtClean="0"/>
              <a:t>Right: chocolate is a bittersweet way of life in Ghana (earnings: £3 a day)</a:t>
            </a:r>
            <a:endParaRPr lang="en-US" sz="2000" dirty="0"/>
          </a:p>
        </p:txBody>
      </p:sp>
      <p:sp>
        <p:nvSpPr>
          <p:cNvPr id="5" name="Text Placeholder 4"/>
          <p:cNvSpPr>
            <a:spLocks noGrp="1"/>
          </p:cNvSpPr>
          <p:nvPr>
            <p:ph type="body" idx="1"/>
          </p:nvPr>
        </p:nvSpPr>
        <p:spPr/>
        <p:txBody>
          <a:bodyPr/>
          <a:lstStyle/>
          <a:p>
            <a:endParaRPr lang="en-US"/>
          </a:p>
        </p:txBody>
      </p:sp>
      <p:pic>
        <p:nvPicPr>
          <p:cNvPr id="9" name="Content Placeholder 8"/>
          <p:cNvPicPr>
            <a:picLocks noGrp="1" noChangeAspect="1"/>
          </p:cNvPicPr>
          <p:nvPr>
            <p:ph sz="half" idx="2"/>
          </p:nvPr>
        </p:nvPicPr>
        <p:blipFill>
          <a:blip r:embed="rId2"/>
          <a:srcRect t="1100" b="1100"/>
          <a:stretch>
            <a:fillRect/>
          </a:stretch>
        </p:blipFill>
        <p:spPr/>
      </p:pic>
      <p:sp>
        <p:nvSpPr>
          <p:cNvPr id="7" name="Text Placeholder 6"/>
          <p:cNvSpPr>
            <a:spLocks noGrp="1"/>
          </p:cNvSpPr>
          <p:nvPr>
            <p:ph type="body" sz="quarter" idx="3"/>
          </p:nvPr>
        </p:nvSpPr>
        <p:spPr/>
        <p:txBody>
          <a:bodyPr/>
          <a:lstStyle/>
          <a:p>
            <a:endParaRPr lang="en-US"/>
          </a:p>
        </p:txBody>
      </p:sp>
      <p:pic>
        <p:nvPicPr>
          <p:cNvPr id="10" name="Content Placeholder 9"/>
          <p:cNvPicPr>
            <a:picLocks noGrp="1" noChangeAspect="1"/>
          </p:cNvPicPr>
          <p:nvPr>
            <p:ph sz="quarter" idx="4"/>
          </p:nvPr>
        </p:nvPicPr>
        <p:blipFill>
          <a:blip r:embed="rId3"/>
          <a:srcRect l="15903" r="15903"/>
          <a:stretch>
            <a:fillRect/>
          </a:stretch>
        </p:blipFill>
        <p:spPr/>
      </p:pic>
    </p:spTree>
    <p:extLst>
      <p:ext uri="{BB962C8B-B14F-4D97-AF65-F5344CB8AC3E}">
        <p14:creationId xmlns:p14="http://schemas.microsoft.com/office/powerpoint/2010/main" val="74966332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Right:‘each</a:t>
            </a:r>
            <a:r>
              <a:rPr lang="en-US" dirty="0" smtClean="0"/>
              <a:t> employee was given a biscuit and a cup of tea’</a:t>
            </a:r>
            <a:endParaRPr lang="en-US" dirty="0"/>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pic>
        <p:nvPicPr>
          <p:cNvPr id="10" name="Content Placeholder 9"/>
          <p:cNvPicPr>
            <a:picLocks noGrp="1" noChangeAspect="1"/>
          </p:cNvPicPr>
          <p:nvPr>
            <p:ph sz="quarter" idx="4"/>
          </p:nvPr>
        </p:nvPicPr>
        <p:blipFill>
          <a:blip r:embed="rId2"/>
          <a:srcRect l="15877" r="15877"/>
          <a:stretch>
            <a:fillRect/>
          </a:stretch>
        </p:blipFill>
        <p:spPr/>
      </p:pic>
      <p:pic>
        <p:nvPicPr>
          <p:cNvPr id="12" name="Content Placeholder 11"/>
          <p:cNvPicPr>
            <a:picLocks noGrp="1" noChangeAspect="1"/>
          </p:cNvPicPr>
          <p:nvPr>
            <p:ph sz="half" idx="2"/>
          </p:nvPr>
        </p:nvPicPr>
        <p:blipFill>
          <a:blip r:embed="rId3"/>
          <a:srcRect l="15975" r="15975"/>
          <a:stretch>
            <a:fillRect/>
          </a:stretch>
        </p:blipFill>
        <p:spPr/>
      </p:pic>
    </p:spTree>
    <p:extLst>
      <p:ext uri="{BB962C8B-B14F-4D97-AF65-F5344CB8AC3E}">
        <p14:creationId xmlns:p14="http://schemas.microsoft.com/office/powerpoint/2010/main" val="151813509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87286" y="197346"/>
            <a:ext cx="8663930" cy="6001642"/>
          </a:xfrm>
          <a:prstGeom prst="rect">
            <a:avLst/>
          </a:prstGeom>
        </p:spPr>
        <p:txBody>
          <a:bodyPr wrap="square">
            <a:spAutoFit/>
          </a:bodyPr>
          <a:lstStyle/>
          <a:p>
            <a:r>
              <a:rPr lang="en-GB" sz="2400" b="1" dirty="0"/>
              <a:t>‘The belated scientific discovery that the products of labour, in so far as they are values, are merely the material expressions of the human labour expended to produce them, marks an epoch in the history of mankind’s development, but by no means banishes the semblance of objectivity possessed by the social characteristics of labour. Something which is only valid for this particular form of production, the production of commodities, namely the fact that the specific social character of private labours carried on independently of each other consists in their equality as human labour, and, in the product, assumes the form of the existence of value, appears to those caught up in the relations of commodity production (and this is true both before and after the above-mentioned scientific discovery) to be just as ultimately valid as the fact that the scientific dissection of their air into its component parts left the atmosphere itself unaltered in its physical configuration</a:t>
            </a:r>
            <a:r>
              <a:rPr lang="en-GB" sz="2400" b="1" dirty="0" smtClean="0"/>
              <a:t>’</a:t>
            </a:r>
            <a:r>
              <a:rPr lang="en-GB" sz="2400" b="1" dirty="0"/>
              <a:t> </a:t>
            </a:r>
            <a:r>
              <a:rPr lang="en-GB" sz="2400" b="1" dirty="0" smtClean="0"/>
              <a:t>(p. </a:t>
            </a:r>
            <a:r>
              <a:rPr lang="en-GB" sz="2400" b="1" smtClean="0"/>
              <a:t>167)</a:t>
            </a:r>
            <a:endParaRPr lang="en-US" sz="2400" b="1" dirty="0"/>
          </a:p>
        </p:txBody>
      </p:sp>
    </p:spTree>
    <p:extLst>
      <p:ext uri="{BB962C8B-B14F-4D97-AF65-F5344CB8AC3E}">
        <p14:creationId xmlns:p14="http://schemas.microsoft.com/office/powerpoint/2010/main" val="4044901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Reading Room, British Library, late 19</a:t>
            </a:r>
            <a:r>
              <a:rPr lang="en-US" sz="3600" baseline="30000" dirty="0" smtClean="0"/>
              <a:t>th</a:t>
            </a:r>
            <a:r>
              <a:rPr lang="en-US" sz="3600" dirty="0" smtClean="0"/>
              <a:t> c.</a:t>
            </a:r>
            <a:endParaRPr lang="en-US" sz="3600" dirty="0"/>
          </a:p>
        </p:txBody>
      </p:sp>
      <p:pic>
        <p:nvPicPr>
          <p:cNvPr id="5" name="Content Placeholder 4" descr="RoundReadingRoom.jpg"/>
          <p:cNvPicPr>
            <a:picLocks noGrp="1" noChangeAspect="1"/>
          </p:cNvPicPr>
          <p:nvPr>
            <p:ph idx="1"/>
          </p:nvPr>
        </p:nvPicPr>
        <p:blipFill>
          <a:blip r:embed="rId2">
            <a:extLst>
              <a:ext uri="{28A0092B-C50C-407E-A947-70E740481C1C}">
                <a14:useLocalDpi xmlns:a14="http://schemas.microsoft.com/office/drawing/2010/main" val="0"/>
              </a:ext>
            </a:extLst>
          </a:blip>
          <a:srcRect l="-6252" r="-6252"/>
          <a:stretch>
            <a:fillRect/>
          </a:stretch>
        </p:blipFill>
        <p:spPr/>
      </p:pic>
    </p:spTree>
    <p:extLst>
      <p:ext uri="{BB962C8B-B14F-4D97-AF65-F5344CB8AC3E}">
        <p14:creationId xmlns:p14="http://schemas.microsoft.com/office/powerpoint/2010/main" val="21898614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84929124.ob2jWH8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707" y="420765"/>
            <a:ext cx="8561584" cy="6089427"/>
          </a:xfrm>
          <a:prstGeom prst="rect">
            <a:avLst/>
          </a:prstGeom>
        </p:spPr>
      </p:pic>
    </p:spTree>
    <p:extLst>
      <p:ext uri="{BB962C8B-B14F-4D97-AF65-F5344CB8AC3E}">
        <p14:creationId xmlns:p14="http://schemas.microsoft.com/office/powerpoint/2010/main" val="141226590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355a3c473fc904a896c72dec186ec3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1378" y="2055068"/>
            <a:ext cx="5486400" cy="3721100"/>
          </a:xfrm>
          <a:prstGeom prst="rect">
            <a:avLst/>
          </a:prstGeom>
        </p:spPr>
      </p:pic>
    </p:spTree>
    <p:extLst>
      <p:ext uri="{BB962C8B-B14F-4D97-AF65-F5344CB8AC3E}">
        <p14:creationId xmlns:p14="http://schemas.microsoft.com/office/powerpoint/2010/main" val="121969836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Banksy</a:t>
            </a:r>
            <a:r>
              <a:rPr lang="en-US" dirty="0" smtClean="0"/>
              <a:t>, ‘Shop till you drop’</a:t>
            </a:r>
            <a:endParaRPr lang="en-US" dirty="0"/>
          </a:p>
        </p:txBody>
      </p:sp>
      <p:pic>
        <p:nvPicPr>
          <p:cNvPr id="4" name="Content Placeholder 3" descr="shop-drop-20111125-114739.jpg"/>
          <p:cNvPicPr>
            <a:picLocks noGrp="1" noChangeAspect="1"/>
          </p:cNvPicPr>
          <p:nvPr>
            <p:ph idx="1"/>
          </p:nvPr>
        </p:nvPicPr>
        <p:blipFill>
          <a:blip r:embed="rId2">
            <a:extLst>
              <a:ext uri="{28A0092B-C50C-407E-A947-70E740481C1C}">
                <a14:useLocalDpi xmlns:a14="http://schemas.microsoft.com/office/drawing/2010/main" val="0"/>
              </a:ext>
            </a:extLst>
          </a:blip>
          <a:srcRect l="-81970" r="-81970"/>
          <a:stretch>
            <a:fillRect/>
          </a:stretch>
        </p:blipFill>
        <p:spPr/>
      </p:pic>
    </p:spTree>
    <p:extLst>
      <p:ext uri="{BB962C8B-B14F-4D97-AF65-F5344CB8AC3E}">
        <p14:creationId xmlns:p14="http://schemas.microsoft.com/office/powerpoint/2010/main" val="23071958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umblr_mej5u6Zifh1r6nm6ao1_r1_50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3014" y="1457280"/>
            <a:ext cx="6350000" cy="4191000"/>
          </a:xfrm>
          <a:prstGeom prst="rect">
            <a:avLst/>
          </a:prstGeom>
        </p:spPr>
      </p:pic>
    </p:spTree>
    <p:extLst>
      <p:ext uri="{BB962C8B-B14F-4D97-AF65-F5344CB8AC3E}">
        <p14:creationId xmlns:p14="http://schemas.microsoft.com/office/powerpoint/2010/main" val="37639622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1615" y="392113"/>
            <a:ext cx="8229600" cy="1143000"/>
          </a:xfrm>
        </p:spPr>
        <p:txBody>
          <a:bodyPr>
            <a:normAutofit/>
          </a:bodyPr>
          <a:lstStyle/>
          <a:p>
            <a:r>
              <a:rPr lang="en-US" sz="2000" dirty="0" smtClean="0"/>
              <a:t>Left: Zara, Medium rise, ripped jean, £29</a:t>
            </a:r>
            <a:br>
              <a:rPr lang="en-US" sz="2000" dirty="0" smtClean="0"/>
            </a:br>
            <a:r>
              <a:rPr lang="en-US" sz="2000" dirty="0" smtClean="0"/>
              <a:t>Right: Harvey Nichols, Citizens of Humanity, £290</a:t>
            </a:r>
            <a:endParaRPr lang="en-US" sz="2000" dirty="0"/>
          </a:p>
        </p:txBody>
      </p:sp>
      <p:sp>
        <p:nvSpPr>
          <p:cNvPr id="5" name="Text Placeholder 4"/>
          <p:cNvSpPr>
            <a:spLocks noGrp="1"/>
          </p:cNvSpPr>
          <p:nvPr>
            <p:ph type="body" idx="1"/>
          </p:nvPr>
        </p:nvSpPr>
        <p:spPr/>
        <p:txBody>
          <a:bodyPr/>
          <a:lstStyle/>
          <a:p>
            <a:endParaRPr lang="en-US"/>
          </a:p>
        </p:txBody>
      </p:sp>
      <p:sp>
        <p:nvSpPr>
          <p:cNvPr id="7" name="Text Placeholder 6"/>
          <p:cNvSpPr>
            <a:spLocks noGrp="1"/>
          </p:cNvSpPr>
          <p:nvPr>
            <p:ph type="body" sz="quarter" idx="3"/>
          </p:nvPr>
        </p:nvSpPr>
        <p:spPr/>
        <p:txBody>
          <a:bodyPr/>
          <a:lstStyle/>
          <a:p>
            <a:endParaRPr lang="en-US"/>
          </a:p>
        </p:txBody>
      </p:sp>
      <p:pic>
        <p:nvPicPr>
          <p:cNvPr id="17" name="Content Placeholder 16"/>
          <p:cNvPicPr>
            <a:picLocks noGrp="1" noChangeAspect="1"/>
          </p:cNvPicPr>
          <p:nvPr>
            <p:ph sz="quarter" idx="4"/>
          </p:nvPr>
        </p:nvPicPr>
        <p:blipFill>
          <a:blip r:embed="rId2"/>
          <a:srcRect t="15085" b="15085"/>
          <a:stretch>
            <a:fillRect/>
          </a:stretch>
        </p:blipFill>
        <p:spPr/>
      </p:pic>
      <p:pic>
        <p:nvPicPr>
          <p:cNvPr id="24" name="Content Placeholder 23"/>
          <p:cNvPicPr>
            <a:picLocks noGrp="1" noChangeAspect="1"/>
          </p:cNvPicPr>
          <p:nvPr>
            <p:ph sz="half" idx="2"/>
          </p:nvPr>
        </p:nvPicPr>
        <p:blipFill>
          <a:blip r:embed="rId3"/>
          <a:srcRect t="10541" b="10541"/>
          <a:stretch>
            <a:fillRect/>
          </a:stretch>
        </p:blipFill>
        <p:spPr/>
      </p:pic>
    </p:spTree>
    <p:extLst>
      <p:ext uri="{BB962C8B-B14F-4D97-AF65-F5344CB8AC3E}">
        <p14:creationId xmlns:p14="http://schemas.microsoft.com/office/powerpoint/2010/main" val="179799645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071" y="65411"/>
            <a:ext cx="8724551" cy="5509200"/>
          </a:xfrm>
          <a:prstGeom prst="rect">
            <a:avLst/>
          </a:prstGeom>
        </p:spPr>
        <p:txBody>
          <a:bodyPr wrap="square">
            <a:spAutoFit/>
          </a:bodyPr>
          <a:lstStyle/>
          <a:p>
            <a:endParaRPr lang="en-GB" sz="3200" b="1" dirty="0" smtClean="0"/>
          </a:p>
          <a:p>
            <a:endParaRPr lang="en-GB" sz="3200" b="1" dirty="0"/>
          </a:p>
          <a:p>
            <a:endParaRPr lang="en-GB" sz="3200" b="1" dirty="0" smtClean="0"/>
          </a:p>
          <a:p>
            <a:r>
              <a:rPr lang="en-GB" sz="3200" b="1" dirty="0" smtClean="0"/>
              <a:t>‘</a:t>
            </a:r>
            <a:r>
              <a:rPr lang="en-GB" sz="3200" b="1" dirty="0"/>
              <a:t>If commodities could speak, they would say this: our use-value may interest men, but it does not belong to us as objects. What does belong to us, however, is our [exchange-] value. Our own intercourse as commodities proves it. We relate to each other as exchange-values. Now listen how those commodities speak through the mouth of the economist…</a:t>
            </a:r>
            <a:r>
              <a:rPr lang="en-GB" sz="3200" b="1" dirty="0" smtClean="0"/>
              <a:t>’</a:t>
            </a:r>
            <a:r>
              <a:rPr lang="en-GB" sz="3200" b="1" dirty="0"/>
              <a:t> </a:t>
            </a:r>
            <a:r>
              <a:rPr lang="en-GB" sz="3200" b="1" dirty="0" smtClean="0"/>
              <a:t>(176-7)</a:t>
            </a:r>
            <a:endParaRPr lang="en-GB" dirty="0"/>
          </a:p>
        </p:txBody>
      </p:sp>
    </p:spTree>
    <p:extLst>
      <p:ext uri="{BB962C8B-B14F-4D97-AF65-F5344CB8AC3E}">
        <p14:creationId xmlns:p14="http://schemas.microsoft.com/office/powerpoint/2010/main" val="19943203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3645" y="412160"/>
            <a:ext cx="8208305" cy="5632312"/>
          </a:xfrm>
          <a:prstGeom prst="rect">
            <a:avLst/>
          </a:prstGeom>
        </p:spPr>
        <p:txBody>
          <a:bodyPr wrap="square">
            <a:spAutoFit/>
          </a:bodyPr>
          <a:lstStyle/>
          <a:p>
            <a:r>
              <a:rPr lang="en-GB" sz="3200" b="1" dirty="0"/>
              <a:t>‘To be a well-favoured man is the gift of fortune; but reading and writing comes by nature</a:t>
            </a:r>
            <a:r>
              <a:rPr lang="en-GB" sz="3200" b="1" dirty="0" smtClean="0"/>
              <a:t>’</a:t>
            </a:r>
          </a:p>
          <a:p>
            <a:pPr algn="r"/>
            <a:r>
              <a:rPr lang="en-GB" sz="2800" b="1" dirty="0" smtClean="0"/>
              <a:t>Dogberry to </a:t>
            </a:r>
            <a:r>
              <a:rPr lang="en-GB" sz="2800" b="1" dirty="0" err="1" smtClean="0"/>
              <a:t>Seacoal</a:t>
            </a:r>
            <a:r>
              <a:rPr lang="en-GB" sz="2800" b="1" dirty="0" smtClean="0"/>
              <a:t> in </a:t>
            </a:r>
            <a:r>
              <a:rPr lang="en-GB" sz="2800" b="1" i="1" dirty="0" smtClean="0"/>
              <a:t>Much Ado About Nothing</a:t>
            </a:r>
            <a:r>
              <a:rPr lang="en-GB" sz="2800" b="1" dirty="0" smtClean="0"/>
              <a:t>)</a:t>
            </a:r>
            <a:endParaRPr lang="en-GB" sz="2800" b="1" dirty="0"/>
          </a:p>
          <a:p>
            <a:r>
              <a:rPr lang="en-GB" sz="3200" b="1" dirty="0" smtClean="0"/>
              <a:t> </a:t>
            </a:r>
          </a:p>
          <a:p>
            <a:r>
              <a:rPr lang="en-GB" sz="3200" b="1" dirty="0" smtClean="0"/>
              <a:t>Why does Marx use this exchange?</a:t>
            </a:r>
          </a:p>
          <a:p>
            <a:endParaRPr lang="en-GB" sz="3200" b="1" dirty="0"/>
          </a:p>
          <a:p>
            <a:r>
              <a:rPr lang="en-GB" sz="2800" b="1" dirty="0" smtClean="0"/>
              <a:t>‘</a:t>
            </a:r>
            <a:r>
              <a:rPr lang="en-GB" sz="2800" b="1" dirty="0"/>
              <a:t>well-favoured’ </a:t>
            </a:r>
            <a:r>
              <a:rPr lang="en-GB" sz="2800" b="1" dirty="0" smtClean="0"/>
              <a:t>means </a:t>
            </a:r>
            <a:r>
              <a:rPr lang="en-GB" sz="2800" b="1" dirty="0"/>
              <a:t>good looking or </a:t>
            </a:r>
            <a:r>
              <a:rPr lang="en-GB" sz="2800" b="1" dirty="0" smtClean="0"/>
              <a:t>something like that; </a:t>
            </a:r>
            <a:r>
              <a:rPr lang="en-GB" sz="2800" b="1" dirty="0"/>
              <a:t>‘gift of fortune’ </a:t>
            </a:r>
            <a:r>
              <a:rPr lang="en-GB" sz="2800" b="1" dirty="0" smtClean="0"/>
              <a:t>refers </a:t>
            </a:r>
            <a:r>
              <a:rPr lang="en-GB" sz="2800" b="1" dirty="0"/>
              <a:t>to </a:t>
            </a:r>
            <a:r>
              <a:rPr lang="en-GB" sz="2800" b="1" dirty="0" smtClean="0"/>
              <a:t>social </a:t>
            </a:r>
            <a:r>
              <a:rPr lang="en-GB" sz="2800" b="1" dirty="0"/>
              <a:t>circumstance: so the sentence can be glossed </a:t>
            </a:r>
            <a:r>
              <a:rPr lang="en-GB" sz="2800" b="1" dirty="0" smtClean="0"/>
              <a:t>along the lines of: </a:t>
            </a:r>
            <a:r>
              <a:rPr lang="en-GB" sz="2800" b="1" dirty="0"/>
              <a:t>‘to be handsome is a matter of education or cultivation; but reading and writing comes by nature</a:t>
            </a:r>
            <a:r>
              <a:rPr lang="en-GB" sz="2800" b="1" dirty="0" smtClean="0"/>
              <a:t>’ </a:t>
            </a:r>
            <a:endParaRPr lang="en-US" sz="2800" b="1" dirty="0"/>
          </a:p>
        </p:txBody>
      </p:sp>
    </p:spTree>
    <p:extLst>
      <p:ext uri="{BB962C8B-B14F-4D97-AF65-F5344CB8AC3E}">
        <p14:creationId xmlns:p14="http://schemas.microsoft.com/office/powerpoint/2010/main" val="8977613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David Harvey</a:t>
            </a:r>
            <a:endParaRPr lang="en-US" dirty="0"/>
          </a:p>
        </p:txBody>
      </p:sp>
      <p:sp>
        <p:nvSpPr>
          <p:cNvPr id="3" name="Content Placeholder 2"/>
          <p:cNvSpPr>
            <a:spLocks noGrp="1"/>
          </p:cNvSpPr>
          <p:nvPr>
            <p:ph idx="1"/>
          </p:nvPr>
        </p:nvSpPr>
        <p:spPr/>
        <p:txBody>
          <a:bodyPr/>
          <a:lstStyle/>
          <a:p>
            <a:pPr marL="0" indent="0">
              <a:buNone/>
            </a:pPr>
            <a:endParaRPr lang="en-US" i="1" u="sng" dirty="0" smtClean="0">
              <a:hlinkClick r:id="rId2"/>
            </a:endParaRPr>
          </a:p>
          <a:p>
            <a:pPr marL="0" indent="0">
              <a:buNone/>
            </a:pPr>
            <a:endParaRPr lang="en-US" i="1" u="sng" dirty="0">
              <a:hlinkClick r:id="rId2"/>
            </a:endParaRPr>
          </a:p>
          <a:p>
            <a:pPr marL="0" indent="0">
              <a:buNone/>
            </a:pPr>
            <a:endParaRPr lang="en-US" i="1" u="sng" dirty="0" smtClean="0">
              <a:hlinkClick r:id="rId2"/>
            </a:endParaRPr>
          </a:p>
          <a:p>
            <a:pPr marL="0" indent="0">
              <a:buNone/>
            </a:pPr>
            <a:r>
              <a:rPr lang="en-US" i="1" dirty="0" smtClean="0">
                <a:hlinkClick r:id="rId2"/>
              </a:rPr>
              <a:t>www.youtube.com</a:t>
            </a:r>
            <a:r>
              <a:rPr lang="en-US" i="1" dirty="0">
                <a:hlinkClick r:id="rId2"/>
              </a:rPr>
              <a:t>/watch?v=</a:t>
            </a:r>
            <a:r>
              <a:rPr lang="en-US" i="1" dirty="0" smtClean="0">
                <a:hlinkClick r:id="rId2"/>
              </a:rPr>
              <a:t>gBazR59SZXk</a:t>
            </a:r>
            <a:endParaRPr lang="en-US" i="1" dirty="0" smtClean="0"/>
          </a:p>
          <a:p>
            <a:endParaRPr lang="en-US" dirty="0"/>
          </a:p>
        </p:txBody>
      </p:sp>
    </p:spTree>
    <p:extLst>
      <p:ext uri="{BB962C8B-B14F-4D97-AF65-F5344CB8AC3E}">
        <p14:creationId xmlns:p14="http://schemas.microsoft.com/office/powerpoint/2010/main" val="129552521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8248" y="332905"/>
            <a:ext cx="8735752" cy="6124754"/>
          </a:xfrm>
          <a:prstGeom prst="rect">
            <a:avLst/>
          </a:prstGeom>
        </p:spPr>
        <p:txBody>
          <a:bodyPr wrap="square">
            <a:spAutoFit/>
          </a:bodyPr>
          <a:lstStyle/>
          <a:p>
            <a:r>
              <a:rPr lang="en-GB" sz="2800" b="1" dirty="0"/>
              <a:t>‘For the owner, his commodity possesses on direct use-value. Otherwise, he would not bring it to market. It has use-value for others; but for himself its only direct use-value is as a bearer of exchange-value, and consequently, a means of exchange… All commodities are non-use-values for their owners, and use-values for their non-owners. Consequently, they must all change hands. But this changing of hands constitutes their exchange, and their exchange puts them in relation with each other as values and realizes them as values. Hence commodities must be realized as values before they can be realized as use-values.</a:t>
            </a:r>
          </a:p>
          <a:p>
            <a:r>
              <a:rPr lang="en-GB" sz="2800" b="1" dirty="0"/>
              <a:t>	On the other hand, they must stand the test as use-values before they can be realized as values…’ (179).</a:t>
            </a:r>
          </a:p>
        </p:txBody>
      </p:sp>
    </p:spTree>
    <p:extLst>
      <p:ext uri="{BB962C8B-B14F-4D97-AF65-F5344CB8AC3E}">
        <p14:creationId xmlns:p14="http://schemas.microsoft.com/office/powerpoint/2010/main" val="248806830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Karl Marx’s seat in the British Library</a:t>
            </a:r>
            <a:endParaRPr lang="en-US" dirty="0"/>
          </a:p>
        </p:txBody>
      </p:sp>
      <p:pic>
        <p:nvPicPr>
          <p:cNvPr id="4" name="Content Placeholder 3" descr="bloomsbury-10.jpg"/>
          <p:cNvPicPr>
            <a:picLocks noGrp="1" noChangeAspect="1"/>
          </p:cNvPicPr>
          <p:nvPr>
            <p:ph idx="1"/>
          </p:nvPr>
        </p:nvPicPr>
        <p:blipFill>
          <a:blip r:embed="rId2">
            <a:extLst>
              <a:ext uri="{28A0092B-C50C-407E-A947-70E740481C1C}">
                <a14:useLocalDpi xmlns:a14="http://schemas.microsoft.com/office/drawing/2010/main" val="0"/>
              </a:ext>
            </a:extLst>
          </a:blip>
          <a:srcRect l="-9788" r="-9788"/>
          <a:stretch>
            <a:fillRect/>
          </a:stretch>
        </p:blipFill>
        <p:spPr/>
      </p:pic>
    </p:spTree>
    <p:extLst>
      <p:ext uri="{BB962C8B-B14F-4D97-AF65-F5344CB8AC3E}">
        <p14:creationId xmlns:p14="http://schemas.microsoft.com/office/powerpoint/2010/main" val="343267111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features of capitalism</a:t>
            </a:r>
            <a:endParaRPr lang="en-US" dirty="0"/>
          </a:p>
        </p:txBody>
      </p:sp>
      <p:sp>
        <p:nvSpPr>
          <p:cNvPr id="3" name="Content Placeholder 2"/>
          <p:cNvSpPr>
            <a:spLocks noGrp="1"/>
          </p:cNvSpPr>
          <p:nvPr>
            <p:ph idx="1"/>
          </p:nvPr>
        </p:nvSpPr>
        <p:spPr>
          <a:xfrm>
            <a:off x="666939" y="1600200"/>
            <a:ext cx="8229600" cy="4525963"/>
          </a:xfrm>
        </p:spPr>
        <p:txBody>
          <a:bodyPr>
            <a:normAutofit fontScale="77500" lnSpcReduction="20000"/>
          </a:bodyPr>
          <a:lstStyle/>
          <a:p>
            <a:pPr marL="0" indent="0">
              <a:buNone/>
            </a:pPr>
            <a:r>
              <a:rPr lang="en-GB" b="1" dirty="0" smtClean="0"/>
              <a:t>	Key </a:t>
            </a:r>
            <a:r>
              <a:rPr lang="en-GB" b="1" dirty="0"/>
              <a:t>features of </a:t>
            </a:r>
            <a:r>
              <a:rPr lang="en-GB" b="1" dirty="0" smtClean="0"/>
              <a:t>capitalism as a mode of production:</a:t>
            </a:r>
            <a:endParaRPr lang="en-GB" dirty="0"/>
          </a:p>
          <a:p>
            <a:endParaRPr lang="en-GB" dirty="0"/>
          </a:p>
          <a:p>
            <a:pPr lvl="0"/>
            <a:r>
              <a:rPr lang="en-GB" b="1" dirty="0"/>
              <a:t>Production for sale rather than </a:t>
            </a:r>
            <a:r>
              <a:rPr lang="en-GB" b="1" dirty="0" smtClean="0"/>
              <a:t>direct use</a:t>
            </a:r>
            <a:endParaRPr lang="en-GB" dirty="0"/>
          </a:p>
          <a:p>
            <a:pPr lvl="0"/>
            <a:r>
              <a:rPr lang="en-GB" b="1" dirty="0"/>
              <a:t>More or less universal mediation of exchange </a:t>
            </a:r>
            <a:r>
              <a:rPr lang="en-GB" b="1" dirty="0" smtClean="0"/>
              <a:t>(including the buying and selling of human labour-power) by money </a:t>
            </a:r>
            <a:endParaRPr lang="en-GB" dirty="0"/>
          </a:p>
          <a:p>
            <a:pPr lvl="0"/>
            <a:r>
              <a:rPr lang="en-GB" b="1" dirty="0"/>
              <a:t>Private ownership; </a:t>
            </a:r>
            <a:r>
              <a:rPr lang="en-GB" b="1" dirty="0" smtClean="0"/>
              <a:t>production </a:t>
            </a:r>
            <a:r>
              <a:rPr lang="en-GB" b="1" dirty="0"/>
              <a:t>process and financial </a:t>
            </a:r>
            <a:r>
              <a:rPr lang="en-GB" b="1" dirty="0" smtClean="0"/>
              <a:t>decision</a:t>
            </a:r>
            <a:r>
              <a:rPr lang="en-GB" b="1" dirty="0"/>
              <a:t>-making </a:t>
            </a:r>
            <a:r>
              <a:rPr lang="en-GB" b="1" dirty="0" smtClean="0"/>
              <a:t>are in </a:t>
            </a:r>
            <a:r>
              <a:rPr lang="en-GB" b="1" dirty="0"/>
              <a:t>the hands of a particular social class (or its agents)</a:t>
            </a:r>
            <a:endParaRPr lang="en-GB" dirty="0"/>
          </a:p>
          <a:p>
            <a:pPr lvl="0"/>
            <a:r>
              <a:rPr lang="en-GB" b="1" dirty="0"/>
              <a:t>Competition between capitals</a:t>
            </a:r>
            <a:endParaRPr lang="en-GB" dirty="0"/>
          </a:p>
          <a:p>
            <a:pPr lvl="0"/>
            <a:r>
              <a:rPr lang="en-GB" b="1" dirty="0"/>
              <a:t>Existence of a market where labour power is bought and sold (‘free’ wage labour</a:t>
            </a:r>
            <a:r>
              <a:rPr lang="en-GB" b="1" dirty="0" smtClean="0"/>
              <a:t>) – and of course where goods are exchanged</a:t>
            </a:r>
            <a:endParaRPr lang="en-GB" dirty="0"/>
          </a:p>
          <a:p>
            <a:endParaRPr lang="en-US" dirty="0"/>
          </a:p>
        </p:txBody>
      </p:sp>
    </p:spTree>
    <p:extLst>
      <p:ext uri="{BB962C8B-B14F-4D97-AF65-F5344CB8AC3E}">
        <p14:creationId xmlns:p14="http://schemas.microsoft.com/office/powerpoint/2010/main" val="296237624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Opening sentences</a:t>
            </a:r>
            <a:endParaRPr lang="en-US" dirty="0"/>
          </a:p>
        </p:txBody>
      </p:sp>
      <p:sp>
        <p:nvSpPr>
          <p:cNvPr id="3" name="Content Placeholder 2"/>
          <p:cNvSpPr>
            <a:spLocks noGrp="1"/>
          </p:cNvSpPr>
          <p:nvPr>
            <p:ph idx="1"/>
          </p:nvPr>
        </p:nvSpPr>
        <p:spPr>
          <a:xfrm>
            <a:off x="136083" y="1600200"/>
            <a:ext cx="8875614" cy="4525963"/>
          </a:xfrm>
        </p:spPr>
        <p:txBody>
          <a:bodyPr>
            <a:normAutofit/>
          </a:bodyPr>
          <a:lstStyle/>
          <a:p>
            <a:pPr marL="0" indent="0">
              <a:buNone/>
            </a:pPr>
            <a:r>
              <a:rPr lang="en-GB" sz="3600" b="1" dirty="0" smtClean="0"/>
              <a:t>The </a:t>
            </a:r>
            <a:r>
              <a:rPr lang="en-GB" sz="3600" b="1" dirty="0"/>
              <a:t>wealth of societies in which the capitalist mode of production prevails appears as an </a:t>
            </a:r>
            <a:r>
              <a:rPr lang="en-GB" sz="3600" b="1" dirty="0" smtClean="0"/>
              <a:t>‘immense </a:t>
            </a:r>
            <a:r>
              <a:rPr lang="en-GB" sz="3600" b="1" dirty="0"/>
              <a:t>collection of </a:t>
            </a:r>
            <a:r>
              <a:rPr lang="en-GB" sz="3600" b="1" dirty="0" smtClean="0"/>
              <a:t>commodities’; </a:t>
            </a:r>
            <a:r>
              <a:rPr lang="en-GB" sz="3600" b="1" dirty="0"/>
              <a:t>the individual commodity appears as its elementary form. Our investigation therefore begins with the analysis of the </a:t>
            </a:r>
            <a:r>
              <a:rPr lang="en-GB" sz="3600" b="1" dirty="0" smtClean="0"/>
              <a:t>commodity. </a:t>
            </a:r>
            <a:endParaRPr lang="en-US" sz="3600" b="1" dirty="0"/>
          </a:p>
        </p:txBody>
      </p:sp>
    </p:spTree>
    <p:extLst>
      <p:ext uri="{BB962C8B-B14F-4D97-AF65-F5344CB8AC3E}">
        <p14:creationId xmlns:p14="http://schemas.microsoft.com/office/powerpoint/2010/main" val="390944877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
            </a:r>
            <a:r>
              <a:rPr lang="en-US" dirty="0" smtClean="0"/>
              <a:t>hich is better?</a:t>
            </a:r>
            <a:endParaRPr lang="en-US" dirty="0"/>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pic>
        <p:nvPicPr>
          <p:cNvPr id="13" name="Content Placeholder 12"/>
          <p:cNvPicPr>
            <a:picLocks noGrp="1" noChangeAspect="1"/>
          </p:cNvPicPr>
          <p:nvPr>
            <p:ph sz="quarter" idx="4"/>
          </p:nvPr>
        </p:nvPicPr>
        <p:blipFill>
          <a:blip r:embed="rId2"/>
          <a:srcRect l="12897" r="12897"/>
          <a:stretch>
            <a:fillRect/>
          </a:stretch>
        </p:blipFill>
        <p:spPr/>
      </p:pic>
      <p:pic>
        <p:nvPicPr>
          <p:cNvPr id="6" name="Content Placeholder 5" descr="L1160268-1200x799.jpg"/>
          <p:cNvPicPr>
            <a:picLocks noGrp="1" noChangeAspect="1"/>
          </p:cNvPicPr>
          <p:nvPr>
            <p:ph sz="half" idx="2"/>
          </p:nvPr>
        </p:nvPicPr>
        <p:blipFill>
          <a:blip r:embed="rId3">
            <a:extLst>
              <a:ext uri="{28A0092B-C50C-407E-A947-70E740481C1C}">
                <a14:useLocalDpi xmlns:a14="http://schemas.microsoft.com/office/drawing/2010/main" val="0"/>
              </a:ext>
            </a:extLst>
          </a:blip>
          <a:srcRect l="15959" r="15959"/>
          <a:stretch>
            <a:fillRect/>
          </a:stretch>
        </p:blipFill>
        <p:spPr/>
      </p:pic>
    </p:spTree>
    <p:extLst>
      <p:ext uri="{BB962C8B-B14F-4D97-AF65-F5344CB8AC3E}">
        <p14:creationId xmlns:p14="http://schemas.microsoft.com/office/powerpoint/2010/main" val="404777814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the level of use values…?</a:t>
            </a:r>
            <a:endParaRPr lang="en-US" dirty="0"/>
          </a:p>
        </p:txBody>
      </p:sp>
      <p:sp>
        <p:nvSpPr>
          <p:cNvPr id="3" name="Text Placeholder 2"/>
          <p:cNvSpPr>
            <a:spLocks noGrp="1"/>
          </p:cNvSpPr>
          <p:nvPr>
            <p:ph type="body" idx="1"/>
          </p:nvPr>
        </p:nvSpPr>
        <p:spPr/>
        <p:txBody>
          <a:bodyPr/>
          <a:lstStyle/>
          <a:p>
            <a:endParaRPr lang="en-US"/>
          </a:p>
        </p:txBody>
      </p:sp>
      <p:pic>
        <p:nvPicPr>
          <p:cNvPr id="7" name="Content Placeholder 6" descr="FISH CHIPS.jpg"/>
          <p:cNvPicPr>
            <a:picLocks noGrp="1" noChangeAspect="1"/>
          </p:cNvPicPr>
          <p:nvPr>
            <p:ph sz="half" idx="2"/>
          </p:nvPr>
        </p:nvPicPr>
        <p:blipFill>
          <a:blip r:embed="rId3">
            <a:extLst>
              <a:ext uri="{28A0092B-C50C-407E-A947-70E740481C1C}">
                <a14:useLocalDpi xmlns:a14="http://schemas.microsoft.com/office/drawing/2010/main" val="0"/>
              </a:ext>
            </a:extLst>
          </a:blip>
          <a:srcRect l="11297" r="11297"/>
          <a:stretch>
            <a:fillRect/>
          </a:stretch>
        </p:blipFill>
        <p:spPr/>
      </p:pic>
      <p:sp>
        <p:nvSpPr>
          <p:cNvPr id="5" name="Text Placeholder 4"/>
          <p:cNvSpPr>
            <a:spLocks noGrp="1"/>
          </p:cNvSpPr>
          <p:nvPr>
            <p:ph type="body" sz="quarter" idx="3"/>
          </p:nvPr>
        </p:nvSpPr>
        <p:spPr/>
        <p:txBody>
          <a:bodyPr/>
          <a:lstStyle/>
          <a:p>
            <a:endParaRPr lang="en-US"/>
          </a:p>
        </p:txBody>
      </p:sp>
      <p:pic>
        <p:nvPicPr>
          <p:cNvPr id="12" name="Content Placeholder 11" descr="20120612015345.jpg"/>
          <p:cNvPicPr>
            <a:picLocks noGrp="1" noChangeAspect="1"/>
          </p:cNvPicPr>
          <p:nvPr>
            <p:ph sz="quarter" idx="4"/>
          </p:nvPr>
        </p:nvPicPr>
        <p:blipFill>
          <a:blip r:embed="rId4">
            <a:extLst>
              <a:ext uri="{28A0092B-C50C-407E-A947-70E740481C1C}">
                <a14:useLocalDpi xmlns:a14="http://schemas.microsoft.com/office/drawing/2010/main" val="0"/>
              </a:ext>
            </a:extLst>
          </a:blip>
          <a:srcRect t="1119" b="1119"/>
          <a:stretch>
            <a:fillRect/>
          </a:stretch>
        </p:blipFill>
        <p:spPr/>
      </p:pic>
    </p:spTree>
    <p:extLst>
      <p:ext uri="{BB962C8B-B14F-4D97-AF65-F5344CB8AC3E}">
        <p14:creationId xmlns:p14="http://schemas.microsoft.com/office/powerpoint/2010/main" val="322782803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
            </a:r>
            <a:r>
              <a:rPr lang="en-US" dirty="0" smtClean="0"/>
              <a:t>osts the same as</a:t>
            </a:r>
            <a:r>
              <a:rPr lang="is-IS" dirty="0" smtClean="0"/>
              <a:t>…</a:t>
            </a:r>
            <a:endParaRPr lang="en-US" dirty="0"/>
          </a:p>
        </p:txBody>
      </p:sp>
      <p:sp>
        <p:nvSpPr>
          <p:cNvPr id="3" name="Text Placeholder 2"/>
          <p:cNvSpPr>
            <a:spLocks noGrp="1"/>
          </p:cNvSpPr>
          <p:nvPr>
            <p:ph type="body" idx="1"/>
          </p:nvPr>
        </p:nvSpPr>
        <p:spPr/>
        <p:txBody>
          <a:bodyPr/>
          <a:lstStyle/>
          <a:p>
            <a:endParaRPr lang="en-US"/>
          </a:p>
        </p:txBody>
      </p:sp>
      <p:pic>
        <p:nvPicPr>
          <p:cNvPr id="7" name="Content Placeholder 6" descr="5c60717c30b62079c28f4d389e91d9e5.jpg"/>
          <p:cNvPicPr>
            <a:picLocks noGrp="1" noChangeAspect="1"/>
          </p:cNvPicPr>
          <p:nvPr>
            <p:ph sz="half" idx="2"/>
          </p:nvPr>
        </p:nvPicPr>
        <p:blipFill>
          <a:blip r:embed="rId2">
            <a:extLst>
              <a:ext uri="{28A0092B-C50C-407E-A947-70E740481C1C}">
                <a14:useLocalDpi xmlns:a14="http://schemas.microsoft.com/office/drawing/2010/main" val="0"/>
              </a:ext>
            </a:extLst>
          </a:blip>
          <a:srcRect l="-16170" r="-16170"/>
          <a:stretch>
            <a:fillRect/>
          </a:stretch>
        </p:blipFill>
        <p:spPr/>
      </p:pic>
      <p:sp>
        <p:nvSpPr>
          <p:cNvPr id="5" name="Text Placeholder 4"/>
          <p:cNvSpPr>
            <a:spLocks noGrp="1"/>
          </p:cNvSpPr>
          <p:nvPr>
            <p:ph type="body" sz="quarter" idx="3"/>
          </p:nvPr>
        </p:nvSpPr>
        <p:spPr/>
        <p:txBody>
          <a:bodyPr/>
          <a:lstStyle/>
          <a:p>
            <a:endParaRPr lang="en-US"/>
          </a:p>
        </p:txBody>
      </p:sp>
      <p:pic>
        <p:nvPicPr>
          <p:cNvPr id="8" name="Content Placeholder 7" descr="akrales_160725_1155_A_0019.0.jpg"/>
          <p:cNvPicPr>
            <a:picLocks noGrp="1" noChangeAspect="1"/>
          </p:cNvPicPr>
          <p:nvPr>
            <p:ph sz="quarter" idx="4"/>
          </p:nvPr>
        </p:nvPicPr>
        <p:blipFill>
          <a:blip r:embed="rId3">
            <a:extLst>
              <a:ext uri="{28A0092B-C50C-407E-A947-70E740481C1C}">
                <a14:useLocalDpi xmlns:a14="http://schemas.microsoft.com/office/drawing/2010/main" val="0"/>
              </a:ext>
            </a:extLst>
          </a:blip>
          <a:srcRect t="-23321" b="-23321"/>
          <a:stretch>
            <a:fillRect/>
          </a:stretch>
        </p:blipFill>
        <p:spPr/>
      </p:pic>
    </p:spTree>
    <p:extLst>
      <p:ext uri="{BB962C8B-B14F-4D97-AF65-F5344CB8AC3E}">
        <p14:creationId xmlns:p14="http://schemas.microsoft.com/office/powerpoint/2010/main" val="192792016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685800" y="279622"/>
            <a:ext cx="7772400" cy="2167064"/>
          </a:xfrm>
        </p:spPr>
        <p:txBody>
          <a:bodyPr>
            <a:normAutofit/>
          </a:bodyPr>
          <a:lstStyle/>
          <a:p>
            <a:r>
              <a:rPr lang="en-US" dirty="0" smtClean="0"/>
              <a:t>Quantification of quality in exchange</a:t>
            </a:r>
            <a:br>
              <a:rPr lang="en-US" dirty="0" smtClean="0"/>
            </a:br>
            <a:endParaRPr lang="en-US" dirty="0"/>
          </a:p>
        </p:txBody>
      </p:sp>
      <p:sp>
        <p:nvSpPr>
          <p:cNvPr id="8" name="Subtitle 7"/>
          <p:cNvSpPr>
            <a:spLocks noGrp="1"/>
          </p:cNvSpPr>
          <p:nvPr>
            <p:ph type="subTitle" idx="1"/>
          </p:nvPr>
        </p:nvSpPr>
        <p:spPr>
          <a:xfrm>
            <a:off x="0" y="2353479"/>
            <a:ext cx="9144000" cy="4007902"/>
          </a:xfrm>
        </p:spPr>
        <p:txBody>
          <a:bodyPr>
            <a:normAutofit fontScale="92500"/>
          </a:bodyPr>
          <a:lstStyle/>
          <a:p>
            <a:r>
              <a:rPr lang="en-GB" b="1" dirty="0">
                <a:solidFill>
                  <a:schemeClr val="tx1"/>
                </a:solidFill>
              </a:rPr>
              <a:t>if ‘x boot-polish, y silk, z gold, etc., must, as exchange-values, be mutually replaceable or of identical magnitude… [</a:t>
            </a:r>
            <a:r>
              <a:rPr lang="en-GB" b="1" dirty="0" err="1">
                <a:solidFill>
                  <a:schemeClr val="tx1"/>
                </a:solidFill>
              </a:rPr>
              <a:t>i</a:t>
            </a:r>
            <a:r>
              <a:rPr lang="en-GB" b="1" dirty="0">
                <a:solidFill>
                  <a:schemeClr val="tx1"/>
                </a:solidFill>
              </a:rPr>
              <a:t>]t follows… that, firstly, the valid exchange-values of a particular commodity express something equal, and secondly, exchange-value cannot be anything other than the mode </a:t>
            </a:r>
            <a:r>
              <a:rPr lang="en-GB" b="1" dirty="0" smtClean="0">
                <a:solidFill>
                  <a:schemeClr val="tx1"/>
                </a:solidFill>
              </a:rPr>
              <a:t>of expression</a:t>
            </a:r>
            <a:r>
              <a:rPr lang="en-GB" b="1" dirty="0">
                <a:solidFill>
                  <a:schemeClr val="tx1"/>
                </a:solidFill>
              </a:rPr>
              <a:t>, the “form of appearance” [</a:t>
            </a:r>
            <a:r>
              <a:rPr lang="en-GB" b="1" i="1" dirty="0" err="1">
                <a:solidFill>
                  <a:schemeClr val="tx1"/>
                </a:solidFill>
              </a:rPr>
              <a:t>Erscheinungsform</a:t>
            </a:r>
            <a:r>
              <a:rPr lang="en-GB" b="1" dirty="0">
                <a:solidFill>
                  <a:schemeClr val="tx1"/>
                </a:solidFill>
              </a:rPr>
              <a:t>], of a content distinguishable from it’ </a:t>
            </a:r>
            <a:r>
              <a:rPr lang="en-GB" b="1" dirty="0" smtClean="0">
                <a:solidFill>
                  <a:schemeClr val="tx1"/>
                </a:solidFill>
              </a:rPr>
              <a:t>(</a:t>
            </a:r>
            <a:r>
              <a:rPr lang="en-GB" b="1" i="1" dirty="0" smtClean="0">
                <a:solidFill>
                  <a:schemeClr val="tx1"/>
                </a:solidFill>
              </a:rPr>
              <a:t>Capital</a:t>
            </a:r>
            <a:r>
              <a:rPr lang="en-GB" b="1" dirty="0" smtClean="0">
                <a:solidFill>
                  <a:schemeClr val="tx1"/>
                </a:solidFill>
              </a:rPr>
              <a:t>, p. 127</a:t>
            </a:r>
            <a:r>
              <a:rPr lang="en-GB" b="1" dirty="0">
                <a:solidFill>
                  <a:schemeClr val="tx1"/>
                </a:solidFill>
              </a:rPr>
              <a:t>). </a:t>
            </a:r>
            <a:endParaRPr lang="en-GB" dirty="0">
              <a:solidFill>
                <a:schemeClr val="tx1"/>
              </a:solidFill>
            </a:endParaRPr>
          </a:p>
          <a:p>
            <a:endParaRPr lang="en-US" dirty="0"/>
          </a:p>
        </p:txBody>
      </p:sp>
    </p:spTree>
    <p:extLst>
      <p:ext uri="{BB962C8B-B14F-4D97-AF65-F5344CB8AC3E}">
        <p14:creationId xmlns:p14="http://schemas.microsoft.com/office/powerpoint/2010/main" val="108522798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544</TotalTime>
  <Words>1074</Words>
  <Application>Microsoft Macintosh PowerPoint</Application>
  <PresentationFormat>On-screen Show (4:3)</PresentationFormat>
  <Paragraphs>48</Paragraphs>
  <Slides>28</Slides>
  <Notes>2</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Karl Marx, Capital</vt:lpstr>
      <vt:lpstr>Reading Room, British Library, late 19th c.</vt:lpstr>
      <vt:lpstr>Karl Marx’s seat in the British Library</vt:lpstr>
      <vt:lpstr>Key features of capitalism</vt:lpstr>
      <vt:lpstr>Opening sentences</vt:lpstr>
      <vt:lpstr>which is better?</vt:lpstr>
      <vt:lpstr>At the level of use values…?</vt:lpstr>
      <vt:lpstr>costs the same as…</vt:lpstr>
      <vt:lpstr>Quantification of quality in exchange </vt:lpstr>
      <vt:lpstr>Buy, buy, buy</vt:lpstr>
      <vt:lpstr>‘What exactly is a “lifestyle center”? Is it just a dressed up shopping mall?’ </vt:lpstr>
      <vt:lpstr>PowerPoint Presentation</vt:lpstr>
      <vt:lpstr>PowerPoint Presentation</vt:lpstr>
      <vt:lpstr>Paying cash for food at checkout</vt:lpstr>
      <vt:lpstr>‘Cute happy couple paying for their food with a credit card’</vt:lpstr>
      <vt:lpstr>PowerPoint Presentation</vt:lpstr>
      <vt:lpstr>Left: luxury chocolate ganache gift box (£24.95) Right: chocolate is a bittersweet way of life in Ghana (earnings: £3 a day)</vt:lpstr>
      <vt:lpstr>Right:‘each employee was given a biscuit and a cup of tea’</vt:lpstr>
      <vt:lpstr>PowerPoint Presentation</vt:lpstr>
      <vt:lpstr>PowerPoint Presentation</vt:lpstr>
      <vt:lpstr>PowerPoint Presentation</vt:lpstr>
      <vt:lpstr>Banksy, ‘Shop till you drop’</vt:lpstr>
      <vt:lpstr>PowerPoint Presentation</vt:lpstr>
      <vt:lpstr>Left: Zara, Medium rise, ripped jean, £29 Right: Harvey Nichols, Citizens of Humanity, £290</vt:lpstr>
      <vt:lpstr>PowerPoint Presentation</vt:lpstr>
      <vt:lpstr>PowerPoint Presentation</vt:lpstr>
      <vt:lpstr>David Harvey</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Karl Marx, Capital</dc:title>
  <dc:creator>Neil Lazarus</dc:creator>
  <cp:lastModifiedBy>Neil Lazarus</cp:lastModifiedBy>
  <cp:revision>32</cp:revision>
  <dcterms:created xsi:type="dcterms:W3CDTF">2014-10-20T11:21:43Z</dcterms:created>
  <dcterms:modified xsi:type="dcterms:W3CDTF">2018-10-24T06:38:38Z</dcterms:modified>
</cp:coreProperties>
</file>