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jpg" ContentType="image/jpe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61" r:id="rId2"/>
    <p:sldId id="286" r:id="rId3"/>
    <p:sldId id="287" r:id="rId4"/>
    <p:sldId id="288" r:id="rId5"/>
    <p:sldId id="257" r:id="rId6"/>
    <p:sldId id="289" r:id="rId7"/>
    <p:sldId id="290" r:id="rId8"/>
    <p:sldId id="260" r:id="rId9"/>
    <p:sldId id="262" r:id="rId10"/>
    <p:sldId id="267" r:id="rId11"/>
    <p:sldId id="264" r:id="rId12"/>
    <p:sldId id="265" r:id="rId13"/>
    <p:sldId id="292" r:id="rId14"/>
    <p:sldId id="293" r:id="rId15"/>
    <p:sldId id="291" r:id="rId16"/>
    <p:sldId id="266" r:id="rId17"/>
    <p:sldId id="268" r:id="rId18"/>
    <p:sldId id="269" r:id="rId19"/>
    <p:sldId id="270" r:id="rId20"/>
    <p:sldId id="294" r:id="rId21"/>
    <p:sldId id="271" r:id="rId22"/>
    <p:sldId id="275" r:id="rId23"/>
    <p:sldId id="295" r:id="rId24"/>
    <p:sldId id="281" r:id="rId25"/>
    <p:sldId id="296" r:id="rId26"/>
    <p:sldId id="297" r:id="rId27"/>
    <p:sldId id="276" r:id="rId28"/>
    <p:sldId id="282" r:id="rId29"/>
    <p:sldId id="277" r:id="rId30"/>
    <p:sldId id="299" r:id="rId31"/>
    <p:sldId id="278" r:id="rId32"/>
    <p:sldId id="283" r:id="rId33"/>
    <p:sldId id="284" r:id="rId34"/>
    <p:sldId id="279" r:id="rId35"/>
  </p:sldIdLst>
  <p:sldSz cx="9144000" cy="6858000" type="screen4x3"/>
  <p:notesSz cx="6858000" cy="9144000"/>
  <p:defaultTextStyle>
    <a:defPPr>
      <a:defRPr lang="en-US"/>
    </a:defPPr>
    <a:lvl1pPr algn="l" defTabSz="457200" rtl="0" fontAlgn="base">
      <a:spcBef>
        <a:spcPct val="0"/>
      </a:spcBef>
      <a:spcAft>
        <a:spcPct val="0"/>
      </a:spcAft>
      <a:defRPr kern="1200">
        <a:solidFill>
          <a:schemeClr val="tx1"/>
        </a:solidFill>
        <a:latin typeface="Calibri" charset="0"/>
        <a:ea typeface="ＭＳ Ｐゴシック" charset="0"/>
        <a:cs typeface="ＭＳ Ｐゴシック" charset="0"/>
      </a:defRPr>
    </a:lvl1pPr>
    <a:lvl2pPr marL="457200" algn="l" defTabSz="457200" rtl="0" fontAlgn="base">
      <a:spcBef>
        <a:spcPct val="0"/>
      </a:spcBef>
      <a:spcAft>
        <a:spcPct val="0"/>
      </a:spcAft>
      <a:defRPr kern="1200">
        <a:solidFill>
          <a:schemeClr val="tx1"/>
        </a:solidFill>
        <a:latin typeface="Calibri" charset="0"/>
        <a:ea typeface="ＭＳ Ｐゴシック" charset="0"/>
        <a:cs typeface="ＭＳ Ｐゴシック" charset="0"/>
      </a:defRPr>
    </a:lvl2pPr>
    <a:lvl3pPr marL="914400" algn="l" defTabSz="457200" rtl="0" fontAlgn="base">
      <a:spcBef>
        <a:spcPct val="0"/>
      </a:spcBef>
      <a:spcAft>
        <a:spcPct val="0"/>
      </a:spcAft>
      <a:defRPr kern="1200">
        <a:solidFill>
          <a:schemeClr val="tx1"/>
        </a:solidFill>
        <a:latin typeface="Calibri" charset="0"/>
        <a:ea typeface="ＭＳ Ｐゴシック" charset="0"/>
        <a:cs typeface="ＭＳ Ｐゴシック" charset="0"/>
      </a:defRPr>
    </a:lvl3pPr>
    <a:lvl4pPr marL="1371600" algn="l" defTabSz="457200" rtl="0" fontAlgn="base">
      <a:spcBef>
        <a:spcPct val="0"/>
      </a:spcBef>
      <a:spcAft>
        <a:spcPct val="0"/>
      </a:spcAft>
      <a:defRPr kern="1200">
        <a:solidFill>
          <a:schemeClr val="tx1"/>
        </a:solidFill>
        <a:latin typeface="Calibri" charset="0"/>
        <a:ea typeface="ＭＳ Ｐゴシック" charset="0"/>
        <a:cs typeface="ＭＳ Ｐゴシック" charset="0"/>
      </a:defRPr>
    </a:lvl4pPr>
    <a:lvl5pPr marL="1828800" algn="l" defTabSz="457200" rtl="0" fontAlgn="base">
      <a:spcBef>
        <a:spcPct val="0"/>
      </a:spcBef>
      <a:spcAft>
        <a:spcPct val="0"/>
      </a:spcAft>
      <a:defRPr kern="1200">
        <a:solidFill>
          <a:schemeClr val="tx1"/>
        </a:solidFill>
        <a:latin typeface="Calibri" charset="0"/>
        <a:ea typeface="ＭＳ Ｐゴシック" charset="0"/>
        <a:cs typeface="ＭＳ Ｐゴシック" charset="0"/>
      </a:defRPr>
    </a:lvl5pPr>
    <a:lvl6pPr marL="2286000" algn="l" defTabSz="457200" rtl="0" eaLnBrk="1" latinLnBrk="0" hangingPunct="1">
      <a:defRPr kern="1200">
        <a:solidFill>
          <a:schemeClr val="tx1"/>
        </a:solidFill>
        <a:latin typeface="Calibri" charset="0"/>
        <a:ea typeface="ＭＳ Ｐゴシック" charset="0"/>
        <a:cs typeface="ＭＳ Ｐゴシック" charset="0"/>
      </a:defRPr>
    </a:lvl6pPr>
    <a:lvl7pPr marL="2743200" algn="l" defTabSz="457200" rtl="0" eaLnBrk="1" latinLnBrk="0" hangingPunct="1">
      <a:defRPr kern="1200">
        <a:solidFill>
          <a:schemeClr val="tx1"/>
        </a:solidFill>
        <a:latin typeface="Calibri" charset="0"/>
        <a:ea typeface="ＭＳ Ｐゴシック" charset="0"/>
        <a:cs typeface="ＭＳ Ｐゴシック" charset="0"/>
      </a:defRPr>
    </a:lvl7pPr>
    <a:lvl8pPr marL="3200400" algn="l" defTabSz="457200" rtl="0" eaLnBrk="1" latinLnBrk="0" hangingPunct="1">
      <a:defRPr kern="1200">
        <a:solidFill>
          <a:schemeClr val="tx1"/>
        </a:solidFill>
        <a:latin typeface="Calibri" charset="0"/>
        <a:ea typeface="ＭＳ Ｐゴシック" charset="0"/>
        <a:cs typeface="ＭＳ Ｐゴシック" charset="0"/>
      </a:defRPr>
    </a:lvl8pPr>
    <a:lvl9pPr marL="3657600" algn="l" defTabSz="457200" rtl="0" eaLnBrk="1" latinLnBrk="0" hangingPunct="1">
      <a:defRPr kern="1200">
        <a:solidFill>
          <a:schemeClr val="tx1"/>
        </a:solidFill>
        <a:latin typeface="Calibri" charset="0"/>
        <a:ea typeface="ＭＳ Ｐゴシック" charset="0"/>
        <a:cs typeface="ＭＳ Ｐゴシック"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74" d="100"/>
          <a:sy n="74" d="100"/>
        </p:scale>
        <p:origin x="-96" y="-105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printerSettings" Target="printerSettings/printerSettings1.bin"/><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presProps" Target="presProps.xml"/><Relationship Id="rId38" Type="http://schemas.openxmlformats.org/officeDocument/2006/relationships/viewProps" Target="viewProps.xml"/><Relationship Id="rId39" Type="http://schemas.openxmlformats.org/officeDocument/2006/relationships/theme" Target="theme/theme1.xml"/><Relationship Id="rId40"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2538E1F9-4677-5B4C-9D3B-90C7FA495458}" type="datetimeFigureOut">
              <a:rPr lang="en-US"/>
              <a:pPr>
                <a:defRPr/>
              </a:pPr>
              <a:t>12/11/18</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5C20DF9E-1B29-6C45-B0FA-5F4862937CD6}" type="slidenum">
              <a:rPr lang="en-US"/>
              <a:pPr>
                <a:defRPr/>
              </a:pPr>
              <a:t>‹#›</a:t>
            </a:fld>
            <a:endParaRPr lang="en-US"/>
          </a:p>
        </p:txBody>
      </p:sp>
    </p:spTree>
    <p:extLst>
      <p:ext uri="{BB962C8B-B14F-4D97-AF65-F5344CB8AC3E}">
        <p14:creationId xmlns:p14="http://schemas.microsoft.com/office/powerpoint/2010/main" val="10308617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3CDE9162-4E63-9F48-BB23-A9D948F5EA1B}" type="datetimeFigureOut">
              <a:rPr lang="en-US"/>
              <a:pPr>
                <a:defRPr/>
              </a:pPr>
              <a:t>12/11/18</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E12FDC6D-AEA7-724E-8512-1096F2838E1E}" type="slidenum">
              <a:rPr lang="en-US"/>
              <a:pPr>
                <a:defRPr/>
              </a:pPr>
              <a:t>‹#›</a:t>
            </a:fld>
            <a:endParaRPr lang="en-US"/>
          </a:p>
        </p:txBody>
      </p:sp>
    </p:spTree>
    <p:extLst>
      <p:ext uri="{BB962C8B-B14F-4D97-AF65-F5344CB8AC3E}">
        <p14:creationId xmlns:p14="http://schemas.microsoft.com/office/powerpoint/2010/main" val="102315571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GB"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B741BBA2-8001-EF4A-B1E7-ADBB701AFB43}" type="datetimeFigureOut">
              <a:rPr lang="en-US"/>
              <a:pPr>
                <a:defRPr/>
              </a:pPr>
              <a:t>12/11/18</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261E0587-9D22-BD42-B2A7-3856BA7A673C}" type="slidenum">
              <a:rPr lang="en-US"/>
              <a:pPr>
                <a:defRPr/>
              </a:pPr>
              <a:t>‹#›</a:t>
            </a:fld>
            <a:endParaRPr lang="en-US"/>
          </a:p>
        </p:txBody>
      </p:sp>
    </p:spTree>
    <p:extLst>
      <p:ext uri="{BB962C8B-B14F-4D97-AF65-F5344CB8AC3E}">
        <p14:creationId xmlns:p14="http://schemas.microsoft.com/office/powerpoint/2010/main" val="375663695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idx="1"/>
          </p:nvPr>
        </p:nvSpPr>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05CE6EF8-9D9A-FD45-BBC3-2EFA635E2C2E}" type="datetimeFigureOut">
              <a:rPr lang="en-US"/>
              <a:pPr>
                <a:defRPr/>
              </a:pPr>
              <a:t>12/11/18</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A5635B08-D47B-D249-8E48-65230EC28BB3}" type="slidenum">
              <a:rPr lang="en-US"/>
              <a:pPr>
                <a:defRPr/>
              </a:pPr>
              <a:t>‹#›</a:t>
            </a:fld>
            <a:endParaRPr lang="en-US"/>
          </a:p>
        </p:txBody>
      </p:sp>
    </p:spTree>
    <p:extLst>
      <p:ext uri="{BB962C8B-B14F-4D97-AF65-F5344CB8AC3E}">
        <p14:creationId xmlns:p14="http://schemas.microsoft.com/office/powerpoint/2010/main" val="106249837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7F036BB2-D3C7-4348-9F7F-EAEE0160A46E}" type="datetimeFigureOut">
              <a:rPr lang="en-US"/>
              <a:pPr>
                <a:defRPr/>
              </a:pPr>
              <a:t>12/11/18</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E2D332D1-80B1-874A-AB54-209EA28BEADA}" type="slidenum">
              <a:rPr lang="en-US"/>
              <a:pPr>
                <a:defRPr/>
              </a:pPr>
              <a:t>‹#›</a:t>
            </a:fld>
            <a:endParaRPr lang="en-US"/>
          </a:p>
        </p:txBody>
      </p:sp>
    </p:spTree>
    <p:extLst>
      <p:ext uri="{BB962C8B-B14F-4D97-AF65-F5344CB8AC3E}">
        <p14:creationId xmlns:p14="http://schemas.microsoft.com/office/powerpoint/2010/main" val="155779999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EFB6843A-89C5-BB49-BB3B-0C65350F350A}" type="datetimeFigureOut">
              <a:rPr lang="en-US"/>
              <a:pPr>
                <a:defRPr/>
              </a:pPr>
              <a:t>12/11/18</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A21B68CC-0E74-FB4A-BEDA-F955C1B41309}" type="slidenum">
              <a:rPr lang="en-US"/>
              <a:pPr>
                <a:defRPr/>
              </a:pPr>
              <a:t>‹#›</a:t>
            </a:fld>
            <a:endParaRPr lang="en-US"/>
          </a:p>
        </p:txBody>
      </p:sp>
    </p:spTree>
    <p:extLst>
      <p:ext uri="{BB962C8B-B14F-4D97-AF65-F5344CB8AC3E}">
        <p14:creationId xmlns:p14="http://schemas.microsoft.com/office/powerpoint/2010/main" val="41007506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E592DCB4-E4A7-3442-A06E-DDFDDBC0266A}" type="datetimeFigureOut">
              <a:rPr lang="en-US"/>
              <a:pPr>
                <a:defRPr/>
              </a:pPr>
              <a:t>12/11/18</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22FA853D-A668-4D45-9A1E-F3A519D4F64E}" type="slidenum">
              <a:rPr lang="en-US"/>
              <a:pPr>
                <a:defRPr/>
              </a:pPr>
              <a:t>‹#›</a:t>
            </a:fld>
            <a:endParaRPr lang="en-US"/>
          </a:p>
        </p:txBody>
      </p:sp>
    </p:spTree>
    <p:extLst>
      <p:ext uri="{BB962C8B-B14F-4D97-AF65-F5344CB8AC3E}">
        <p14:creationId xmlns:p14="http://schemas.microsoft.com/office/powerpoint/2010/main" val="25832828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7CE9425F-D608-344B-8FE7-15188610780E}" type="datetimeFigureOut">
              <a:rPr lang="en-US"/>
              <a:pPr>
                <a:defRPr/>
              </a:pPr>
              <a:t>12/11/18</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F809B164-3D6F-294E-AB0A-5A7D86E59A73}" type="slidenum">
              <a:rPr lang="en-US"/>
              <a:pPr>
                <a:defRPr/>
              </a:pPr>
              <a:t>‹#›</a:t>
            </a:fld>
            <a:endParaRPr lang="en-US"/>
          </a:p>
        </p:txBody>
      </p:sp>
    </p:spTree>
    <p:extLst>
      <p:ext uri="{BB962C8B-B14F-4D97-AF65-F5344CB8AC3E}">
        <p14:creationId xmlns:p14="http://schemas.microsoft.com/office/powerpoint/2010/main" val="388947702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26F729D4-A383-1F4A-B0D7-2C2C5376001A}" type="datetimeFigureOut">
              <a:rPr lang="en-US"/>
              <a:pPr>
                <a:defRPr/>
              </a:pPr>
              <a:t>12/11/18</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55EC4679-9B0E-5A49-B8BD-7FA95B5C5B1A}" type="slidenum">
              <a:rPr lang="en-US"/>
              <a:pPr>
                <a:defRPr/>
              </a:pPr>
              <a:t>‹#›</a:t>
            </a:fld>
            <a:endParaRPr lang="en-US"/>
          </a:p>
        </p:txBody>
      </p:sp>
    </p:spTree>
    <p:extLst>
      <p:ext uri="{BB962C8B-B14F-4D97-AF65-F5344CB8AC3E}">
        <p14:creationId xmlns:p14="http://schemas.microsoft.com/office/powerpoint/2010/main" val="312835138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DA7E078E-05C7-4740-91C9-4A2AF56C9F8D}" type="datetimeFigureOut">
              <a:rPr lang="en-US"/>
              <a:pPr>
                <a:defRPr/>
              </a:pPr>
              <a:t>12/11/18</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C318969F-793E-3041-BB77-94AC02F3BAF2}" type="slidenum">
              <a:rPr lang="en-US"/>
              <a:pPr>
                <a:defRPr/>
              </a:pPr>
              <a:t>‹#›</a:t>
            </a:fld>
            <a:endParaRPr lang="en-US"/>
          </a:p>
        </p:txBody>
      </p:sp>
    </p:spTree>
    <p:extLst>
      <p:ext uri="{BB962C8B-B14F-4D97-AF65-F5344CB8AC3E}">
        <p14:creationId xmlns:p14="http://schemas.microsoft.com/office/powerpoint/2010/main" val="56927034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FF0582E4-D32F-AA4A-A6A8-1AD1E7D84FAD}" type="datetimeFigureOut">
              <a:rPr lang="en-US"/>
              <a:pPr>
                <a:defRPr/>
              </a:pPr>
              <a:t>12/11/18</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62A857AA-9B6A-194D-9952-1DDFFB562B2B}" type="slidenum">
              <a:rPr lang="en-US"/>
              <a:pPr>
                <a:defRPr/>
              </a:pPr>
              <a:t>‹#›</a:t>
            </a:fld>
            <a:endParaRPr lang="en-US"/>
          </a:p>
        </p:txBody>
      </p:sp>
    </p:spTree>
    <p:extLst>
      <p:ext uri="{BB962C8B-B14F-4D97-AF65-F5344CB8AC3E}">
        <p14:creationId xmlns:p14="http://schemas.microsoft.com/office/powerpoint/2010/main" val="2433685241"/>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en-GB"/>
              <a:t>Click to edit Master title style</a:t>
            </a:r>
            <a:endParaRPr lang="en-US"/>
          </a:p>
        </p:txBody>
      </p:sp>
      <p:sp>
        <p:nvSpPr>
          <p:cNvPr id="1027"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smtClean="0">
                <a:solidFill>
                  <a:schemeClr val="tx1">
                    <a:tint val="75000"/>
                  </a:schemeClr>
                </a:solidFill>
                <a:latin typeface="+mn-lt"/>
                <a:ea typeface="+mn-ea"/>
                <a:cs typeface="+mn-cs"/>
              </a:defRPr>
            </a:lvl1pPr>
          </a:lstStyle>
          <a:p>
            <a:pPr>
              <a:defRPr/>
            </a:pPr>
            <a:fld id="{F5E5E9B6-6EA7-7E48-91C8-4488A2623237}" type="datetimeFigureOut">
              <a:rPr lang="en-US"/>
              <a:pPr>
                <a:defRPr/>
              </a:pPr>
              <a:t>12/11/18</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smtClean="0">
                <a:solidFill>
                  <a:schemeClr val="tx1">
                    <a:tint val="75000"/>
                  </a:schemeClr>
                </a:solidFill>
                <a:latin typeface="+mn-lt"/>
                <a:ea typeface="+mn-ea"/>
                <a:cs typeface="+mn-cs"/>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tint val="75000"/>
                  </a:schemeClr>
                </a:solidFill>
                <a:latin typeface="+mn-lt"/>
                <a:ea typeface="+mn-ea"/>
                <a:cs typeface="+mn-cs"/>
              </a:defRPr>
            </a:lvl1pPr>
          </a:lstStyle>
          <a:p>
            <a:pPr>
              <a:defRPr/>
            </a:pPr>
            <a:fld id="{26D90460-30CD-284C-BB0F-7105E69137BF}"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fontAlgn="base">
        <a:spcBef>
          <a:spcPct val="0"/>
        </a:spcBef>
        <a:spcAft>
          <a:spcPct val="0"/>
        </a:spcAft>
        <a:defRPr sz="4400" kern="1200">
          <a:solidFill>
            <a:schemeClr val="tx1"/>
          </a:solidFill>
          <a:latin typeface="+mj-lt"/>
          <a:ea typeface="ＭＳ Ｐゴシック" charset="0"/>
          <a:cs typeface="ＭＳ Ｐゴシック" charset="0"/>
        </a:defRPr>
      </a:lvl1pPr>
      <a:lvl2pPr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2pPr>
      <a:lvl3pPr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3pPr>
      <a:lvl4pPr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4pPr>
      <a:lvl5pPr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5pPr>
      <a:lvl6pPr marL="4572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6pPr>
      <a:lvl7pPr marL="9144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7pPr>
      <a:lvl8pPr marL="13716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8pPr>
      <a:lvl9pPr marL="18288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9pPr>
    </p:titleStyle>
    <p:bodyStyle>
      <a:lvl1pPr marL="342900" indent="-342900" algn="l" defTabSz="457200" rtl="0" fontAlgn="base">
        <a:spcBef>
          <a:spcPct val="20000"/>
        </a:spcBef>
        <a:spcAft>
          <a:spcPct val="0"/>
        </a:spcAft>
        <a:buFont typeface="Arial" charset="0"/>
        <a:buChar char="•"/>
        <a:defRPr sz="3200" kern="1200">
          <a:solidFill>
            <a:schemeClr val="tx1"/>
          </a:solidFill>
          <a:latin typeface="+mn-lt"/>
          <a:ea typeface="ＭＳ Ｐゴシック" charset="0"/>
          <a:cs typeface="ＭＳ Ｐゴシック" charset="0"/>
        </a:defRPr>
      </a:lvl1pPr>
      <a:lvl2pPr marL="742950" indent="-285750" algn="l" defTabSz="457200" rtl="0" fontAlgn="base">
        <a:spcBef>
          <a:spcPct val="20000"/>
        </a:spcBef>
        <a:spcAft>
          <a:spcPct val="0"/>
        </a:spcAft>
        <a:buFont typeface="Arial" charset="0"/>
        <a:buChar char="–"/>
        <a:defRPr sz="2800" kern="1200">
          <a:solidFill>
            <a:schemeClr val="tx1"/>
          </a:solidFill>
          <a:latin typeface="+mn-lt"/>
          <a:ea typeface="ＭＳ Ｐゴシック" charset="0"/>
          <a:cs typeface="+mn-cs"/>
        </a:defRPr>
      </a:lvl2pPr>
      <a:lvl3pPr marL="1143000" indent="-228600" algn="l" defTabSz="457200" rtl="0" fontAlgn="base">
        <a:spcBef>
          <a:spcPct val="20000"/>
        </a:spcBef>
        <a:spcAft>
          <a:spcPct val="0"/>
        </a:spcAft>
        <a:buFont typeface="Arial" charset="0"/>
        <a:buChar char="•"/>
        <a:defRPr sz="2400" kern="1200">
          <a:solidFill>
            <a:schemeClr val="tx1"/>
          </a:solidFill>
          <a:latin typeface="+mn-lt"/>
          <a:ea typeface="ＭＳ Ｐゴシック" charset="0"/>
          <a:cs typeface="+mn-cs"/>
        </a:defRPr>
      </a:lvl3pPr>
      <a:lvl4pPr marL="1600200" indent="-228600" algn="l" defTabSz="457200" rtl="0" fontAlgn="base">
        <a:spcBef>
          <a:spcPct val="20000"/>
        </a:spcBef>
        <a:spcAft>
          <a:spcPct val="0"/>
        </a:spcAft>
        <a:buFont typeface="Arial" charset="0"/>
        <a:buChar char="–"/>
        <a:defRPr sz="2000" kern="1200">
          <a:solidFill>
            <a:schemeClr val="tx1"/>
          </a:solidFill>
          <a:latin typeface="+mn-lt"/>
          <a:ea typeface="ＭＳ Ｐゴシック" charset="0"/>
          <a:cs typeface="+mn-cs"/>
        </a:defRPr>
      </a:lvl4pPr>
      <a:lvl5pPr marL="2057400" indent="-228600" algn="l" defTabSz="457200" rtl="0" fontAlgn="base">
        <a:spcBef>
          <a:spcPct val="20000"/>
        </a:spcBef>
        <a:spcAft>
          <a:spcPct val="0"/>
        </a:spcAft>
        <a:buFont typeface="Arial" charset="0"/>
        <a:buChar char="»"/>
        <a:defRPr sz="2000" kern="1200">
          <a:solidFill>
            <a:schemeClr val="tx1"/>
          </a:solidFill>
          <a:latin typeface="+mn-lt"/>
          <a:ea typeface="ＭＳ Ｐゴシック" charset="0"/>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7.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8.jp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9.jp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0.jp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1.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jp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2.jp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3.jp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4.jpe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5.jp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6.jp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7.jp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3.jp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18.jpeg"/><Relationship Id="rId3" Type="http://schemas.openxmlformats.org/officeDocument/2006/relationships/image" Target="../media/image19.jpe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0.jp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1.jp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4.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5.jp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6.jpe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1397000" y="977900"/>
            <a:ext cx="6350000" cy="4889500"/>
          </a:xfrm>
          <a:prstGeom prst="rect">
            <a:avLst/>
          </a:prstGeom>
        </p:spPr>
      </p:pic>
    </p:spTree>
    <p:extLst>
      <p:ext uri="{BB962C8B-B14F-4D97-AF65-F5344CB8AC3E}">
        <p14:creationId xmlns:p14="http://schemas.microsoft.com/office/powerpoint/2010/main" val="1730813193"/>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58588" y="1590440"/>
            <a:ext cx="8501529" cy="4031873"/>
          </a:xfrm>
          <a:prstGeom prst="rect">
            <a:avLst/>
          </a:prstGeom>
        </p:spPr>
        <p:txBody>
          <a:bodyPr wrap="square">
            <a:spAutoFit/>
          </a:bodyPr>
          <a:lstStyle/>
          <a:p>
            <a:r>
              <a:rPr lang="en-GB" sz="3200" b="1" dirty="0" smtClean="0"/>
              <a:t>Whereas </a:t>
            </a:r>
            <a:r>
              <a:rPr lang="en-GB" sz="3200" b="1" dirty="0"/>
              <a:t>in the Christian West the </a:t>
            </a:r>
            <a:r>
              <a:rPr lang="en-GB" sz="3200" b="1" dirty="0" smtClean="0"/>
              <a:t>‘new world’ </a:t>
            </a:r>
            <a:r>
              <a:rPr lang="en-GB" sz="3200" b="1" dirty="0"/>
              <a:t>had meant the still-to-come age of the world of the future, which was to dawn only on the last day… the secular concept of modernity expresses the conviction that the future has already begun: It is the epoch that lives for the future, that opens itself up to the novelty of the </a:t>
            </a:r>
            <a:r>
              <a:rPr lang="en-GB" sz="3200" b="1" dirty="0" smtClean="0"/>
              <a:t>future </a:t>
            </a:r>
          </a:p>
          <a:p>
            <a:pPr algn="r"/>
            <a:r>
              <a:rPr lang="en-GB" sz="3200" b="1" dirty="0" smtClean="0"/>
              <a:t>(Jürgen </a:t>
            </a:r>
            <a:r>
              <a:rPr lang="en-GB" sz="3200" b="1" dirty="0" err="1" smtClean="0"/>
              <a:t>Habermas</a:t>
            </a:r>
            <a:r>
              <a:rPr lang="en-GB" sz="3200" b="1" dirty="0" smtClean="0"/>
              <a:t>)</a:t>
            </a:r>
            <a:r>
              <a:rPr lang="en-GB" sz="3200" dirty="0" smtClean="0"/>
              <a:t> </a:t>
            </a:r>
            <a:endParaRPr lang="en-US" sz="3200" dirty="0"/>
          </a:p>
        </p:txBody>
      </p:sp>
    </p:spTree>
    <p:extLst>
      <p:ext uri="{BB962C8B-B14F-4D97-AF65-F5344CB8AC3E}">
        <p14:creationId xmlns:p14="http://schemas.microsoft.com/office/powerpoint/2010/main" val="2549403929"/>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285999" y="1317667"/>
            <a:ext cx="4803567" cy="4401205"/>
          </a:xfrm>
          <a:prstGeom prst="rect">
            <a:avLst/>
          </a:prstGeom>
        </p:spPr>
        <p:txBody>
          <a:bodyPr wrap="square">
            <a:spAutoFit/>
          </a:bodyPr>
          <a:lstStyle/>
          <a:p>
            <a:pPr algn="ctr"/>
            <a:r>
              <a:rPr lang="en-GB" sz="4000" b="1" dirty="0" smtClean="0"/>
              <a:t>revolution </a:t>
            </a:r>
          </a:p>
          <a:p>
            <a:pPr algn="ctr"/>
            <a:r>
              <a:rPr lang="en-GB" sz="4000" b="1" dirty="0"/>
              <a:t>p</a:t>
            </a:r>
            <a:r>
              <a:rPr lang="en-GB" sz="4000" b="1" dirty="0" smtClean="0"/>
              <a:t>rogress</a:t>
            </a:r>
            <a:endParaRPr lang="en-GB" sz="4000" b="1" dirty="0"/>
          </a:p>
          <a:p>
            <a:pPr algn="ctr"/>
            <a:r>
              <a:rPr lang="en-GB" sz="4000" b="1" dirty="0" smtClean="0"/>
              <a:t>enlightenment</a:t>
            </a:r>
          </a:p>
          <a:p>
            <a:pPr algn="ctr"/>
            <a:r>
              <a:rPr lang="en-GB" sz="4000" b="1" dirty="0" smtClean="0"/>
              <a:t>emancipation </a:t>
            </a:r>
          </a:p>
          <a:p>
            <a:pPr algn="ctr"/>
            <a:r>
              <a:rPr lang="en-GB" sz="4000" b="1" dirty="0" smtClean="0"/>
              <a:t>development </a:t>
            </a:r>
          </a:p>
          <a:p>
            <a:pPr algn="ctr"/>
            <a:r>
              <a:rPr lang="en-GB" sz="4000" b="1" dirty="0" smtClean="0"/>
              <a:t>crisis </a:t>
            </a:r>
          </a:p>
          <a:p>
            <a:pPr algn="ctr"/>
            <a:r>
              <a:rPr lang="en-GB" sz="4000" b="1" dirty="0"/>
              <a:t>e</a:t>
            </a:r>
            <a:r>
              <a:rPr lang="en-GB" sz="4000" b="1" dirty="0" smtClean="0"/>
              <a:t>quality</a:t>
            </a:r>
            <a:r>
              <a:rPr lang="en-GB" sz="4000" dirty="0" smtClean="0"/>
              <a:t> </a:t>
            </a:r>
          </a:p>
        </p:txBody>
      </p:sp>
    </p:spTree>
    <p:extLst>
      <p:ext uri="{BB962C8B-B14F-4D97-AF65-F5344CB8AC3E}">
        <p14:creationId xmlns:p14="http://schemas.microsoft.com/office/powerpoint/2010/main" val="1709505610"/>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588" y="273050"/>
            <a:ext cx="3360925" cy="1162050"/>
          </a:xfrm>
        </p:spPr>
        <p:txBody>
          <a:bodyPr/>
          <a:lstStyle/>
          <a:p>
            <a:r>
              <a:rPr lang="en-US" sz="2400" dirty="0" smtClean="0">
                <a:solidFill>
                  <a:srgbClr val="0000FF"/>
                </a:solidFill>
              </a:rPr>
              <a:t>Modernity and tradition</a:t>
            </a:r>
            <a:r>
              <a:rPr lang="en-US" sz="2400" dirty="0" smtClean="0"/>
              <a:t/>
            </a:r>
            <a:br>
              <a:rPr lang="en-US" sz="2400" dirty="0" smtClean="0"/>
            </a:br>
            <a:endParaRPr lang="en-US" sz="2400" dirty="0"/>
          </a:p>
        </p:txBody>
      </p:sp>
      <p:sp>
        <p:nvSpPr>
          <p:cNvPr id="4" name="Text Placeholder 3"/>
          <p:cNvSpPr>
            <a:spLocks noGrp="1"/>
          </p:cNvSpPr>
          <p:nvPr>
            <p:ph type="body" sz="half" idx="2"/>
          </p:nvPr>
        </p:nvSpPr>
        <p:spPr/>
        <p:txBody>
          <a:bodyPr/>
          <a:lstStyle/>
          <a:p>
            <a:r>
              <a:rPr lang="en-US" sz="2200" b="1" dirty="0" smtClean="0"/>
              <a:t>‘Curious mixes of ancient tradition and modernity co-mingle throughout Africa. In the town of </a:t>
            </a:r>
            <a:r>
              <a:rPr lang="en-US" sz="2200" b="1" dirty="0" err="1" smtClean="0"/>
              <a:t>Djibo</a:t>
            </a:r>
            <a:r>
              <a:rPr lang="en-US" sz="2200" b="1" dirty="0" smtClean="0"/>
              <a:t> in northern Burkina Faso, a Fulani family zips by on a </a:t>
            </a:r>
            <a:r>
              <a:rPr lang="en-US" sz="2200" b="1" dirty="0" err="1" smtClean="0"/>
              <a:t>motorcyle</a:t>
            </a:r>
            <a:r>
              <a:rPr lang="en-US" sz="2200" b="1" dirty="0" smtClean="0"/>
              <a:t>. The driver’s wife carries a toddler strapped to her back in a centuries-old African fashion’</a:t>
            </a:r>
            <a:endParaRPr lang="en-US" sz="2200" b="1" dirty="0"/>
          </a:p>
        </p:txBody>
      </p:sp>
      <p:pic>
        <p:nvPicPr>
          <p:cNvPr id="7" name="Content Placeholder 6"/>
          <p:cNvPicPr>
            <a:picLocks noGrp="1" noChangeAspect="1"/>
          </p:cNvPicPr>
          <p:nvPr>
            <p:ph idx="1"/>
          </p:nvPr>
        </p:nvPicPr>
        <p:blipFill>
          <a:blip r:embed="rId2" cstate="print">
            <a:extLst>
              <a:ext uri="{28A0092B-C50C-407E-A947-70E740481C1C}">
                <a14:useLocalDpi xmlns:a14="http://schemas.microsoft.com/office/drawing/2010/main"/>
              </a:ext>
            </a:extLst>
          </a:blip>
          <a:srcRect/>
          <a:stretch>
            <a:fillRect/>
          </a:stretch>
        </p:blipFill>
        <p:spPr/>
      </p:pic>
    </p:spTree>
    <p:extLst>
      <p:ext uri="{BB962C8B-B14F-4D97-AF65-F5344CB8AC3E}">
        <p14:creationId xmlns:p14="http://schemas.microsoft.com/office/powerpoint/2010/main" val="1866000714"/>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blbvo.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26801"/>
            <a:ext cx="9144000" cy="6096000"/>
          </a:xfrm>
          <a:prstGeom prst="rect">
            <a:avLst/>
          </a:prstGeom>
        </p:spPr>
      </p:pic>
    </p:spTree>
    <p:extLst>
      <p:ext uri="{BB962C8B-B14F-4D97-AF65-F5344CB8AC3E}">
        <p14:creationId xmlns:p14="http://schemas.microsoft.com/office/powerpoint/2010/main" val="369319805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8061479687_8fdf13d18e_b.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369610"/>
            <a:ext cx="9144000" cy="6331148"/>
          </a:xfrm>
          <a:prstGeom prst="rect">
            <a:avLst/>
          </a:prstGeom>
        </p:spPr>
      </p:pic>
    </p:spTree>
    <p:extLst>
      <p:ext uri="{BB962C8B-B14F-4D97-AF65-F5344CB8AC3E}">
        <p14:creationId xmlns:p14="http://schemas.microsoft.com/office/powerpoint/2010/main" val="75969759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Far Side (Gary Larson)</a:t>
            </a:r>
            <a:endParaRPr lang="en-US" dirty="0"/>
          </a:p>
        </p:txBody>
      </p:sp>
      <p:pic>
        <p:nvPicPr>
          <p:cNvPr id="4" name="Content Placeholder 3" descr="76bc710aa1d0b4250da89db01b17a021.jpg"/>
          <p:cNvPicPr>
            <a:picLocks noGrp="1" noChangeAspect="1"/>
          </p:cNvPicPr>
          <p:nvPr>
            <p:ph idx="1"/>
          </p:nvPr>
        </p:nvPicPr>
        <p:blipFill>
          <a:blip r:embed="rId2">
            <a:extLst>
              <a:ext uri="{28A0092B-C50C-407E-A947-70E740481C1C}">
                <a14:useLocalDpi xmlns:a14="http://schemas.microsoft.com/office/drawing/2010/main" val="0"/>
              </a:ext>
            </a:extLst>
          </a:blip>
          <a:srcRect l="-65083" r="-65083"/>
          <a:stretch>
            <a:fillRect/>
          </a:stretch>
        </p:blipFill>
        <p:spPr/>
      </p:pic>
    </p:spTree>
    <p:extLst>
      <p:ext uri="{BB962C8B-B14F-4D97-AF65-F5344CB8AC3E}">
        <p14:creationId xmlns:p14="http://schemas.microsoft.com/office/powerpoint/2010/main" val="3989516281"/>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0"/>
          <p:cNvSpPr>
            <a:spLocks noGrp="1"/>
          </p:cNvSpPr>
          <p:nvPr>
            <p:ph type="title"/>
          </p:nvPr>
        </p:nvSpPr>
        <p:spPr>
          <a:xfrm>
            <a:off x="654475" y="-320553"/>
            <a:ext cx="8229600" cy="1738192"/>
          </a:xfrm>
        </p:spPr>
        <p:txBody>
          <a:bodyPr/>
          <a:lstStyle/>
          <a:p>
            <a:pPr marL="0" indent="0"/>
            <a:r>
              <a:rPr lang="en-US" sz="3600" b="1" dirty="0" smtClean="0"/>
              <a:t/>
            </a:r>
            <a:br>
              <a:rPr lang="en-US" sz="3600" b="1" dirty="0" smtClean="0"/>
            </a:br>
            <a:r>
              <a:rPr lang="en-US" sz="3600" b="1" dirty="0" smtClean="0"/>
              <a:t>Egypt </a:t>
            </a:r>
            <a:r>
              <a:rPr lang="en-US" sz="3600" b="1" dirty="0"/>
              <a:t>– Tradition and modernity </a:t>
            </a:r>
            <a:br>
              <a:rPr lang="en-US" sz="3600" b="1" dirty="0"/>
            </a:br>
            <a:r>
              <a:rPr lang="en-US" sz="3600" b="1" dirty="0"/>
              <a:t>(</a:t>
            </a:r>
            <a:r>
              <a:rPr lang="en-US" sz="3600" b="1" dirty="0" err="1"/>
              <a:t>Dorea</a:t>
            </a:r>
            <a:r>
              <a:rPr lang="en-US" sz="3600" b="1" dirty="0"/>
              <a:t> Potter)</a:t>
            </a:r>
            <a:br>
              <a:rPr lang="en-US" sz="3600" b="1" dirty="0"/>
            </a:br>
            <a:endParaRPr lang="en-US" sz="3600" dirty="0"/>
          </a:p>
        </p:txBody>
      </p:sp>
      <p:pic>
        <p:nvPicPr>
          <p:cNvPr id="9" name="Content Placeholder 8"/>
          <p:cNvPicPr>
            <a:picLocks noGrp="1" noChangeAspect="1"/>
          </p:cNvPicPr>
          <p:nvPr>
            <p:ph idx="1"/>
          </p:nvPr>
        </p:nvPicPr>
        <p:blipFill>
          <a:blip r:embed="rId2" cstate="print">
            <a:extLst>
              <a:ext uri="{28A0092B-C50C-407E-A947-70E740481C1C}">
                <a14:useLocalDpi xmlns:a14="http://schemas.microsoft.com/office/drawing/2010/main"/>
              </a:ext>
            </a:extLst>
          </a:blip>
          <a:srcRect t="484" b="484"/>
          <a:stretch>
            <a:fillRect/>
          </a:stretch>
        </p:blipFill>
        <p:spPr/>
      </p:pic>
      <p:sp>
        <p:nvSpPr>
          <p:cNvPr id="6" name="Text Placeholder 5"/>
          <p:cNvSpPr>
            <a:spLocks noGrp="1"/>
          </p:cNvSpPr>
          <p:nvPr>
            <p:ph type="body" sz="half" idx="4294967295"/>
          </p:nvPr>
        </p:nvSpPr>
        <p:spPr>
          <a:xfrm>
            <a:off x="0" y="1435100"/>
            <a:ext cx="3008313" cy="4691063"/>
          </a:xfrm>
        </p:spPr>
        <p:txBody>
          <a:bodyPr/>
          <a:lstStyle/>
          <a:p>
            <a:pPr marL="0" indent="0" algn="ctr">
              <a:buNone/>
            </a:pPr>
            <a:endParaRPr lang="en-US" sz="2400" b="1" dirty="0"/>
          </a:p>
          <a:p>
            <a:endParaRPr lang="en-US" sz="2400" dirty="0"/>
          </a:p>
        </p:txBody>
      </p:sp>
    </p:spTree>
    <p:extLst>
      <p:ext uri="{BB962C8B-B14F-4D97-AF65-F5344CB8AC3E}">
        <p14:creationId xmlns:p14="http://schemas.microsoft.com/office/powerpoint/2010/main" val="776842402"/>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98824" y="366902"/>
            <a:ext cx="8695763" cy="6124754"/>
          </a:xfrm>
          <a:prstGeom prst="rect">
            <a:avLst/>
          </a:prstGeom>
        </p:spPr>
        <p:txBody>
          <a:bodyPr wrap="square">
            <a:spAutoFit/>
          </a:bodyPr>
          <a:lstStyle/>
          <a:p>
            <a:r>
              <a:rPr lang="en-GB" sz="2800" b="1" dirty="0" smtClean="0"/>
              <a:t>Because </a:t>
            </a:r>
            <a:r>
              <a:rPr lang="en-GB" sz="2800" b="1" dirty="0"/>
              <a:t>the </a:t>
            </a:r>
            <a:r>
              <a:rPr lang="en-GB" sz="2800" b="1" dirty="0" smtClean="0"/>
              <a:t>new… </a:t>
            </a:r>
            <a:r>
              <a:rPr lang="en-GB" sz="2800" b="1" dirty="0"/>
              <a:t>is distinguished from the old by the fact that it opens itself to the future, the epochal new beginning is rendered constant with each moment that gives birth to the new… [Hegel] dates the beginning of the present from the break that the Enlightenment and the French Revolution signified for the more thoughtful contemporaries at the close of the 18</a:t>
            </a:r>
            <a:r>
              <a:rPr lang="en-GB" sz="2800" b="1" baseline="30000" dirty="0"/>
              <a:t>th</a:t>
            </a:r>
            <a:r>
              <a:rPr lang="en-GB" sz="2800" b="1" dirty="0"/>
              <a:t> and the start of the 19</a:t>
            </a:r>
            <a:r>
              <a:rPr lang="en-GB" sz="2800" b="1" baseline="30000" dirty="0"/>
              <a:t>th</a:t>
            </a:r>
            <a:r>
              <a:rPr lang="en-GB" sz="2800" b="1" dirty="0"/>
              <a:t> century. With this ‘glorious sunrise’ we come, </a:t>
            </a:r>
            <a:r>
              <a:rPr lang="en-GB" sz="2800" b="1" dirty="0" smtClean="0"/>
              <a:t>as the old </a:t>
            </a:r>
            <a:r>
              <a:rPr lang="en-GB" sz="2800" b="1" dirty="0"/>
              <a:t>Hegel still thought, ‘to the last stage in History, our world, our own time’. A present that understands itself from the horizon of the modern age as the actuality of the most recent period has to recapitulate the break brought about with the past as a </a:t>
            </a:r>
            <a:r>
              <a:rPr lang="en-GB" sz="2800" b="1" i="1" dirty="0"/>
              <a:t>continuous </a:t>
            </a:r>
            <a:r>
              <a:rPr lang="en-GB" sz="2800" b="1" i="1" dirty="0" smtClean="0"/>
              <a:t>renewal</a:t>
            </a:r>
          </a:p>
          <a:p>
            <a:pPr algn="r"/>
            <a:r>
              <a:rPr lang="en-GB" sz="2800" b="1" dirty="0" smtClean="0"/>
              <a:t>(Jürgen </a:t>
            </a:r>
            <a:r>
              <a:rPr lang="en-GB" sz="2800" b="1" dirty="0" err="1" smtClean="0"/>
              <a:t>Habermas</a:t>
            </a:r>
            <a:r>
              <a:rPr lang="en-GB" sz="2800" b="1" dirty="0" smtClean="0"/>
              <a:t>). </a:t>
            </a:r>
            <a:endParaRPr lang="en-GB" sz="2800" dirty="0"/>
          </a:p>
        </p:txBody>
      </p:sp>
    </p:spTree>
    <p:extLst>
      <p:ext uri="{BB962C8B-B14F-4D97-AF65-F5344CB8AC3E}">
        <p14:creationId xmlns:p14="http://schemas.microsoft.com/office/powerpoint/2010/main" val="1849417632"/>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320554"/>
            <a:ext cx="8972871" cy="6370974"/>
          </a:xfrm>
          <a:prstGeom prst="rect">
            <a:avLst/>
          </a:prstGeom>
        </p:spPr>
        <p:txBody>
          <a:bodyPr wrap="square">
            <a:spAutoFit/>
          </a:bodyPr>
          <a:lstStyle/>
          <a:p>
            <a:r>
              <a:rPr lang="en-GB" sz="2400" b="1" dirty="0"/>
              <a:t>Walter Benjamin, </a:t>
            </a:r>
            <a:r>
              <a:rPr lang="en-GB" sz="2400" b="1" dirty="0" smtClean="0"/>
              <a:t>‘The Storyteller’. </a:t>
            </a:r>
            <a:r>
              <a:rPr lang="en-GB" sz="2400" b="1" i="1" dirty="0"/>
              <a:t>Illuminations</a:t>
            </a:r>
            <a:r>
              <a:rPr lang="en-GB" sz="2400" b="1" dirty="0"/>
              <a:t>, trans. Harry </a:t>
            </a:r>
            <a:r>
              <a:rPr lang="en-GB" sz="2400" b="1" dirty="0" err="1"/>
              <a:t>Zohn</a:t>
            </a:r>
            <a:r>
              <a:rPr lang="en-GB" sz="2400" b="1" dirty="0"/>
              <a:t> (New York: </a:t>
            </a:r>
            <a:r>
              <a:rPr lang="en-GB" sz="2400" b="1" dirty="0" err="1"/>
              <a:t>Schocken</a:t>
            </a:r>
            <a:r>
              <a:rPr lang="en-GB" sz="2400" b="1" dirty="0"/>
              <a:t>, 1989 [essay first published, 1936]): 83-109.</a:t>
            </a:r>
            <a:endParaRPr lang="en-GB" sz="2400" dirty="0"/>
          </a:p>
          <a:p>
            <a:r>
              <a:rPr lang="en-GB" sz="2400" b="1" dirty="0"/>
              <a:t> </a:t>
            </a:r>
            <a:endParaRPr lang="en-GB" sz="2400" dirty="0"/>
          </a:p>
          <a:p>
            <a:r>
              <a:rPr lang="en-GB" sz="2400" b="1" dirty="0"/>
              <a:t>‘With the [First] World War a process began to become apparent which has not halted since then. Was it not noticeable at the end of the war that men returned from the battlefield grown silent – not richer, but poorer in communicable experience? What ten years later was poured out in the flood of war books was anything but experience that goes from mouth to mouth. And there was nothing remarkable about that. For never has experience been contradicted more thoroughly than strategic experience by tactical warfare, economic experience by inflation, bodily experience by mechanical warfare, moral experience by those in power. A generation that had gone to school on a horse-drawn streetcar now stood under the open sky in a countryside in which nothing remained unchanged but the clouds, and beneath those clouds, in a field of force of destructive torrents and explosions, was the tiny, fragile human body’ (84).</a:t>
            </a:r>
            <a:endParaRPr lang="en-GB" sz="2400" dirty="0"/>
          </a:p>
        </p:txBody>
      </p:sp>
    </p:spTree>
    <p:extLst>
      <p:ext uri="{BB962C8B-B14F-4D97-AF65-F5344CB8AC3E}">
        <p14:creationId xmlns:p14="http://schemas.microsoft.com/office/powerpoint/2010/main" val="464394210"/>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29884" y="889843"/>
            <a:ext cx="8511033" cy="5016757"/>
          </a:xfrm>
          <a:prstGeom prst="rect">
            <a:avLst/>
          </a:prstGeom>
        </p:spPr>
        <p:txBody>
          <a:bodyPr wrap="square">
            <a:spAutoFit/>
          </a:bodyPr>
          <a:lstStyle/>
          <a:p>
            <a:r>
              <a:rPr lang="en-GB" sz="2800" b="1" dirty="0"/>
              <a:t>Eric </a:t>
            </a:r>
            <a:r>
              <a:rPr lang="en-GB" sz="2800" b="1" dirty="0" err="1"/>
              <a:t>Hobsbawm</a:t>
            </a:r>
            <a:r>
              <a:rPr lang="en-GB" sz="2800" b="1" dirty="0"/>
              <a:t>, “The Crisis of Today’s Ideologies”. </a:t>
            </a:r>
            <a:r>
              <a:rPr lang="en-GB" sz="2800" b="1" i="1" dirty="0"/>
              <a:t>New Left Review</a:t>
            </a:r>
            <a:r>
              <a:rPr lang="en-GB" sz="2800" b="1" dirty="0"/>
              <a:t> 192 (March/April 1992): 55-64.</a:t>
            </a:r>
            <a:endParaRPr lang="en-GB" sz="2800" dirty="0"/>
          </a:p>
          <a:p>
            <a:r>
              <a:rPr lang="en-GB" sz="2400" b="1" dirty="0"/>
              <a:t> </a:t>
            </a:r>
            <a:endParaRPr lang="en-GB" sz="2400" dirty="0"/>
          </a:p>
          <a:p>
            <a:r>
              <a:rPr lang="en-GB" sz="2400" b="1" dirty="0"/>
              <a:t>‘The events of recent years have indeed been spectacular and world-changing – and also unexpected and unpredicted. Yet the revolutionary nature of the period we have been – and are still – living through goes far beyond those changes in global politics which are now making it impossible for cartographers to prepare atlases that will not be out of date in a matter of months. Never before in history has ordinary human life, and the societies in which it takes place, been so radically transformed in so short a time: not merely within a single lifetime, but within part of a lifetime’ (55)</a:t>
            </a:r>
            <a:endParaRPr lang="en-GB" sz="2400" dirty="0"/>
          </a:p>
        </p:txBody>
      </p:sp>
    </p:spTree>
    <p:extLst>
      <p:ext uri="{BB962C8B-B14F-4D97-AF65-F5344CB8AC3E}">
        <p14:creationId xmlns:p14="http://schemas.microsoft.com/office/powerpoint/2010/main" val="1301849654"/>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the-red-lion-pub-in-soho-london-AAHY6A.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611432" y="0"/>
            <a:ext cx="4272682" cy="6858000"/>
          </a:xfrm>
          <a:prstGeom prst="rect">
            <a:avLst/>
          </a:prstGeom>
        </p:spPr>
      </p:pic>
    </p:spTree>
    <p:extLst>
      <p:ext uri="{BB962C8B-B14F-4D97-AF65-F5344CB8AC3E}">
        <p14:creationId xmlns:p14="http://schemas.microsoft.com/office/powerpoint/2010/main" val="3442269933"/>
      </p:ext>
    </p:extLst>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9_11_feature_opener3.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274468" y="1681668"/>
            <a:ext cx="5715000" cy="3810000"/>
          </a:xfrm>
          <a:prstGeom prst="rect">
            <a:avLst/>
          </a:prstGeom>
        </p:spPr>
      </p:pic>
    </p:spTree>
    <p:extLst>
      <p:ext uri="{BB962C8B-B14F-4D97-AF65-F5344CB8AC3E}">
        <p14:creationId xmlns:p14="http://schemas.microsoft.com/office/powerpoint/2010/main" val="692805687"/>
      </p:ext>
    </p:extLst>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97058" y="-2295642"/>
            <a:ext cx="9046942" cy="8863963"/>
          </a:xfrm>
          <a:prstGeom prst="rect">
            <a:avLst/>
          </a:prstGeom>
        </p:spPr>
        <p:txBody>
          <a:bodyPr wrap="square">
            <a:spAutoFit/>
          </a:bodyPr>
          <a:lstStyle/>
          <a:p>
            <a:endParaRPr lang="en-GB" b="1" dirty="0" smtClean="0"/>
          </a:p>
          <a:p>
            <a:endParaRPr lang="en-GB" b="1" dirty="0"/>
          </a:p>
          <a:p>
            <a:endParaRPr lang="en-GB" b="1" dirty="0" smtClean="0"/>
          </a:p>
          <a:p>
            <a:endParaRPr lang="en-GB" b="1" dirty="0"/>
          </a:p>
          <a:p>
            <a:endParaRPr lang="en-GB" b="1" dirty="0" smtClean="0"/>
          </a:p>
          <a:p>
            <a:endParaRPr lang="en-GB" b="1" dirty="0"/>
          </a:p>
          <a:p>
            <a:endParaRPr lang="en-GB" b="1" dirty="0" smtClean="0"/>
          </a:p>
          <a:p>
            <a:endParaRPr lang="en-GB" b="1" dirty="0"/>
          </a:p>
          <a:p>
            <a:endParaRPr lang="en-GB" b="1" dirty="0" smtClean="0"/>
          </a:p>
          <a:p>
            <a:r>
              <a:rPr lang="en-GB" sz="2400" b="1" dirty="0" smtClean="0"/>
              <a:t>John </a:t>
            </a:r>
            <a:r>
              <a:rPr lang="en-GB" sz="2400" b="1" dirty="0"/>
              <a:t>Bellamy Foster, ‘The Epochal Crisis</a:t>
            </a:r>
            <a:r>
              <a:rPr lang="en-GB" sz="2400" b="1" dirty="0" smtClean="0"/>
              <a:t>’</a:t>
            </a:r>
            <a:r>
              <a:rPr lang="en-GB" sz="2400" b="1" dirty="0"/>
              <a:t> </a:t>
            </a:r>
            <a:r>
              <a:rPr lang="en-GB" sz="2400" b="1" dirty="0" smtClean="0"/>
              <a:t>(</a:t>
            </a:r>
            <a:r>
              <a:rPr lang="en-GB" sz="2400" b="1" dirty="0"/>
              <a:t>2013).</a:t>
            </a:r>
          </a:p>
          <a:p>
            <a:endParaRPr lang="en-GB" sz="2400" b="1" dirty="0" smtClean="0"/>
          </a:p>
          <a:p>
            <a:r>
              <a:rPr lang="en-GB" sz="2400" b="1" dirty="0" smtClean="0"/>
              <a:t>‘</a:t>
            </a:r>
            <a:r>
              <a:rPr lang="en-GB" sz="2400" b="1" dirty="0"/>
              <a:t>It is an indication of the sheer enormity of the historical challenge confronting humanity in our time that the worst economic crisis since the Great Depression, sometimes now called the Second Great Depression, is overshadowed by the larger threat of planetary catastrophe, raising the question of the long-term survival of innumerable species – including our </a:t>
            </a:r>
            <a:r>
              <a:rPr lang="en-GB" sz="2400" b="1" dirty="0" smtClean="0"/>
              <a:t>own</a:t>
            </a:r>
            <a:r>
              <a:rPr lang="is-IS" sz="2400" b="1" dirty="0" smtClean="0"/>
              <a:t>…. </a:t>
            </a:r>
            <a:r>
              <a:rPr lang="en-GB" sz="2400" b="1" dirty="0" smtClean="0"/>
              <a:t>I </a:t>
            </a:r>
            <a:r>
              <a:rPr lang="en-GB" sz="2400" b="1" dirty="0"/>
              <a:t>shall use the term “epochal crisis” here to refer to the convergence of economic and ecological contradictions in such a way that the material conditions of society as a whole are undermined, posing the question of a historical transition to a new mode of production. This can be distinguished from the ordinary developmental crises that punctuate the history of </a:t>
            </a:r>
            <a:r>
              <a:rPr lang="en-GB" sz="2400" b="1" dirty="0" smtClean="0"/>
              <a:t>capitalism</a:t>
            </a:r>
            <a:r>
              <a:rPr lang="is-IS" sz="2400" b="1" dirty="0" smtClean="0"/>
              <a:t>…</a:t>
            </a:r>
            <a:r>
              <a:rPr lang="en-GB" sz="2400" b="1" dirty="0" smtClean="0"/>
              <a:t>  An </a:t>
            </a:r>
            <a:r>
              <a:rPr lang="en-GB" sz="2400" b="1" dirty="0"/>
              <a:t>even more momentous epochal crisis than the one that produced the transition from feudalism to capitalism, I will argue, is occurring today, arising from the unlimited expansion of a capitalist system geared to a process of abstract wealth creation’.</a:t>
            </a:r>
          </a:p>
        </p:txBody>
      </p:sp>
    </p:spTree>
    <p:extLst>
      <p:ext uri="{BB962C8B-B14F-4D97-AF65-F5344CB8AC3E}">
        <p14:creationId xmlns:p14="http://schemas.microsoft.com/office/powerpoint/2010/main" val="207222740"/>
      </p:ext>
    </p:extLst>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78922" y="1041604"/>
            <a:ext cx="8263619" cy="5509200"/>
          </a:xfrm>
          <a:prstGeom prst="rect">
            <a:avLst/>
          </a:prstGeom>
        </p:spPr>
        <p:txBody>
          <a:bodyPr wrap="square">
            <a:spAutoFit/>
          </a:bodyPr>
          <a:lstStyle/>
          <a:p>
            <a:r>
              <a:rPr lang="en-GB" sz="3200" b="1" dirty="0"/>
              <a:t>‘I think it important to challenge the idea of a single and objective sense of time or space, against which we can measure the diversity of human conceptions and perceptions. I shall not argue for a total dissolution of the objective-subjective distinction, but insist, rather, that we recognize the multiplicity of the objective qualities which space and time can express, and the role of human practices in their construction’.</a:t>
            </a:r>
            <a:r>
              <a:rPr lang="en-GB" sz="3200" dirty="0"/>
              <a:t> </a:t>
            </a:r>
            <a:endParaRPr lang="en-GB" sz="3200" dirty="0" smtClean="0"/>
          </a:p>
          <a:p>
            <a:r>
              <a:rPr lang="en-GB" sz="3200" b="1" dirty="0" smtClean="0"/>
              <a:t>											Harvey, p. 203</a:t>
            </a:r>
            <a:endParaRPr lang="en-US" sz="3200" b="1" dirty="0"/>
          </a:p>
        </p:txBody>
      </p:sp>
    </p:spTree>
    <p:extLst>
      <p:ext uri="{BB962C8B-B14F-4D97-AF65-F5344CB8AC3E}">
        <p14:creationId xmlns:p14="http://schemas.microsoft.com/office/powerpoint/2010/main" val="3254948867"/>
      </p:ext>
    </p:extLst>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Mappa</a:t>
            </a:r>
            <a:r>
              <a:rPr lang="en-US" dirty="0" smtClean="0"/>
              <a:t> mundi (Hereford)</a:t>
            </a:r>
            <a:endParaRPr lang="en-US" dirty="0"/>
          </a:p>
        </p:txBody>
      </p:sp>
      <p:pic>
        <p:nvPicPr>
          <p:cNvPr id="4" name="Content Placeholder 3" descr="gettyimages-520683029-1024x1024.jpg"/>
          <p:cNvPicPr>
            <a:picLocks noGrp="1" noChangeAspect="1"/>
          </p:cNvPicPr>
          <p:nvPr>
            <p:ph idx="1"/>
          </p:nvPr>
        </p:nvPicPr>
        <p:blipFill>
          <a:blip r:embed="rId2">
            <a:extLst>
              <a:ext uri="{28A0092B-C50C-407E-A947-70E740481C1C}">
                <a14:useLocalDpi xmlns:a14="http://schemas.microsoft.com/office/drawing/2010/main" val="0"/>
              </a:ext>
            </a:extLst>
          </a:blip>
          <a:srcRect l="-63811" r="-63811"/>
          <a:stretch>
            <a:fillRect/>
          </a:stretch>
        </p:blipFill>
        <p:spPr>
          <a:xfrm>
            <a:off x="285563" y="1788972"/>
            <a:ext cx="8229600" cy="4525963"/>
          </a:xfrm>
        </p:spPr>
      </p:pic>
    </p:spTree>
    <p:extLst>
      <p:ext uri="{BB962C8B-B14F-4D97-AF65-F5344CB8AC3E}">
        <p14:creationId xmlns:p14="http://schemas.microsoft.com/office/powerpoint/2010/main" val="1597754052"/>
      </p:ext>
    </p:extLst>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smtClean="0"/>
              <a:t>Detail from </a:t>
            </a:r>
            <a:r>
              <a:rPr lang="en-US" sz="3600" dirty="0" err="1" smtClean="0"/>
              <a:t>Mappa</a:t>
            </a:r>
            <a:r>
              <a:rPr lang="en-US" sz="3600" dirty="0" smtClean="0"/>
              <a:t> Mundi Hereford (showing Jerusalem at </a:t>
            </a:r>
            <a:r>
              <a:rPr lang="en-US" sz="3600" dirty="0" err="1" smtClean="0"/>
              <a:t>centre</a:t>
            </a:r>
            <a:r>
              <a:rPr lang="en-US" sz="3600" dirty="0" smtClean="0"/>
              <a:t> of map)</a:t>
            </a:r>
            <a:endParaRPr lang="en-US" sz="3600" dirty="0"/>
          </a:p>
        </p:txBody>
      </p:sp>
      <p:pic>
        <p:nvPicPr>
          <p:cNvPr id="4" name="Content Placeholder 3" descr="getimage.ashx.jpeg"/>
          <p:cNvPicPr>
            <a:picLocks noGrp="1" noChangeAspect="1"/>
          </p:cNvPicPr>
          <p:nvPr>
            <p:ph idx="1"/>
          </p:nvPr>
        </p:nvPicPr>
        <p:blipFill>
          <a:blip r:embed="rId2" cstate="print">
            <a:extLst>
              <a:ext uri="{28A0092B-C50C-407E-A947-70E740481C1C}">
                <a14:useLocalDpi xmlns:a14="http://schemas.microsoft.com/office/drawing/2010/main"/>
              </a:ext>
            </a:extLst>
          </a:blip>
          <a:srcRect t="-17495" b="-17495"/>
          <a:stretch>
            <a:fillRect/>
          </a:stretch>
        </p:blipFill>
        <p:spPr/>
      </p:pic>
    </p:spTree>
    <p:extLst>
      <p:ext uri="{BB962C8B-B14F-4D97-AF65-F5344CB8AC3E}">
        <p14:creationId xmlns:p14="http://schemas.microsoft.com/office/powerpoint/2010/main" val="3769726853"/>
      </p:ext>
    </p:extLst>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IMG_1035.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4213914542"/>
      </p:ext>
    </p:extLst>
  </p:cSld>
  <p:clrMapOvr>
    <a:masterClrMapping/>
  </p:clrMapOvr>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b="1" dirty="0" smtClean="0"/>
              <a:t>6</a:t>
            </a:r>
            <a:r>
              <a:rPr lang="en-US" sz="3200" b="1" baseline="30000" dirty="0" smtClean="0"/>
              <a:t>th</a:t>
            </a:r>
            <a:r>
              <a:rPr lang="en-US" sz="3200" b="1" dirty="0" smtClean="0"/>
              <a:t> century map of Palestine (mosaic, </a:t>
            </a:r>
            <a:r>
              <a:rPr lang="en-US" sz="3200" b="1" dirty="0" err="1" smtClean="0"/>
              <a:t>Madaba</a:t>
            </a:r>
            <a:r>
              <a:rPr lang="en-US" sz="3200" b="1" dirty="0" smtClean="0"/>
              <a:t>, Jordan)</a:t>
            </a:r>
            <a:endParaRPr lang="en-US" sz="3200" b="1" dirty="0"/>
          </a:p>
        </p:txBody>
      </p:sp>
      <p:pic>
        <p:nvPicPr>
          <p:cNvPr id="4" name="Content Placeholder 3" descr="IMG_1037.jpg"/>
          <p:cNvPicPr>
            <a:picLocks noGrp="1" noChangeAspect="1"/>
          </p:cNvPicPr>
          <p:nvPr>
            <p:ph idx="1"/>
          </p:nvPr>
        </p:nvPicPr>
        <p:blipFill>
          <a:blip r:embed="rId2">
            <a:extLst>
              <a:ext uri="{28A0092B-C50C-407E-A947-70E740481C1C}">
                <a14:useLocalDpi xmlns:a14="http://schemas.microsoft.com/office/drawing/2010/main" val="0"/>
              </a:ext>
            </a:extLst>
          </a:blip>
          <a:srcRect l="-18187" r="-18187"/>
          <a:stretch>
            <a:fillRect/>
          </a:stretch>
        </p:blipFill>
        <p:spPr/>
      </p:pic>
    </p:spTree>
    <p:extLst>
      <p:ext uri="{BB962C8B-B14F-4D97-AF65-F5344CB8AC3E}">
        <p14:creationId xmlns:p14="http://schemas.microsoft.com/office/powerpoint/2010/main" val="2411998197"/>
      </p:ext>
    </p:extLst>
  </p:cSld>
  <p:clrMapOvr>
    <a:masterClrMapping/>
  </p:clrMapOvr>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62873" y="577252"/>
            <a:ext cx="8544021" cy="5262980"/>
          </a:xfrm>
          <a:prstGeom prst="rect">
            <a:avLst/>
          </a:prstGeom>
        </p:spPr>
        <p:txBody>
          <a:bodyPr wrap="square">
            <a:spAutoFit/>
          </a:bodyPr>
          <a:lstStyle/>
          <a:p>
            <a:r>
              <a:rPr lang="en-GB" sz="2800" b="1" dirty="0"/>
              <a:t>‘The conclusion we should draw is simply that neither time nor space can be assigned objective meanings independently of material processes, and that it is only through investigation of the latter that we can properly ground our concepts of the former</a:t>
            </a:r>
            <a:r>
              <a:rPr lang="en-GB" sz="2800" b="1" dirty="0" smtClean="0"/>
              <a:t>’ (p. 204).</a:t>
            </a:r>
            <a:endParaRPr lang="en-GB" sz="2800" dirty="0"/>
          </a:p>
          <a:p>
            <a:r>
              <a:rPr lang="en-GB" sz="2800" b="1" dirty="0"/>
              <a:t> </a:t>
            </a:r>
            <a:endParaRPr lang="en-GB" sz="2800" dirty="0"/>
          </a:p>
          <a:p>
            <a:r>
              <a:rPr lang="en-GB" sz="2800" b="1" dirty="0" smtClean="0"/>
              <a:t>‘</a:t>
            </a:r>
            <a:r>
              <a:rPr lang="en-GB" sz="2800" b="1" dirty="0"/>
              <a:t>Since capitalism has been (and continues to be) a revolutionary mode of production in which the material practices and processes of social reproduction are always changing, it follows that the objective qualities as well as the meanings of space and time also change</a:t>
            </a:r>
            <a:r>
              <a:rPr lang="en-GB" sz="2800" b="1" dirty="0" smtClean="0"/>
              <a:t>’ (p. 204).</a:t>
            </a:r>
            <a:endParaRPr lang="en-GB" sz="2800" dirty="0"/>
          </a:p>
        </p:txBody>
      </p:sp>
    </p:spTree>
    <p:extLst>
      <p:ext uri="{BB962C8B-B14F-4D97-AF65-F5344CB8AC3E}">
        <p14:creationId xmlns:p14="http://schemas.microsoft.com/office/powerpoint/2010/main" val="3955984033"/>
      </p:ext>
    </p:extLst>
  </p:cSld>
  <p:clrMapOvr>
    <a:masterClrMapping/>
  </p:clrMapOvr>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349434135.jpg"/>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2815888" y="692354"/>
            <a:ext cx="4181475" cy="5715000"/>
          </a:xfrm>
          <a:prstGeom prst="rect">
            <a:avLst/>
          </a:prstGeom>
        </p:spPr>
      </p:pic>
    </p:spTree>
    <p:extLst>
      <p:ext uri="{BB962C8B-B14F-4D97-AF65-F5344CB8AC3E}">
        <p14:creationId xmlns:p14="http://schemas.microsoft.com/office/powerpoint/2010/main" val="2595665274"/>
      </p:ext>
    </p:extLst>
  </p:cSld>
  <p:clrMapOvr>
    <a:masterClrMapping/>
  </p:clrMapOvr>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80401" y="700812"/>
            <a:ext cx="8642987" cy="6001642"/>
          </a:xfrm>
          <a:prstGeom prst="rect">
            <a:avLst/>
          </a:prstGeom>
        </p:spPr>
        <p:txBody>
          <a:bodyPr wrap="square">
            <a:spAutoFit/>
          </a:bodyPr>
          <a:lstStyle/>
          <a:p>
            <a:r>
              <a:rPr lang="en-GB" sz="3200" b="1" dirty="0"/>
              <a:t>‘Spatial practices derive their efficacy in social life only through the structure of social relations within which they come into play. Under the social relations of capitalism, for example, the spatial practices portrayed in this grid become imbued with class meanings. To put it this way is not, however, to argue that spatial practices are derivative of capitalism. They take on their meanings under specific social relations of class, gender, community, ethnicity, or race and get ‘used up’ or ‘worked over’ in the course of social action</a:t>
            </a:r>
            <a:r>
              <a:rPr lang="en-GB" sz="3200" b="1" dirty="0" smtClean="0"/>
              <a:t>’ (p. 223).</a:t>
            </a:r>
            <a:endParaRPr lang="en-GB" sz="3200" dirty="0"/>
          </a:p>
        </p:txBody>
      </p:sp>
    </p:spTree>
    <p:extLst>
      <p:ext uri="{BB962C8B-B14F-4D97-AF65-F5344CB8AC3E}">
        <p14:creationId xmlns:p14="http://schemas.microsoft.com/office/powerpoint/2010/main" val="345639982"/>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22_windmill.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208735"/>
            <a:ext cx="9144000" cy="6234545"/>
          </a:xfrm>
          <a:prstGeom prst="rect">
            <a:avLst/>
          </a:prstGeom>
        </p:spPr>
      </p:pic>
    </p:spTree>
    <p:extLst>
      <p:ext uri="{BB962C8B-B14F-4D97-AF65-F5344CB8AC3E}">
        <p14:creationId xmlns:p14="http://schemas.microsoft.com/office/powerpoint/2010/main" val="2246332690"/>
      </p:ext>
    </p:extLst>
  </p:cSld>
  <p:clrMapOvr>
    <a:masterClrMapping/>
  </p:clrMapOvr>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49275" y="107575"/>
            <a:ext cx="8042276" cy="1077086"/>
          </a:xfrm>
        </p:spPr>
        <p:txBody>
          <a:bodyPr/>
          <a:lstStyle/>
          <a:p>
            <a:r>
              <a:rPr lang="en-US" sz="3200" b="1" dirty="0" smtClean="0">
                <a:solidFill>
                  <a:schemeClr val="tx1"/>
                </a:solidFill>
              </a:rPr>
              <a:t>Speed at which news travelled to Venice, 1500 and 1700</a:t>
            </a:r>
            <a:endParaRPr lang="en-US" sz="3200" b="1" dirty="0">
              <a:solidFill>
                <a:schemeClr val="tx1"/>
              </a:solidFill>
            </a:endParaRPr>
          </a:p>
        </p:txBody>
      </p:sp>
      <p:pic>
        <p:nvPicPr>
          <p:cNvPr id="5" name="Content Placeholder 4" descr="Venice1500(sm).jpg"/>
          <p:cNvPicPr>
            <a:picLocks noGrp="1" noChangeAspect="1"/>
          </p:cNvPicPr>
          <p:nvPr>
            <p:ph sz="half" idx="1"/>
          </p:nvPr>
        </p:nvPicPr>
        <p:blipFill>
          <a:blip r:embed="rId2"/>
          <a:srcRect t="-27469" b="-27469"/>
          <a:stretch>
            <a:fillRect/>
          </a:stretch>
        </p:blipFill>
        <p:spPr/>
      </p:pic>
      <p:pic>
        <p:nvPicPr>
          <p:cNvPr id="6" name="Content Placeholder 5" descr="Venice1686-1700(sm).jpg"/>
          <p:cNvPicPr>
            <a:picLocks noGrp="1" noChangeAspect="1"/>
          </p:cNvPicPr>
          <p:nvPr>
            <p:ph sz="half" idx="2"/>
          </p:nvPr>
        </p:nvPicPr>
        <p:blipFill>
          <a:blip r:embed="rId3"/>
          <a:srcRect t="-27073" b="-27073"/>
          <a:stretch>
            <a:fillRect/>
          </a:stretch>
        </p:blipFill>
        <p:spPr/>
      </p:pic>
    </p:spTree>
    <p:extLst>
      <p:ext uri="{BB962C8B-B14F-4D97-AF65-F5344CB8AC3E}">
        <p14:creationId xmlns:p14="http://schemas.microsoft.com/office/powerpoint/2010/main" val="59284826"/>
      </p:ext>
    </p:extLst>
  </p:cSld>
  <p:clrMapOvr>
    <a:masterClrMapping/>
  </p:clrMapOvr>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29885" y="419784"/>
            <a:ext cx="8577010" cy="5693867"/>
          </a:xfrm>
          <a:prstGeom prst="rect">
            <a:avLst/>
          </a:prstGeom>
        </p:spPr>
        <p:txBody>
          <a:bodyPr wrap="square">
            <a:spAutoFit/>
          </a:bodyPr>
          <a:lstStyle/>
          <a:p>
            <a:r>
              <a:rPr lang="en-GB" sz="2800" b="1" dirty="0" smtClean="0"/>
              <a:t>‘</a:t>
            </a:r>
            <a:r>
              <a:rPr lang="en-GB" sz="2800" b="1" dirty="0"/>
              <a:t>The general argument I shall explore is that in money economies in general, and in capitalist society in particular, the intersecting command of money, time, and space forms a substantial nexus of social power that we cannot afford to ignore… [T]hose who define the material practices, forms, and meanings of money, time, or space fix certain basic rules of the social game… [I]</a:t>
            </a:r>
            <a:r>
              <a:rPr lang="en-GB" sz="2800" b="1" dirty="0" err="1"/>
              <a:t>deological</a:t>
            </a:r>
            <a:r>
              <a:rPr lang="en-GB" sz="2800" b="1" dirty="0"/>
              <a:t> and political hegemony in any society depends on an ability to control the material context of personal and social experience</a:t>
            </a:r>
            <a:r>
              <a:rPr lang="en-GB" sz="2800" b="1" dirty="0" smtClean="0"/>
              <a:t>’ (pp. 226-27).</a:t>
            </a:r>
            <a:endParaRPr lang="en-GB" sz="2800" dirty="0"/>
          </a:p>
          <a:p>
            <a:r>
              <a:rPr lang="en-GB" sz="2800" b="1" dirty="0"/>
              <a:t> </a:t>
            </a:r>
            <a:endParaRPr lang="en-GB" sz="2800" dirty="0"/>
          </a:p>
          <a:p>
            <a:r>
              <a:rPr lang="en-GB" sz="2800" b="1" dirty="0" smtClean="0"/>
              <a:t>‘[</a:t>
            </a:r>
            <a:r>
              <a:rPr lang="en-GB" sz="2800" b="1" dirty="0"/>
              <a:t>P]</a:t>
            </a:r>
            <a:r>
              <a:rPr lang="en-GB" sz="2800" b="1" dirty="0" err="1"/>
              <a:t>rogressive</a:t>
            </a:r>
            <a:r>
              <a:rPr lang="en-GB" sz="2800" b="1" dirty="0"/>
              <a:t> monetization of relations in social life transforms the qualities of time and space</a:t>
            </a:r>
            <a:r>
              <a:rPr lang="en-GB" sz="2800" b="1" dirty="0" smtClean="0"/>
              <a:t>’ (p. 228).</a:t>
            </a:r>
            <a:endParaRPr lang="en-GB" sz="2800" dirty="0"/>
          </a:p>
        </p:txBody>
      </p:sp>
    </p:spTree>
    <p:extLst>
      <p:ext uri="{BB962C8B-B14F-4D97-AF65-F5344CB8AC3E}">
        <p14:creationId xmlns:p14="http://schemas.microsoft.com/office/powerpoint/2010/main" val="2423766000"/>
      </p:ext>
    </p:extLst>
  </p:cSld>
  <p:clrMapOvr>
    <a:masterClrMapping/>
  </p:clrMapOvr>
  <p:timing>
    <p:tnLst>
      <p:par>
        <p:cTn xmlns:p14="http://schemas.microsoft.com/office/powerpoint/2010/mai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1039px-Hans_Holbein_the_Younger_-_The_Ambassadors_-_Google_Art_Project.jpg"/>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951164" y="0"/>
            <a:ext cx="6958459" cy="6858000"/>
          </a:xfrm>
          <a:prstGeom prst="rect">
            <a:avLst/>
          </a:prstGeom>
        </p:spPr>
      </p:pic>
    </p:spTree>
    <p:extLst>
      <p:ext uri="{BB962C8B-B14F-4D97-AF65-F5344CB8AC3E}">
        <p14:creationId xmlns:p14="http://schemas.microsoft.com/office/powerpoint/2010/main" val="1196898823"/>
      </p:ext>
    </p:extLst>
  </p:cSld>
  <p:clrMapOvr>
    <a:masterClrMapping/>
  </p:clrMapOvr>
  <p:timing>
    <p:tnLst>
      <p:par>
        <p:cTn xmlns:p14="http://schemas.microsoft.com/office/powerpoint/2010/mai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GlobalPyramid1.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81175" y="0"/>
            <a:ext cx="7620000" cy="6858000"/>
          </a:xfrm>
          <a:prstGeom prst="rect">
            <a:avLst/>
          </a:prstGeom>
        </p:spPr>
      </p:pic>
    </p:spTree>
    <p:extLst>
      <p:ext uri="{BB962C8B-B14F-4D97-AF65-F5344CB8AC3E}">
        <p14:creationId xmlns:p14="http://schemas.microsoft.com/office/powerpoint/2010/main" val="1833434408"/>
      </p:ext>
    </p:extLst>
  </p:cSld>
  <p:clrMapOvr>
    <a:masterClrMapping/>
  </p:clrMapOvr>
  <p:timing>
    <p:tnLst>
      <p:par>
        <p:cTn xmlns:p14="http://schemas.microsoft.com/office/powerpoint/2010/mai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0"/>
            <a:ext cx="8956378" cy="6370974"/>
          </a:xfrm>
          <a:prstGeom prst="rect">
            <a:avLst/>
          </a:prstGeom>
        </p:spPr>
        <p:txBody>
          <a:bodyPr wrap="square">
            <a:spAutoFit/>
          </a:bodyPr>
          <a:lstStyle/>
          <a:p>
            <a:endParaRPr lang="en-GB" sz="2400" b="1" dirty="0" smtClean="0"/>
          </a:p>
          <a:p>
            <a:r>
              <a:rPr lang="en-GB" sz="2400" b="1" dirty="0" smtClean="0"/>
              <a:t>By </a:t>
            </a:r>
            <a:r>
              <a:rPr lang="en-GB" sz="2400" b="1" dirty="0"/>
              <a:t>‘time-space compression’, ‘I mean to signal</a:t>
            </a:r>
            <a:r>
              <a:rPr lang="en-GB" sz="2400" b="1" dirty="0" smtClean="0"/>
              <a:t>… processes </a:t>
            </a:r>
            <a:r>
              <a:rPr lang="en-GB" sz="2400" b="1" dirty="0"/>
              <a:t>that so revolutionize the objective qualities of space and time that we are forced to alter, sometimes in quite radical ways, how we represent the world to ourselves. I use the word “compression” because a strong case can be made that the history of capitalism has been characterized by speed-up in the pace of life, while so overcoming spatial barriers that the world sometimes seems to collapse inwards upon us. The time taken to traverse space… and the way we commonly represent that fact to ourselves… are useful indicators of the kind of phenomena I have in mind. As space appears to shrink to a “global village” of telecommunications and a “spaceship earth” of economic and ecological interdependencies – to use just two familiar and everyday images – and as time horizons shorten to the point where the present is all there is (the world of the schizophrenic), so we have to learn how to cope with an overwhelming sense of </a:t>
            </a:r>
            <a:r>
              <a:rPr lang="en-GB" sz="2400" b="1" i="1" dirty="0"/>
              <a:t>compression</a:t>
            </a:r>
            <a:r>
              <a:rPr lang="en-GB" sz="2400" b="1" dirty="0"/>
              <a:t> of our spatial and temporal worlds</a:t>
            </a:r>
            <a:r>
              <a:rPr lang="en-GB" sz="2400" b="1" dirty="0" smtClean="0"/>
              <a:t>’ (p. 240). </a:t>
            </a:r>
            <a:endParaRPr lang="en-GB" sz="2400" dirty="0"/>
          </a:p>
        </p:txBody>
      </p:sp>
    </p:spTree>
    <p:extLst>
      <p:ext uri="{BB962C8B-B14F-4D97-AF65-F5344CB8AC3E}">
        <p14:creationId xmlns:p14="http://schemas.microsoft.com/office/powerpoint/2010/main" val="2134093909"/>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Europe_1848_map_en.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006"/>
            <a:ext cx="9144000" cy="6015038"/>
          </a:xfrm>
          <a:prstGeom prst="rect">
            <a:avLst/>
          </a:prstGeom>
        </p:spPr>
      </p:pic>
    </p:spTree>
    <p:extLst>
      <p:ext uri="{BB962C8B-B14F-4D97-AF65-F5344CB8AC3E}">
        <p14:creationId xmlns:p14="http://schemas.microsoft.com/office/powerpoint/2010/main" val="39389987"/>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Manifesto of the Communist Party</a:t>
            </a:r>
            <a:br>
              <a:rPr lang="en-US" b="1" dirty="0" smtClean="0"/>
            </a:br>
            <a:endParaRPr lang="en-US" dirty="0"/>
          </a:p>
        </p:txBody>
      </p:sp>
      <p:sp>
        <p:nvSpPr>
          <p:cNvPr id="3" name="Content Placeholder 2"/>
          <p:cNvSpPr>
            <a:spLocks noGrp="1"/>
          </p:cNvSpPr>
          <p:nvPr>
            <p:ph idx="1"/>
          </p:nvPr>
        </p:nvSpPr>
        <p:spPr>
          <a:xfrm>
            <a:off x="457200" y="1600200"/>
            <a:ext cx="8229600" cy="4798545"/>
          </a:xfrm>
        </p:spPr>
        <p:txBody>
          <a:bodyPr/>
          <a:lstStyle/>
          <a:p>
            <a:pPr marL="0" indent="0">
              <a:buNone/>
            </a:pPr>
            <a:r>
              <a:rPr lang="en-US" sz="1800" b="1" dirty="0" smtClean="0"/>
              <a:t>A </a:t>
            </a:r>
            <a:r>
              <a:rPr lang="en-US" sz="1800" b="1" dirty="0" err="1" smtClean="0"/>
              <a:t>spectre</a:t>
            </a:r>
            <a:r>
              <a:rPr lang="en-US" sz="1800" b="1" dirty="0" smtClean="0"/>
              <a:t> is haunting Europe — the </a:t>
            </a:r>
            <a:r>
              <a:rPr lang="en-US" sz="1800" b="1" dirty="0" err="1" smtClean="0"/>
              <a:t>spectre</a:t>
            </a:r>
            <a:r>
              <a:rPr lang="en-US" sz="1800" b="1" dirty="0" smtClean="0"/>
              <a:t> of communism. All the powers of old Europe have entered into a holy alliance to exorcise this </a:t>
            </a:r>
            <a:r>
              <a:rPr lang="en-US" sz="1800" b="1" dirty="0" err="1" smtClean="0"/>
              <a:t>spectre</a:t>
            </a:r>
            <a:r>
              <a:rPr lang="en-US" sz="1800" b="1" dirty="0" smtClean="0"/>
              <a:t>: Pope and Tsar, Metternich and Guizot, French Radicals and German police-spies. </a:t>
            </a:r>
          </a:p>
          <a:p>
            <a:pPr marL="0" indent="0">
              <a:buNone/>
            </a:pPr>
            <a:r>
              <a:rPr lang="en-US" sz="1800" b="1" dirty="0" smtClean="0"/>
              <a:t>Where is the party in opposition that has not been decried as communistic by its opponents in power? Where is the opposition that has not hurled back the branding reproach of communism, against the more advanced opposition parties, as well as against its reactionary adversaries? </a:t>
            </a:r>
          </a:p>
          <a:p>
            <a:r>
              <a:rPr lang="en-US" sz="1800" b="1" dirty="0" smtClean="0"/>
              <a:t>Two things result from this fact: </a:t>
            </a:r>
          </a:p>
          <a:p>
            <a:r>
              <a:rPr lang="en-US" sz="1800" b="1" dirty="0" smtClean="0"/>
              <a:t>I. Communism is already acknowledged by all European powers to be itself a power. </a:t>
            </a:r>
          </a:p>
          <a:p>
            <a:r>
              <a:rPr lang="en-US" sz="1800" b="1" dirty="0" smtClean="0"/>
              <a:t>II. It is high time that Communists should openly, in the face of the whole world, publish their views, their aims, their tendencies, and meet this nursery tale of the </a:t>
            </a:r>
            <a:r>
              <a:rPr lang="en-US" sz="1800" b="1" dirty="0" err="1" smtClean="0"/>
              <a:t>Spectre</a:t>
            </a:r>
            <a:r>
              <a:rPr lang="en-US" sz="1800" b="1" dirty="0" smtClean="0"/>
              <a:t> of Communism with a manifesto of the party itself. </a:t>
            </a:r>
          </a:p>
          <a:p>
            <a:r>
              <a:rPr lang="en-US" sz="1800" b="1" dirty="0" smtClean="0"/>
              <a:t>To this end, Communists of various nationalities have assembled in London and sketched the following manifesto, to be published in the English, French, German, Italian, Flemish and Danish languages. </a:t>
            </a:r>
          </a:p>
          <a:p>
            <a:endParaRPr lang="en-US" dirty="0"/>
          </a:p>
        </p:txBody>
      </p:sp>
    </p:spTree>
    <p:extLst>
      <p:ext uri="{BB962C8B-B14F-4D97-AF65-F5344CB8AC3E}">
        <p14:creationId xmlns:p14="http://schemas.microsoft.com/office/powerpoint/2010/main" val="2814238939"/>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516ne6Ip0xL._SX322_BO1,204,203,200_.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679801" y="229246"/>
            <a:ext cx="4114800" cy="6337300"/>
          </a:xfrm>
          <a:prstGeom prst="rect">
            <a:avLst/>
          </a:prstGeom>
        </p:spPr>
      </p:pic>
    </p:spTree>
    <p:extLst>
      <p:ext uri="{BB962C8B-B14F-4D97-AF65-F5344CB8AC3E}">
        <p14:creationId xmlns:p14="http://schemas.microsoft.com/office/powerpoint/2010/main" val="3809655457"/>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dirty="0" smtClean="0"/>
              <a:t>Capitalism is an </a:t>
            </a:r>
            <a:r>
              <a:rPr lang="en-US" sz="4000" i="1" dirty="0" smtClean="0"/>
              <a:t>historical</a:t>
            </a:r>
            <a:r>
              <a:rPr lang="en-US" sz="4000" dirty="0" smtClean="0"/>
              <a:t> formation</a:t>
            </a:r>
            <a:endParaRPr lang="en-US" sz="4000" dirty="0"/>
          </a:p>
        </p:txBody>
      </p:sp>
      <p:sp>
        <p:nvSpPr>
          <p:cNvPr id="3" name="Content Placeholder 2"/>
          <p:cNvSpPr>
            <a:spLocks noGrp="1"/>
          </p:cNvSpPr>
          <p:nvPr>
            <p:ph idx="1"/>
          </p:nvPr>
        </p:nvSpPr>
        <p:spPr>
          <a:xfrm>
            <a:off x="457200" y="1600200"/>
            <a:ext cx="8229600" cy="5023980"/>
          </a:xfrm>
        </p:spPr>
        <p:txBody>
          <a:bodyPr/>
          <a:lstStyle/>
          <a:p>
            <a:pPr>
              <a:buFontTx/>
              <a:buChar char="•"/>
            </a:pPr>
            <a:r>
              <a:rPr lang="en-GB" sz="2400" dirty="0" smtClean="0"/>
              <a:t> From </a:t>
            </a:r>
            <a:r>
              <a:rPr lang="en-GB" sz="2400" dirty="0"/>
              <a:t>the serfs of the Middle Ages sprang the chartered burghers of the earliest towns. From these burgesses the first elements of the bourgeoisie were developed</a:t>
            </a:r>
            <a:r>
              <a:rPr lang="en-GB" sz="2400" dirty="0" smtClean="0"/>
              <a:t>.</a:t>
            </a:r>
          </a:p>
          <a:p>
            <a:pPr>
              <a:buFontTx/>
              <a:buChar char="•"/>
            </a:pPr>
            <a:r>
              <a:rPr lang="en-GB" sz="2400" dirty="0" smtClean="0"/>
              <a:t> The </a:t>
            </a:r>
            <a:r>
              <a:rPr lang="en-GB" sz="2400" dirty="0"/>
              <a:t>discovery of America, the rounding of the Cape, opened up fresh ground for the rising bourgeoisie</a:t>
            </a:r>
            <a:r>
              <a:rPr lang="en-GB" sz="2400" dirty="0" smtClean="0"/>
              <a:t>.</a:t>
            </a:r>
          </a:p>
          <a:p>
            <a:pPr>
              <a:buFontTx/>
              <a:buChar char="•"/>
            </a:pPr>
            <a:r>
              <a:rPr lang="en-GB" sz="2400" dirty="0" smtClean="0"/>
              <a:t> Meantime </a:t>
            </a:r>
            <a:r>
              <a:rPr lang="en-GB" sz="2400" dirty="0"/>
              <a:t>the markets kept ever growing, the demand ever rising. Even manufacturer no longer sufficed. Thereupon, steam and machinery revolutionised industrial production</a:t>
            </a:r>
            <a:r>
              <a:rPr lang="en-GB" sz="2400" dirty="0" smtClean="0"/>
              <a:t>.</a:t>
            </a:r>
          </a:p>
          <a:p>
            <a:pPr>
              <a:buFontTx/>
              <a:buChar char="•"/>
            </a:pPr>
            <a:r>
              <a:rPr lang="en-GB" sz="2400" dirty="0" smtClean="0"/>
              <a:t> We </a:t>
            </a:r>
            <a:r>
              <a:rPr lang="en-GB" sz="2400" dirty="0"/>
              <a:t>see, therefore, how the modern bourgeoisie is itself the product of a long course of development, of a series of revolutions in the modes of production and of exchange. </a:t>
            </a:r>
          </a:p>
          <a:p>
            <a:pPr marL="0" indent="0">
              <a:buNone/>
            </a:pPr>
            <a:r>
              <a:rPr lang="en-US" sz="2800" dirty="0" smtClean="0"/>
              <a:t>(Marx and Engels, </a:t>
            </a:r>
            <a:r>
              <a:rPr lang="en-US" sz="2800" i="1" dirty="0" smtClean="0"/>
              <a:t>Manifesto of the Communist Party</a:t>
            </a:r>
            <a:r>
              <a:rPr lang="en-US" sz="2800" dirty="0" smtClean="0"/>
              <a:t>)</a:t>
            </a:r>
            <a:endParaRPr lang="en-US" sz="2800" dirty="0"/>
          </a:p>
        </p:txBody>
      </p:sp>
    </p:spTree>
    <p:extLst>
      <p:ext uri="{BB962C8B-B14F-4D97-AF65-F5344CB8AC3E}">
        <p14:creationId xmlns:p14="http://schemas.microsoft.com/office/powerpoint/2010/main" val="4117301727"/>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polanyi, the great transformation.jpg"/>
          <p:cNvPicPr>
            <a:picLocks noGrp="1" noChangeAspect="1"/>
          </p:cNvPicPr>
          <p:nvPr>
            <p:ph idx="4294967295"/>
          </p:nvPr>
        </p:nvPicPr>
        <p:blipFill rotWithShape="1">
          <a:blip r:embed="rId2" cstate="print">
            <a:extLst>
              <a:ext uri="{28A0092B-C50C-407E-A947-70E740481C1C}">
                <a14:useLocalDpi xmlns:a14="http://schemas.microsoft.com/office/drawing/2010/main"/>
              </a:ext>
            </a:extLst>
          </a:blip>
          <a:srcRect l="-35749" r="-35749"/>
          <a:stretch/>
        </p:blipFill>
        <p:spPr>
          <a:xfrm>
            <a:off x="0" y="274638"/>
            <a:ext cx="10418763" cy="6075362"/>
          </a:xfrm>
        </p:spPr>
      </p:pic>
    </p:spTree>
    <p:extLst>
      <p:ext uri="{BB962C8B-B14F-4D97-AF65-F5344CB8AC3E}">
        <p14:creationId xmlns:p14="http://schemas.microsoft.com/office/powerpoint/2010/main" val="1191331083"/>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24119" y="358588"/>
            <a:ext cx="8815293" cy="6494086"/>
          </a:xfrm>
          <a:prstGeom prst="rect">
            <a:avLst/>
          </a:prstGeom>
        </p:spPr>
        <p:txBody>
          <a:bodyPr wrap="square">
            <a:spAutoFit/>
          </a:bodyPr>
          <a:lstStyle/>
          <a:p>
            <a:r>
              <a:rPr lang="en-GB" sz="2600" b="1" dirty="0"/>
              <a:t>The bourgeoisie, historically, has played a most revolutionary part… </a:t>
            </a:r>
            <a:endParaRPr lang="en-GB" sz="2600" b="1" dirty="0" smtClean="0"/>
          </a:p>
          <a:p>
            <a:r>
              <a:rPr lang="en-GB" sz="2600" b="1" dirty="0" smtClean="0"/>
              <a:t>[</a:t>
            </a:r>
            <a:r>
              <a:rPr lang="en-GB" sz="2600" b="1" dirty="0"/>
              <a:t>W]</a:t>
            </a:r>
            <a:r>
              <a:rPr lang="en-GB" sz="2600" b="1" dirty="0" err="1"/>
              <a:t>herever</a:t>
            </a:r>
            <a:r>
              <a:rPr lang="en-GB" sz="2600" b="1" dirty="0"/>
              <a:t> it has got the upper hand, [it] has put an end to all feudal, patriarchal, idyllic relations. It has pitilessly torn asunder the motley feudal ties that bound man to his ‘natural superiors,’ and has left remaining no other nexus between man and man than naked self-interest, than callous ‘cash payment.’ It has drowned the most heavenly ecstasies of religious fervour, of chivalrous enthusiasm, of philistine sentimentalism, in the icy water of egotistical calculation. It has resolved personal worth into exchange value, and in place of the numberless indefeasible chartered freedoms, has set up that single, unconscionable freedom – Free Trade. In one word, for exploitation, veiled by religious and political illusions, it has substituted naked, shameless, direct, brutal exploitation. </a:t>
            </a:r>
            <a:endParaRPr lang="en-GB" sz="2600" dirty="0"/>
          </a:p>
        </p:txBody>
      </p:sp>
    </p:spTree>
    <p:extLst>
      <p:ext uri="{BB962C8B-B14F-4D97-AF65-F5344CB8AC3E}">
        <p14:creationId xmlns:p14="http://schemas.microsoft.com/office/powerpoint/2010/main" val="1904199153"/>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1393</TotalTime>
  <Words>1636</Words>
  <Application>Microsoft Macintosh PowerPoint</Application>
  <PresentationFormat>On-screen Show (4:3)</PresentationFormat>
  <Paragraphs>63</Paragraphs>
  <Slides>34</Slides>
  <Notes>0</Notes>
  <HiddenSlides>0</HiddenSlides>
  <MMClips>0</MMClips>
  <ScaleCrop>false</ScaleCrop>
  <HeadingPairs>
    <vt:vector size="4" baseType="variant">
      <vt:variant>
        <vt:lpstr>Theme</vt:lpstr>
      </vt:variant>
      <vt:variant>
        <vt:i4>1</vt:i4>
      </vt:variant>
      <vt:variant>
        <vt:lpstr>Slide Titles</vt:lpstr>
      </vt:variant>
      <vt:variant>
        <vt:i4>34</vt:i4>
      </vt:variant>
    </vt:vector>
  </HeadingPairs>
  <TitlesOfParts>
    <vt:vector size="35" baseType="lpstr">
      <vt:lpstr>Office Theme</vt:lpstr>
      <vt:lpstr>PowerPoint Presentation</vt:lpstr>
      <vt:lpstr>PowerPoint Presentation</vt:lpstr>
      <vt:lpstr>PowerPoint Presentation</vt:lpstr>
      <vt:lpstr>PowerPoint Presentation</vt:lpstr>
      <vt:lpstr>Manifesto of the Communist Party </vt:lpstr>
      <vt:lpstr>PowerPoint Presentation</vt:lpstr>
      <vt:lpstr>Capitalism is an historical formation</vt:lpstr>
      <vt:lpstr>PowerPoint Presentation</vt:lpstr>
      <vt:lpstr>PowerPoint Presentation</vt:lpstr>
      <vt:lpstr>PowerPoint Presentation</vt:lpstr>
      <vt:lpstr>PowerPoint Presentation</vt:lpstr>
      <vt:lpstr>Modernity and tradition </vt:lpstr>
      <vt:lpstr>PowerPoint Presentation</vt:lpstr>
      <vt:lpstr>PowerPoint Presentation</vt:lpstr>
      <vt:lpstr>The Far Side (Gary Larson)</vt:lpstr>
      <vt:lpstr> Egypt – Tradition and modernity  (Dorea Potter) </vt:lpstr>
      <vt:lpstr>PowerPoint Presentation</vt:lpstr>
      <vt:lpstr>PowerPoint Presentation</vt:lpstr>
      <vt:lpstr>PowerPoint Presentation</vt:lpstr>
      <vt:lpstr>PowerPoint Presentation</vt:lpstr>
      <vt:lpstr>PowerPoint Presentation</vt:lpstr>
      <vt:lpstr>PowerPoint Presentation</vt:lpstr>
      <vt:lpstr>Mappa mundi (Hereford)</vt:lpstr>
      <vt:lpstr>Detail from Mappa Mundi Hereford (showing Jerusalem at centre of map)</vt:lpstr>
      <vt:lpstr>PowerPoint Presentation</vt:lpstr>
      <vt:lpstr>6th century map of Palestine (mosaic, Madaba, Jordan)</vt:lpstr>
      <vt:lpstr>PowerPoint Presentation</vt:lpstr>
      <vt:lpstr>PowerPoint Presentation</vt:lpstr>
      <vt:lpstr>PowerPoint Presentation</vt:lpstr>
      <vt:lpstr>Speed at which news travelled to Venice, 1500 and 1700</vt:lpstr>
      <vt:lpstr>PowerPoint Presentation</vt:lpstr>
      <vt:lpstr>PowerPoint Presentation</vt:lpstr>
      <vt:lpstr>PowerPoint Presentation</vt:lpstr>
      <vt:lpstr>PowerPoint Presentation</vt:lpstr>
    </vt:vector>
  </TitlesOfParts>
  <Company>University of Warwick</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dc:title>
  <dc:creator>Neil Lazarus</dc:creator>
  <cp:lastModifiedBy>Neil Lazarus</cp:lastModifiedBy>
  <cp:revision>44</cp:revision>
  <dcterms:created xsi:type="dcterms:W3CDTF">2012-11-20T10:36:54Z</dcterms:created>
  <dcterms:modified xsi:type="dcterms:W3CDTF">2018-11-12T14:09:41Z</dcterms:modified>
</cp:coreProperties>
</file>