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3" r:id="rId2"/>
  </p:sldMasterIdLst>
  <p:sldIdLst>
    <p:sldId id="258" r:id="rId3"/>
    <p:sldId id="259" r:id="rId4"/>
    <p:sldId id="260" r:id="rId5"/>
    <p:sldId id="261" r:id="rId6"/>
    <p:sldId id="273" r:id="rId7"/>
    <p:sldId id="269" r:id="rId8"/>
    <p:sldId id="270" r:id="rId9"/>
    <p:sldId id="27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74" d="100"/>
          <a:sy n="74" d="100"/>
        </p:scale>
        <p:origin x="4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1544773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2489580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2089CA-F1B9-4440-BFAD-A4E8551DFC53}"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16700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4188413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2089CA-F1B9-4440-BFAD-A4E8551DFC53}"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71939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462130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453226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7454603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40768705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722950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402695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2331536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5203254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23E09D0-16CF-4F37-BF8E-98A8C594C323}" type="datetimeFigureOut">
              <a:rPr lang="en-GB" smtClean="0"/>
              <a:t>21/02/2019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4252365127"/>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3E09D0-16CF-4F37-BF8E-98A8C594C323}" type="datetimeFigureOut">
              <a:rPr lang="en-GB" smtClean="0"/>
              <a:t>21/02/2019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10184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3E09D0-16CF-4F37-BF8E-98A8C594C323}" type="datetimeFigureOut">
              <a:rPr lang="en-GB" smtClean="0"/>
              <a:t>21/02/2019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22239407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759207752"/>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5226738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6240405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729658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E09D0-16CF-4F37-BF8E-98A8C594C323}"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27949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10492163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3E09D0-16CF-4F37-BF8E-98A8C594C323}" type="datetimeFigureOut">
              <a:rPr lang="en-GB" smtClean="0"/>
              <a:t>21/02/2019</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39725756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3E09D0-16CF-4F37-BF8E-98A8C594C323}" type="datetimeFigureOut">
              <a:rPr lang="en-GB" smtClean="0"/>
              <a:t>21/02/2019</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719498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3E09D0-16CF-4F37-BF8E-98A8C594C323}" type="datetimeFigureOut">
              <a:rPr lang="en-GB" smtClean="0"/>
              <a:t>21/02/2019</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1619186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326518886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E09D0-16CF-4F37-BF8E-98A8C594C323}"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2089CA-F1B9-4440-BFAD-A4E8551DFC53}" type="slidenum">
              <a:rPr lang="en-GB" smtClean="0"/>
              <a:t>‹#›</a:t>
            </a:fld>
            <a:endParaRPr lang="en-GB"/>
          </a:p>
        </p:txBody>
      </p:sp>
    </p:spTree>
    <p:extLst>
      <p:ext uri="{BB962C8B-B14F-4D97-AF65-F5344CB8AC3E}">
        <p14:creationId xmlns:p14="http://schemas.microsoft.com/office/powerpoint/2010/main" val="875106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23E09D0-16CF-4F37-BF8E-98A8C594C323}" type="datetimeFigureOut">
              <a:rPr lang="en-GB" smtClean="0"/>
              <a:t>21/02/2019</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32089CA-F1B9-4440-BFAD-A4E8551DFC53}" type="slidenum">
              <a:rPr lang="en-GB" smtClean="0"/>
              <a:t>‹#›</a:t>
            </a:fld>
            <a:endParaRPr lang="en-GB"/>
          </a:p>
        </p:txBody>
      </p:sp>
    </p:spTree>
    <p:extLst>
      <p:ext uri="{BB962C8B-B14F-4D97-AF65-F5344CB8AC3E}">
        <p14:creationId xmlns:p14="http://schemas.microsoft.com/office/powerpoint/2010/main" val="367612565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E09D0-16CF-4F37-BF8E-98A8C594C323}" type="datetimeFigureOut">
              <a:rPr lang="en-GB" smtClean="0"/>
              <a:t>21/02/2019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089CA-F1B9-4440-BFAD-A4E8551DFC53}" type="slidenum">
              <a:rPr lang="en-GB" smtClean="0"/>
              <a:t>‹#›</a:t>
            </a:fld>
            <a:endParaRPr lang="en-GB"/>
          </a:p>
        </p:txBody>
      </p:sp>
    </p:spTree>
    <p:extLst>
      <p:ext uri="{BB962C8B-B14F-4D97-AF65-F5344CB8AC3E}">
        <p14:creationId xmlns:p14="http://schemas.microsoft.com/office/powerpoint/2010/main" val="246115709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1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998718" y="1079337"/>
            <a:ext cx="7050157" cy="5542722"/>
          </a:xfrm>
        </p:spPr>
        <p:txBody>
          <a:bodyPr/>
          <a:lstStyle/>
          <a:p>
            <a:endParaRPr lang="en-GB" sz="3200" dirty="0">
              <a:latin typeface="Constantia" pitchFamily="18" charset="0"/>
            </a:endParaRPr>
          </a:p>
          <a:p>
            <a:endParaRPr lang="en-GB" sz="3200" dirty="0">
              <a:latin typeface="Constantia" pitchFamily="18" charset="0"/>
            </a:endParaRPr>
          </a:p>
          <a:p>
            <a:pPr marL="45720" indent="0">
              <a:buNone/>
            </a:pPr>
            <a:r>
              <a:rPr lang="en-GB" sz="3200" dirty="0">
                <a:latin typeface="Constantia" pitchFamily="18" charset="0"/>
              </a:rPr>
              <a:t>Jason W. Moore, </a:t>
            </a:r>
            <a:r>
              <a:rPr lang="en-GB" sz="3200" i="1" dirty="0">
                <a:latin typeface="Constantia" pitchFamily="18" charset="0"/>
              </a:rPr>
              <a:t>Capitalism in the Web of Life</a:t>
            </a:r>
            <a:r>
              <a:rPr lang="en-GB" sz="3200" dirty="0">
                <a:latin typeface="Constantia" pitchFamily="18" charset="0"/>
              </a:rPr>
              <a:t> (2015)</a:t>
            </a:r>
          </a:p>
          <a:p>
            <a:pPr marL="0" indent="0">
              <a:buNone/>
            </a:pPr>
            <a:endParaRPr lang="en-GB" sz="3200" dirty="0"/>
          </a:p>
          <a:p>
            <a:pPr>
              <a:buNone/>
            </a:pPr>
            <a:endParaRPr lang="en-GB" sz="3200" dirty="0"/>
          </a:p>
          <a:p>
            <a:endParaRPr lang="en-GB" dirty="0"/>
          </a:p>
        </p:txBody>
      </p:sp>
      <p:pic>
        <p:nvPicPr>
          <p:cNvPr id="1026" name="Picture 2" descr="Image result for moore capitalism web of li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4369" y="891078"/>
            <a:ext cx="3575869" cy="5392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616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3" y="1378226"/>
            <a:ext cx="9325813" cy="5003102"/>
          </a:xfrm>
        </p:spPr>
        <p:txBody>
          <a:bodyPr>
            <a:normAutofit/>
          </a:bodyPr>
          <a:lstStyle/>
          <a:p>
            <a:pPr algn="l"/>
            <a:r>
              <a:rPr lang="en-GB" dirty="0" smtClean="0"/>
              <a:t/>
            </a:r>
            <a:br>
              <a:rPr lang="en-GB" dirty="0" smtClean="0"/>
            </a:br>
            <a:r>
              <a:rPr lang="en-GB" dirty="0"/>
              <a:t/>
            </a:r>
            <a:br>
              <a:rPr lang="en-GB" dirty="0"/>
            </a:br>
            <a:r>
              <a:rPr lang="en-GB" dirty="0" smtClean="0"/>
              <a:t/>
            </a:r>
            <a:br>
              <a:rPr lang="en-GB" dirty="0" smtClean="0"/>
            </a:br>
            <a:r>
              <a:rPr lang="en-GB" dirty="0"/>
              <a:t/>
            </a:r>
            <a:br>
              <a:rPr lang="en-GB" dirty="0"/>
            </a:br>
            <a:r>
              <a:rPr lang="en-GB" dirty="0" smtClean="0"/>
              <a:t/>
            </a:r>
            <a:br>
              <a:rPr lang="en-GB" dirty="0" smtClean="0"/>
            </a:br>
            <a:r>
              <a:rPr lang="en-GB" dirty="0" smtClean="0"/>
              <a:t/>
            </a:r>
            <a:br>
              <a:rPr lang="en-GB" dirty="0" smtClean="0"/>
            </a:br>
            <a:r>
              <a:rPr lang="en-GB" sz="2800" b="1" dirty="0">
                <a:latin typeface="+mn-lt"/>
              </a:rPr>
              <a:t>Raymond Williams, “We have mixed our labour with the earth, our forces with its forces too deeply to be</a:t>
            </a:r>
            <a:br>
              <a:rPr lang="en-GB" sz="2800" b="1" dirty="0">
                <a:latin typeface="+mn-lt"/>
              </a:rPr>
            </a:br>
            <a:r>
              <a:rPr lang="en-GB" sz="2800" b="1" dirty="0">
                <a:latin typeface="+mn-lt"/>
              </a:rPr>
              <a:t>able to draw back and separate either out”</a:t>
            </a:r>
            <a:endParaRPr lang="en-GB" b="1" dirty="0"/>
          </a:p>
        </p:txBody>
      </p:sp>
      <p:pic>
        <p:nvPicPr>
          <p:cNvPr id="4" name="Content Placeholder 3" descr="old_english_meadow_wildflower_mixture.jpg"/>
          <p:cNvPicPr>
            <a:picLocks noGrp="1" noChangeAspect="1"/>
          </p:cNvPicPr>
          <p:nvPr>
            <p:ph idx="1"/>
          </p:nvPr>
        </p:nvPicPr>
        <p:blipFill>
          <a:blip r:embed="rId2" cstate="print"/>
          <a:stretch>
            <a:fillRect/>
          </a:stretch>
        </p:blipFill>
        <p:spPr>
          <a:xfrm>
            <a:off x="2968824" y="274637"/>
            <a:ext cx="6466724" cy="4311149"/>
          </a:xfrm>
        </p:spPr>
      </p:pic>
    </p:spTree>
    <p:extLst>
      <p:ext uri="{BB962C8B-B14F-4D97-AF65-F5344CB8AC3E}">
        <p14:creationId xmlns:p14="http://schemas.microsoft.com/office/powerpoint/2010/main" val="89951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81200" y="1196752"/>
            <a:ext cx="8872330" cy="5127848"/>
          </a:xfrm>
        </p:spPr>
        <p:txBody>
          <a:bodyPr/>
          <a:lstStyle/>
          <a:p>
            <a:r>
              <a:rPr lang="en-GB" sz="2400" b="1" dirty="0"/>
              <a:t>“Although the distinction between humans and the rest of nature has a long history that predates capitalism, the construct of Nature/Society is thoroughly modern. The notion that social relations (humans without nature) can be </a:t>
            </a:r>
            <a:r>
              <a:rPr lang="en-GB" sz="2400" b="1" dirty="0" err="1"/>
              <a:t>analyzed</a:t>
            </a:r>
            <a:r>
              <a:rPr lang="en-GB" sz="2400" b="1" dirty="0"/>
              <a:t> separately from ecological relations (nature without humans) is the ontological counterpoint to the real and concrete separation of the direct producers from the means of production</a:t>
            </a:r>
            <a:r>
              <a:rPr lang="en-GB" sz="2400" b="1" dirty="0" smtClean="0"/>
              <a:t>.” (19)</a:t>
            </a:r>
            <a:endParaRPr lang="en-GB" sz="2400" b="1" dirty="0"/>
          </a:p>
          <a:p>
            <a:endParaRPr lang="en-GB" dirty="0"/>
          </a:p>
        </p:txBody>
      </p:sp>
    </p:spTree>
    <p:extLst>
      <p:ext uri="{BB962C8B-B14F-4D97-AF65-F5344CB8AC3E}">
        <p14:creationId xmlns:p14="http://schemas.microsoft.com/office/powerpoint/2010/main" val="2264224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81200" y="1196752"/>
            <a:ext cx="9322904" cy="5127848"/>
          </a:xfrm>
        </p:spPr>
        <p:txBody>
          <a:bodyPr/>
          <a:lstStyle/>
          <a:p>
            <a:r>
              <a:rPr lang="en-GB" sz="2400" b="1" dirty="0" smtClean="0"/>
              <a:t>‘I </a:t>
            </a:r>
            <a:r>
              <a:rPr lang="en-GB" sz="2400" b="1" dirty="0"/>
              <a:t>do not believe “Society” and “Nature” exist, at least not in their dominant usage: humans without nature and nature without humans. Nor do I believe these are mere “social constructions.” They are, rather, abstractions at once violent and real. They are violent, in the sense that they abstract too much reality in the interests of conceptual clarity. And they are real, in the sense that Society and Nature are in fact operative forces, both in our knowledge structures and in capitalism’s actually existing relations of power and production</a:t>
            </a:r>
            <a:r>
              <a:rPr lang="en-GB" sz="2400" b="1" dirty="0" smtClean="0"/>
              <a:t>.’ (27)</a:t>
            </a:r>
            <a:endParaRPr lang="en-GB" sz="2400" b="1" dirty="0"/>
          </a:p>
          <a:p>
            <a:endParaRPr lang="en-GB" dirty="0"/>
          </a:p>
        </p:txBody>
      </p:sp>
    </p:spTree>
    <p:extLst>
      <p:ext uri="{BB962C8B-B14F-4D97-AF65-F5344CB8AC3E}">
        <p14:creationId xmlns:p14="http://schemas.microsoft.com/office/powerpoint/2010/main" val="1411820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trade_routes.gif"/>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6348"/>
            <a:ext cx="9144000" cy="6831652"/>
          </a:xfrm>
          <a:prstGeom prst="rect">
            <a:avLst/>
          </a:prstGeom>
        </p:spPr>
      </p:pic>
      <p:pic>
        <p:nvPicPr>
          <p:cNvPr id="5" name="Picture 4" descr="http://pngimg.com/upload/fish_PNG1158.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9697" y="763551"/>
            <a:ext cx="1538605" cy="628650"/>
          </a:xfrm>
          <a:prstGeom prst="rect">
            <a:avLst/>
          </a:prstGeom>
          <a:noFill/>
          <a:ln>
            <a:noFill/>
          </a:ln>
        </p:spPr>
      </p:pic>
      <p:sp>
        <p:nvSpPr>
          <p:cNvPr id="12" name="Down Arrow 11"/>
          <p:cNvSpPr/>
          <p:nvPr/>
        </p:nvSpPr>
        <p:spPr>
          <a:xfrm>
            <a:off x="3963858" y="1417638"/>
            <a:ext cx="330280" cy="13392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http://www.clayvilla.com/GRFX/august15/Plantation%20Island%20Escape%20Tour/sugar%20estat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1200" y="4797152"/>
            <a:ext cx="2386608" cy="1656184"/>
          </a:xfrm>
          <a:prstGeom prst="rect">
            <a:avLst/>
          </a:prstGeom>
          <a:noFill/>
          <a:ln>
            <a:noFill/>
          </a:ln>
        </p:spPr>
      </p:pic>
      <p:sp>
        <p:nvSpPr>
          <p:cNvPr id="13" name="Up Arrow 12"/>
          <p:cNvSpPr/>
          <p:nvPr/>
        </p:nvSpPr>
        <p:spPr>
          <a:xfrm>
            <a:off x="3161643" y="4149080"/>
            <a:ext cx="288032" cy="9361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http://fscwatchdotcom.files.wordpress.com/2014/08/cut-with-logs.jpg?w=62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15071" y="1859620"/>
            <a:ext cx="1861693" cy="1247775"/>
          </a:xfrm>
          <a:prstGeom prst="rect">
            <a:avLst/>
          </a:prstGeom>
          <a:noFill/>
          <a:ln>
            <a:noFill/>
          </a:ln>
        </p:spPr>
      </p:pic>
      <p:sp>
        <p:nvSpPr>
          <p:cNvPr id="16" name="Up Arrow 15"/>
          <p:cNvSpPr/>
          <p:nvPr/>
        </p:nvSpPr>
        <p:spPr>
          <a:xfrm>
            <a:off x="9552384" y="908720"/>
            <a:ext cx="278955" cy="109497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http://i.dailymail.co.uk/i/pix/2012/07/26/article-0-014B172D0000044D-212_468x378.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55342" y="3978640"/>
            <a:ext cx="1581150" cy="1276985"/>
          </a:xfrm>
          <a:prstGeom prst="rect">
            <a:avLst/>
          </a:prstGeom>
          <a:noFill/>
          <a:ln>
            <a:noFill/>
          </a:ln>
        </p:spPr>
      </p:pic>
    </p:spTree>
    <p:extLst>
      <p:ext uri="{BB962C8B-B14F-4D97-AF65-F5344CB8AC3E}">
        <p14:creationId xmlns:p14="http://schemas.microsoft.com/office/powerpoint/2010/main" val="942424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descr="old_english_meadow_wildflower_mixture.jpg"/>
          <p:cNvPicPr>
            <a:picLocks noGrp="1" noChangeAspect="1"/>
          </p:cNvPicPr>
          <p:nvPr>
            <p:ph idx="1"/>
          </p:nvPr>
        </p:nvPicPr>
        <p:blipFill>
          <a:blip r:embed="rId2" cstate="print"/>
          <a:stretch>
            <a:fillRect/>
          </a:stretch>
        </p:blipFill>
        <p:spPr>
          <a:xfrm>
            <a:off x="3342371" y="1182636"/>
            <a:ext cx="5979774" cy="3986516"/>
          </a:xfrm>
          <a:prstGeom prst="rect">
            <a:avLst/>
          </a:prstGeom>
        </p:spPr>
      </p:pic>
      <p:pic>
        <p:nvPicPr>
          <p:cNvPr id="5" name="Picture 4" descr="http://static.guim.co.uk/sys-images/Guardian/Pix/pictures/2013/5/3/1367580217330/Bee-collecting-pollen-010.jpg"/>
          <p:cNvPicPr/>
          <p:nvPr/>
        </p:nvPicPr>
        <p:blipFill>
          <a:blip r:embed="rId3" cstate="print"/>
          <a:srcRect/>
          <a:stretch>
            <a:fillRect/>
          </a:stretch>
        </p:blipFill>
        <p:spPr bwMode="auto">
          <a:xfrm>
            <a:off x="9021072" y="3698776"/>
            <a:ext cx="3013348" cy="2016224"/>
          </a:xfrm>
          <a:prstGeom prst="rect">
            <a:avLst/>
          </a:prstGeom>
          <a:noFill/>
          <a:ln w="9525">
            <a:noFill/>
            <a:miter lim="800000"/>
            <a:headEnd/>
            <a:tailEnd/>
          </a:ln>
        </p:spPr>
      </p:pic>
      <p:pic>
        <p:nvPicPr>
          <p:cNvPr id="1026" name="Picture 2" descr="https://encrypted-tbn1.gstatic.com/images?q=tbn:ANd9GcRpdtgja1HZUfyoU3Rf7_pjc--5ZKGsw9Lo6qzvilspql7tgH7_Y55gst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6121" y="5245696"/>
            <a:ext cx="2264222" cy="15094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secure.guim.co.uk/sys-images/Lifeandhealth/Pix/pictures/2014/1/10/1389367325081/Farmer-PJ-Ryan-from-Newpo-00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084" y="2735535"/>
            <a:ext cx="3240360"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tracto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5309" y="4843462"/>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1cqgxm3l59yi2wwbnn3qy35h.wpengine.netdna-cdn.com/wp-content/uploads/2011/04/Marley-and-Me-kitchen-large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70826" y="1344105"/>
            <a:ext cx="2911491" cy="194720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640761" y="718707"/>
            <a:ext cx="5033815" cy="461665"/>
          </a:xfrm>
          <a:prstGeom prst="rect">
            <a:avLst/>
          </a:prstGeom>
          <a:noFill/>
        </p:spPr>
        <p:txBody>
          <a:bodyPr wrap="square" rtlCol="0">
            <a:spAutoFit/>
          </a:bodyPr>
          <a:lstStyle/>
          <a:p>
            <a:r>
              <a:rPr lang="en-GB" sz="2400" b="1" dirty="0"/>
              <a:t>Wage labour / paid </a:t>
            </a:r>
            <a:r>
              <a:rPr lang="en-GB" sz="2400" b="1" dirty="0" smtClean="0"/>
              <a:t>work (value)</a:t>
            </a:r>
            <a:endParaRPr lang="en-GB" sz="2400" b="1" dirty="0"/>
          </a:p>
        </p:txBody>
      </p:sp>
      <p:sp>
        <p:nvSpPr>
          <p:cNvPr id="10" name="TextBox 9"/>
          <p:cNvSpPr txBox="1"/>
          <p:nvPr/>
        </p:nvSpPr>
        <p:spPr>
          <a:xfrm>
            <a:off x="8441636" y="718707"/>
            <a:ext cx="4266392" cy="461665"/>
          </a:xfrm>
          <a:prstGeom prst="rect">
            <a:avLst/>
          </a:prstGeom>
          <a:noFill/>
        </p:spPr>
        <p:txBody>
          <a:bodyPr wrap="square" rtlCol="0">
            <a:spAutoFit/>
          </a:bodyPr>
          <a:lstStyle/>
          <a:p>
            <a:r>
              <a:rPr lang="en-GB" sz="2400" b="1" dirty="0"/>
              <a:t>Unpaid </a:t>
            </a:r>
            <a:r>
              <a:rPr lang="en-GB" sz="2400" b="1" dirty="0" smtClean="0"/>
              <a:t>work (unvalued)</a:t>
            </a:r>
            <a:endParaRPr lang="en-GB" sz="2400" b="1" dirty="0"/>
          </a:p>
        </p:txBody>
      </p:sp>
      <p:pic>
        <p:nvPicPr>
          <p:cNvPr id="1038" name="Picture 14" descr="http://www.ghananewsagency.org/assets/images/fertilizer-bag.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44155" y="4679751"/>
            <a:ext cx="1968153" cy="207049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agribusines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72770" y="1399154"/>
            <a:ext cx="3884899" cy="1011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06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4"/>
                                        </p:tgtEl>
                                        <p:attrNameLst>
                                          <p:attrName>style.visibility</p:attrName>
                                        </p:attrNameLst>
                                      </p:cBhvr>
                                      <p:to>
                                        <p:strVal val="visible"/>
                                      </p:to>
                                    </p:set>
                                    <p:animEffect transition="in" filter="fade">
                                      <p:cBhvr>
                                        <p:cTn id="17" dur="500"/>
                                        <p:tgtEl>
                                          <p:spTgt spid="10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500"/>
                                        <p:tgtEl>
                                          <p:spTgt spid="1026"/>
                                        </p:tgtEl>
                                      </p:cBhvr>
                                    </p:animEffect>
                                  </p:childTnLst>
                                </p:cTn>
                              </p:par>
                              <p:par>
                                <p:cTn id="33" presetID="10"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36"/>
                                        </p:tgtEl>
                                        <p:attrNameLst>
                                          <p:attrName>style.visibility</p:attrName>
                                        </p:attrNameLst>
                                      </p:cBhvr>
                                      <p:to>
                                        <p:strVal val="visible"/>
                                      </p:to>
                                    </p:set>
                                    <p:animEffect transition="in" filter="fade">
                                      <p:cBhvr>
                                        <p:cTn id="40" dur="500"/>
                                        <p:tgtEl>
                                          <p:spTgt spid="103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038"/>
                                        </p:tgtEl>
                                        <p:attrNameLst>
                                          <p:attrName>style.visibility</p:attrName>
                                        </p:attrNameLst>
                                      </p:cBhvr>
                                      <p:to>
                                        <p:strVal val="visible"/>
                                      </p:to>
                                    </p:set>
                                    <p:animEffect transition="in" filter="fade">
                                      <p:cBhvr>
                                        <p:cTn id="45" dur="500"/>
                                        <p:tgtEl>
                                          <p:spTgt spid="1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63550" y="1340768"/>
            <a:ext cx="9441062" cy="4983832"/>
          </a:xfrm>
        </p:spPr>
        <p:txBody>
          <a:bodyPr>
            <a:normAutofit/>
          </a:bodyPr>
          <a:lstStyle/>
          <a:p>
            <a:r>
              <a:rPr lang="en-GB" sz="2400" b="1" dirty="0"/>
              <a:t>“For if the production of capital has been the strategic pivot of capitalism, to an even greater extent accumulation has unfolded through the appropriation of planetary work/energy. Such appropriation—of cheap resources, yes (“taps”), but also of cheap garbage (“sinks”)—does not produce capital as “value”; but it does produce the relations, spaces, and work/energy that make value possible. Capitalism does generalize commodity relations, but the actual extent of such generalization depends on an even greater generalization: the appropriation of unpaid work/energy</a:t>
            </a:r>
            <a:r>
              <a:rPr lang="en-GB" sz="2400" b="1" dirty="0" smtClean="0"/>
              <a:t>.” (29)</a:t>
            </a:r>
            <a:endParaRPr lang="en-GB" sz="2400" b="1" dirty="0"/>
          </a:p>
          <a:p>
            <a:endParaRPr lang="en-GB" dirty="0"/>
          </a:p>
        </p:txBody>
      </p:sp>
    </p:spTree>
    <p:extLst>
      <p:ext uri="{BB962C8B-B14F-4D97-AF65-F5344CB8AC3E}">
        <p14:creationId xmlns:p14="http://schemas.microsoft.com/office/powerpoint/2010/main" val="4060159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318197" y="1094704"/>
            <a:ext cx="9186415" cy="4816518"/>
          </a:xfrm>
        </p:spPr>
        <p:txBody>
          <a:bodyPr/>
          <a:lstStyle/>
          <a:p>
            <a:r>
              <a:rPr lang="en-GB" b="1" dirty="0" smtClean="0"/>
              <a:t>[Moore’s] analysis </a:t>
            </a:r>
            <a:r>
              <a:rPr lang="en-GB" b="1" dirty="0"/>
              <a:t>rejects a critique based on alienation of </a:t>
            </a:r>
            <a:r>
              <a:rPr lang="en-GB" b="1" dirty="0" err="1"/>
              <a:t>labor</a:t>
            </a:r>
            <a:r>
              <a:rPr lang="en-GB" b="1" dirty="0"/>
              <a:t> and nature and the rift in the social metabolism. It paves over the contradiction between an alienated humanity and alienated nature and normalizes received ideology. Moore substitutes for Marx’s complex notion of a “rift in the interdependent process of social metabolism,” what he calls a “singular metabolism of power</a:t>
            </a:r>
            <a:r>
              <a:rPr lang="en-GB" b="1" dirty="0" smtClean="0"/>
              <a:t>.”</a:t>
            </a:r>
            <a:r>
              <a:rPr lang="en-GB" b="1" dirty="0"/>
              <a:t> </a:t>
            </a:r>
            <a:r>
              <a:rPr lang="en-GB" b="1" dirty="0" smtClean="0"/>
              <a:t>[. . .]</a:t>
            </a:r>
            <a:r>
              <a:rPr lang="en-GB" b="1" dirty="0"/>
              <a:t> The </a:t>
            </a:r>
            <a:r>
              <a:rPr lang="en-GB" b="1" dirty="0" smtClean="0"/>
              <a:t>result [. . .] is </a:t>
            </a:r>
            <a:r>
              <a:rPr lang="en-GB" b="1" dirty="0"/>
              <a:t>an all-out denial of Marx’s conception of the “alienated mediation” of the social metabolism of humanity and nature under </a:t>
            </a:r>
            <a:r>
              <a:rPr lang="en-GB" b="1" dirty="0" smtClean="0"/>
              <a:t>capitalism.</a:t>
            </a:r>
          </a:p>
          <a:p>
            <a:pPr marL="457200" lvl="1" indent="0">
              <a:buNone/>
            </a:pPr>
            <a:r>
              <a:rPr lang="en-GB" b="1" dirty="0" smtClean="0"/>
              <a:t>John Bellamy Foster and Brett Clark, “Marxism and the Dialectics </a:t>
            </a:r>
            <a:r>
              <a:rPr lang="en-GB" b="1" smtClean="0"/>
              <a:t>of Ecology” (</a:t>
            </a:r>
            <a:r>
              <a:rPr lang="en-GB" b="1" i="1" smtClean="0"/>
              <a:t>Monthly </a:t>
            </a:r>
            <a:r>
              <a:rPr lang="en-GB" b="1" i="1" dirty="0" smtClean="0"/>
              <a:t>Review</a:t>
            </a:r>
            <a:r>
              <a:rPr lang="en-GB" b="1" smtClean="0"/>
              <a:t>, October, 2016: 10)</a:t>
            </a:r>
            <a:endParaRPr lang="en-GB" b="1" dirty="0"/>
          </a:p>
        </p:txBody>
      </p:sp>
    </p:spTree>
    <p:extLst>
      <p:ext uri="{BB962C8B-B14F-4D97-AF65-F5344CB8AC3E}">
        <p14:creationId xmlns:p14="http://schemas.microsoft.com/office/powerpoint/2010/main" val="327172598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488</TotalTime>
  <Words>376</Words>
  <Application>Microsoft Office PowerPoint</Application>
  <PresentationFormat>Widescreen</PresentationFormat>
  <Paragraphs>12</Paragraphs>
  <Slides>8</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Calibri Light</vt:lpstr>
      <vt:lpstr>Century Gothic</vt:lpstr>
      <vt:lpstr>Constantia</vt:lpstr>
      <vt:lpstr>Wingdings 3</vt:lpstr>
      <vt:lpstr>Wisp</vt:lpstr>
      <vt:lpstr>Office Theme</vt:lpstr>
      <vt:lpstr>PowerPoint Presentation</vt:lpstr>
      <vt:lpstr>      Raymond Williams, “We have mixed our labour with the earth, our forces with its forces too deeply to be able to draw back and separate either out”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Michael Niblett</cp:lastModifiedBy>
  <cp:revision>5</cp:revision>
  <dcterms:created xsi:type="dcterms:W3CDTF">2017-02-27T21:56:27Z</dcterms:created>
  <dcterms:modified xsi:type="dcterms:W3CDTF">2019-02-21T23:17:39Z</dcterms:modified>
</cp:coreProperties>
</file>