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32"/>
  </p:notesMasterIdLst>
  <p:handoutMasterIdLst>
    <p:handoutMasterId r:id="rId33"/>
  </p:handoutMasterIdLst>
  <p:sldIdLst>
    <p:sldId id="256" r:id="rId2"/>
    <p:sldId id="269" r:id="rId3"/>
    <p:sldId id="270" r:id="rId4"/>
    <p:sldId id="271" r:id="rId5"/>
    <p:sldId id="272" r:id="rId6"/>
    <p:sldId id="297" r:id="rId7"/>
    <p:sldId id="276" r:id="rId8"/>
    <p:sldId id="277" r:id="rId9"/>
    <p:sldId id="278" r:id="rId10"/>
    <p:sldId id="264" r:id="rId11"/>
    <p:sldId id="266" r:id="rId12"/>
    <p:sldId id="267" r:id="rId13"/>
    <p:sldId id="279" r:id="rId14"/>
    <p:sldId id="280" r:id="rId15"/>
    <p:sldId id="281" r:id="rId16"/>
    <p:sldId id="282" r:id="rId17"/>
    <p:sldId id="283" r:id="rId18"/>
    <p:sldId id="284" r:id="rId19"/>
    <p:sldId id="285" r:id="rId20"/>
    <p:sldId id="286" r:id="rId21"/>
    <p:sldId id="292" r:id="rId22"/>
    <p:sldId id="287" r:id="rId23"/>
    <p:sldId id="288" r:id="rId24"/>
    <p:sldId id="289" r:id="rId25"/>
    <p:sldId id="290" r:id="rId26"/>
    <p:sldId id="291" r:id="rId27"/>
    <p:sldId id="293" r:id="rId28"/>
    <p:sldId id="294" r:id="rId29"/>
    <p:sldId id="295" r:id="rId30"/>
    <p:sldId id="268" r:id="rId31"/>
  </p:sldIdLst>
  <p:sldSz cx="9144000" cy="6858000" type="screen4x3"/>
  <p:notesSz cx="6669088" cy="9928225"/>
  <p:defaultTextStyle>
    <a:defPPr>
      <a:defRPr lang="en-GB"/>
    </a:defPPr>
    <a:lvl1pPr algn="l" rtl="0" fontAlgn="base">
      <a:spcBef>
        <a:spcPct val="0"/>
      </a:spcBef>
      <a:spcAft>
        <a:spcPct val="0"/>
      </a:spcAft>
      <a:defRPr kern="1200">
        <a:solidFill>
          <a:schemeClr val="tx1"/>
        </a:solidFill>
        <a:latin typeface="Garamond" pitchFamily="18" charset="0"/>
        <a:ea typeface="+mn-ea"/>
        <a:cs typeface="Arial" charset="0"/>
      </a:defRPr>
    </a:lvl1pPr>
    <a:lvl2pPr marL="457200" algn="l" rtl="0" fontAlgn="base">
      <a:spcBef>
        <a:spcPct val="0"/>
      </a:spcBef>
      <a:spcAft>
        <a:spcPct val="0"/>
      </a:spcAft>
      <a:defRPr kern="1200">
        <a:solidFill>
          <a:schemeClr val="tx1"/>
        </a:solidFill>
        <a:latin typeface="Garamond" pitchFamily="18" charset="0"/>
        <a:ea typeface="+mn-ea"/>
        <a:cs typeface="Arial" charset="0"/>
      </a:defRPr>
    </a:lvl2pPr>
    <a:lvl3pPr marL="914400" algn="l" rtl="0" fontAlgn="base">
      <a:spcBef>
        <a:spcPct val="0"/>
      </a:spcBef>
      <a:spcAft>
        <a:spcPct val="0"/>
      </a:spcAft>
      <a:defRPr kern="1200">
        <a:solidFill>
          <a:schemeClr val="tx1"/>
        </a:solidFill>
        <a:latin typeface="Garamond" pitchFamily="18" charset="0"/>
        <a:ea typeface="+mn-ea"/>
        <a:cs typeface="Arial" charset="0"/>
      </a:defRPr>
    </a:lvl3pPr>
    <a:lvl4pPr marL="1371600" algn="l" rtl="0" fontAlgn="base">
      <a:spcBef>
        <a:spcPct val="0"/>
      </a:spcBef>
      <a:spcAft>
        <a:spcPct val="0"/>
      </a:spcAft>
      <a:defRPr kern="1200">
        <a:solidFill>
          <a:schemeClr val="tx1"/>
        </a:solidFill>
        <a:latin typeface="Garamond" pitchFamily="18" charset="0"/>
        <a:ea typeface="+mn-ea"/>
        <a:cs typeface="Arial" charset="0"/>
      </a:defRPr>
    </a:lvl4pPr>
    <a:lvl5pPr marL="1828800" algn="l" rtl="0" fontAlgn="base">
      <a:spcBef>
        <a:spcPct val="0"/>
      </a:spcBef>
      <a:spcAft>
        <a:spcPct val="0"/>
      </a:spcAft>
      <a:defRPr kern="1200">
        <a:solidFill>
          <a:schemeClr val="tx1"/>
        </a:solidFill>
        <a:latin typeface="Garamond" pitchFamily="18" charset="0"/>
        <a:ea typeface="+mn-ea"/>
        <a:cs typeface="Arial" charset="0"/>
      </a:defRPr>
    </a:lvl5pPr>
    <a:lvl6pPr marL="2286000" algn="l" defTabSz="914400" rtl="0" eaLnBrk="1" latinLnBrk="0" hangingPunct="1">
      <a:defRPr kern="1200">
        <a:solidFill>
          <a:schemeClr val="tx1"/>
        </a:solidFill>
        <a:latin typeface="Garamond" pitchFamily="18" charset="0"/>
        <a:ea typeface="+mn-ea"/>
        <a:cs typeface="Arial" charset="0"/>
      </a:defRPr>
    </a:lvl6pPr>
    <a:lvl7pPr marL="2743200" algn="l" defTabSz="914400" rtl="0" eaLnBrk="1" latinLnBrk="0" hangingPunct="1">
      <a:defRPr kern="1200">
        <a:solidFill>
          <a:schemeClr val="tx1"/>
        </a:solidFill>
        <a:latin typeface="Garamond" pitchFamily="18" charset="0"/>
        <a:ea typeface="+mn-ea"/>
        <a:cs typeface="Arial" charset="0"/>
      </a:defRPr>
    </a:lvl7pPr>
    <a:lvl8pPr marL="3200400" algn="l" defTabSz="914400" rtl="0" eaLnBrk="1" latinLnBrk="0" hangingPunct="1">
      <a:defRPr kern="1200">
        <a:solidFill>
          <a:schemeClr val="tx1"/>
        </a:solidFill>
        <a:latin typeface="Garamond" pitchFamily="18" charset="0"/>
        <a:ea typeface="+mn-ea"/>
        <a:cs typeface="Arial" charset="0"/>
      </a:defRPr>
    </a:lvl8pPr>
    <a:lvl9pPr marL="3657600" algn="l" defTabSz="914400" rtl="0" eaLnBrk="1" latinLnBrk="0" hangingPunct="1">
      <a:defRPr kern="1200">
        <a:solidFill>
          <a:schemeClr val="tx1"/>
        </a:solidFill>
        <a:latin typeface="Garamond"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C26B7823-21C9-4AF7-BEBB-C610E77DB4DC}" type="datetimeFigureOut">
              <a:rPr lang="en-GB" smtClean="0"/>
              <a:t>04/05/2017</a:t>
            </a:fld>
            <a:endParaRPr lang="en-GB"/>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C0E712D2-C139-4085-B88A-D2540430B83B}" type="slidenum">
              <a:rPr lang="en-GB" smtClean="0"/>
              <a:t>‹#›</a:t>
            </a:fld>
            <a:endParaRPr lang="en-GB"/>
          </a:p>
        </p:txBody>
      </p:sp>
    </p:spTree>
    <p:extLst>
      <p:ext uri="{BB962C8B-B14F-4D97-AF65-F5344CB8AC3E}">
        <p14:creationId xmlns:p14="http://schemas.microsoft.com/office/powerpoint/2010/main" val="2623151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9938"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GB"/>
          </a:p>
        </p:txBody>
      </p:sp>
      <p:sp>
        <p:nvSpPr>
          <p:cNvPr id="3075" name="Rectangle 3"/>
          <p:cNvSpPr>
            <a:spLocks noGrp="1" noChangeArrowheads="1"/>
          </p:cNvSpPr>
          <p:nvPr>
            <p:ph type="dt" idx="1"/>
          </p:nvPr>
        </p:nvSpPr>
        <p:spPr bwMode="auto">
          <a:xfrm>
            <a:off x="3777607" y="0"/>
            <a:ext cx="2889938"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GB"/>
          </a:p>
        </p:txBody>
      </p:sp>
      <p:sp>
        <p:nvSpPr>
          <p:cNvPr id="40964"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66909" y="4715907"/>
            <a:ext cx="5335270"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9430091"/>
            <a:ext cx="2889938"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GB"/>
          </a:p>
        </p:txBody>
      </p:sp>
      <p:sp>
        <p:nvSpPr>
          <p:cNvPr id="3079" name="Rectangle 7"/>
          <p:cNvSpPr>
            <a:spLocks noGrp="1" noChangeArrowheads="1"/>
          </p:cNvSpPr>
          <p:nvPr>
            <p:ph type="sldNum" sz="quarter" idx="5"/>
          </p:nvPr>
        </p:nvSpPr>
        <p:spPr bwMode="auto">
          <a:xfrm>
            <a:off x="3777607" y="9430091"/>
            <a:ext cx="2889938"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4BF4DBA5-1498-435C-8003-4399D7290D72}" type="slidenum">
              <a:rPr lang="en-GB"/>
              <a:pPr>
                <a:defRPr/>
              </a:pPr>
              <a:t>‹#›</a:t>
            </a:fld>
            <a:endParaRPr lang="en-GB"/>
          </a:p>
        </p:txBody>
      </p:sp>
    </p:spTree>
    <p:extLst>
      <p:ext uri="{BB962C8B-B14F-4D97-AF65-F5344CB8AC3E}">
        <p14:creationId xmlns:p14="http://schemas.microsoft.com/office/powerpoint/2010/main" val="2617562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48972E50-A6E9-4FAD-A0AB-41F4D40C3F0A}" type="slidenum">
              <a:rPr lang="en-GB" altLang="en-US">
                <a:latin typeface="Arial" charset="0"/>
              </a:rPr>
              <a:pPr eaLnBrk="1" hangingPunct="1"/>
              <a:t>1</a:t>
            </a:fld>
            <a:endParaRPr lang="en-GB" altLang="en-US">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603507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E47EDC86-6BB2-4912-B55C-95360AD07790}" type="slidenum">
              <a:rPr lang="en-GB" altLang="en-US">
                <a:latin typeface="Arial" charset="0"/>
              </a:rPr>
              <a:pPr eaLnBrk="1" hangingPunct="1"/>
              <a:t>10</a:t>
            </a:fld>
            <a:endParaRPr lang="en-GB" altLang="en-US">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780377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32AC9A82-6878-43B6-A579-1E2BFE93CA47}" type="slidenum">
              <a:rPr lang="en-GB" altLang="en-US">
                <a:latin typeface="Arial" charset="0"/>
              </a:rPr>
              <a:pPr eaLnBrk="1" hangingPunct="1"/>
              <a:t>11</a:t>
            </a:fld>
            <a:endParaRPr lang="en-GB" altLang="en-US">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738589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9923AF0D-75A3-4DEC-BFD6-D36937E339DE}" type="slidenum">
              <a:rPr lang="en-GB" altLang="en-US">
                <a:latin typeface="Arial" charset="0"/>
              </a:rPr>
              <a:pPr eaLnBrk="1" hangingPunct="1"/>
              <a:t>12</a:t>
            </a:fld>
            <a:endParaRPr lang="en-GB" altLang="en-US">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776293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4792CD5D-6CC6-466A-A253-CF6E776EAA4C}" type="slidenum">
              <a:rPr lang="en-GB" altLang="en-US">
                <a:latin typeface="Arial" charset="0"/>
              </a:rPr>
              <a:pPr eaLnBrk="1" hangingPunct="1"/>
              <a:t>13</a:t>
            </a:fld>
            <a:endParaRPr lang="en-GB" altLang="en-US">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091532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9BFB94D4-26F6-4305-94B7-7A81557667E8}" type="slidenum">
              <a:rPr lang="en-GB" altLang="en-US">
                <a:latin typeface="Arial" charset="0"/>
              </a:rPr>
              <a:pPr eaLnBrk="1" hangingPunct="1"/>
              <a:t>14</a:t>
            </a:fld>
            <a:endParaRPr lang="en-GB" altLang="en-US">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2485597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7E225621-FC3B-45E5-B6BA-C637955DFF80}" type="slidenum">
              <a:rPr lang="en-GB" altLang="en-US">
                <a:latin typeface="Arial" charset="0"/>
              </a:rPr>
              <a:pPr eaLnBrk="1" hangingPunct="1"/>
              <a:t>15</a:t>
            </a:fld>
            <a:endParaRPr lang="en-GB" altLang="en-US">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802310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E9B3ADE0-3FBE-4811-943E-01076FC51B4A}" type="slidenum">
              <a:rPr lang="en-GB" altLang="en-US">
                <a:latin typeface="Arial" charset="0"/>
              </a:rPr>
              <a:pPr eaLnBrk="1" hangingPunct="1"/>
              <a:t>16</a:t>
            </a:fld>
            <a:endParaRPr lang="en-GB" altLang="en-US">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645617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1D558B61-C641-4E67-BF50-5A67C5B45EB0}" type="slidenum">
              <a:rPr lang="en-GB" altLang="en-US">
                <a:latin typeface="Arial" charset="0"/>
              </a:rPr>
              <a:pPr eaLnBrk="1" hangingPunct="1"/>
              <a:t>17</a:t>
            </a:fld>
            <a:endParaRPr lang="en-GB" altLang="en-US">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6026810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2D65099A-E8EA-42AD-B0D6-4AD992AA17FE}" type="slidenum">
              <a:rPr lang="en-GB" altLang="en-US">
                <a:latin typeface="Arial" charset="0"/>
              </a:rPr>
              <a:pPr eaLnBrk="1" hangingPunct="1"/>
              <a:t>18</a:t>
            </a:fld>
            <a:endParaRPr lang="en-GB" altLang="en-US">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74668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7BC4108F-1C82-4C77-9BBB-92B3AB6BD6AB}" type="slidenum">
              <a:rPr lang="en-GB" altLang="en-US">
                <a:latin typeface="Arial" charset="0"/>
              </a:rPr>
              <a:pPr eaLnBrk="1" hangingPunct="1"/>
              <a:t>19</a:t>
            </a:fld>
            <a:endParaRPr lang="en-GB" altLang="en-US">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711187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83C7CCD3-352E-41ED-BA59-6114AC6AAC0E}" type="slidenum">
              <a:rPr lang="en-GB" altLang="en-US">
                <a:latin typeface="Arial" charset="0"/>
              </a:rPr>
              <a:pPr eaLnBrk="1" hangingPunct="1"/>
              <a:t>2</a:t>
            </a:fld>
            <a:endParaRPr lang="en-GB" altLang="en-US">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059267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E4E0B183-C01A-4E2E-80E0-FC95B809A2E4}" type="slidenum">
              <a:rPr lang="en-GB" altLang="en-US">
                <a:latin typeface="Arial" charset="0"/>
              </a:rPr>
              <a:pPr eaLnBrk="1" hangingPunct="1"/>
              <a:t>20</a:t>
            </a:fld>
            <a:endParaRPr lang="en-GB" altLang="en-US">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631791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E3BBD89A-CCC7-4D29-83D7-17245D42C227}" type="slidenum">
              <a:rPr lang="en-GB" altLang="en-US">
                <a:latin typeface="Arial" charset="0"/>
              </a:rPr>
              <a:pPr eaLnBrk="1" hangingPunct="1"/>
              <a:t>21</a:t>
            </a:fld>
            <a:endParaRPr lang="en-GB" altLang="en-US">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033884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9E3AA2E8-4C4B-4692-B901-D79E535EB7E4}" type="slidenum">
              <a:rPr lang="en-GB" altLang="en-US">
                <a:latin typeface="Arial" charset="0"/>
              </a:rPr>
              <a:pPr eaLnBrk="1" hangingPunct="1"/>
              <a:t>22</a:t>
            </a:fld>
            <a:endParaRPr lang="en-GB" altLang="en-US">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199255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73CB4D04-2D8C-4EEC-B715-86B2C69E2B64}" type="slidenum">
              <a:rPr lang="en-GB" altLang="en-US">
                <a:latin typeface="Arial" charset="0"/>
              </a:rPr>
              <a:pPr eaLnBrk="1" hangingPunct="1"/>
              <a:t>23</a:t>
            </a:fld>
            <a:endParaRPr lang="en-GB" altLang="en-US">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189297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B38387A3-2D8B-454B-839F-FFC8B37692D8}" type="slidenum">
              <a:rPr lang="en-GB" altLang="en-US">
                <a:latin typeface="Arial" charset="0"/>
              </a:rPr>
              <a:pPr eaLnBrk="1" hangingPunct="1"/>
              <a:t>24</a:t>
            </a:fld>
            <a:endParaRPr lang="en-GB" altLang="en-US">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258653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61F72F68-7074-408B-BFFA-4360F57DDA04}" type="slidenum">
              <a:rPr lang="en-GB" altLang="en-US">
                <a:latin typeface="Arial" charset="0"/>
              </a:rPr>
              <a:pPr eaLnBrk="1" hangingPunct="1"/>
              <a:t>25</a:t>
            </a:fld>
            <a:endParaRPr lang="en-GB" altLang="en-US">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541204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48898CE4-BAC2-4C02-B7FD-34D3AF0AA5F2}" type="slidenum">
              <a:rPr lang="en-GB" altLang="en-US">
                <a:latin typeface="Arial" charset="0"/>
              </a:rPr>
              <a:pPr eaLnBrk="1" hangingPunct="1"/>
              <a:t>26</a:t>
            </a:fld>
            <a:endParaRPr lang="en-GB" altLang="en-US">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8065833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B6A911DE-FE34-41D3-AA85-D63BD2A27E6A}" type="slidenum">
              <a:rPr lang="en-GB" altLang="en-US">
                <a:latin typeface="Arial" charset="0"/>
              </a:rPr>
              <a:pPr eaLnBrk="1" hangingPunct="1"/>
              <a:t>27</a:t>
            </a:fld>
            <a:endParaRPr lang="en-GB" altLang="en-US">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584102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BE9FE620-02C3-4BDE-B365-E905A837D0DB}" type="slidenum">
              <a:rPr lang="en-GB" altLang="en-US">
                <a:latin typeface="Arial" charset="0"/>
              </a:rPr>
              <a:pPr eaLnBrk="1" hangingPunct="1"/>
              <a:t>28</a:t>
            </a:fld>
            <a:endParaRPr lang="en-GB" altLang="en-US">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8343369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FD20E075-E032-44B3-BEDB-9917C0C2C871}" type="slidenum">
              <a:rPr lang="en-GB" altLang="en-US">
                <a:latin typeface="Arial" charset="0"/>
              </a:rPr>
              <a:pPr eaLnBrk="1" hangingPunct="1"/>
              <a:t>29</a:t>
            </a:fld>
            <a:endParaRPr lang="en-GB" altLang="en-US">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179134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E0253108-6186-4EEA-B057-C8E326B35A0E}" type="slidenum">
              <a:rPr lang="en-GB" altLang="en-US">
                <a:latin typeface="Arial" charset="0"/>
              </a:rPr>
              <a:pPr eaLnBrk="1" hangingPunct="1"/>
              <a:t>3</a:t>
            </a:fld>
            <a:endParaRPr lang="en-GB" altLang="en-US">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1648735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072ED38A-C61E-407A-B6F4-6CEB52DF2475}" type="slidenum">
              <a:rPr lang="en-GB" altLang="en-US">
                <a:latin typeface="Arial" charset="0"/>
              </a:rPr>
              <a:pPr eaLnBrk="1" hangingPunct="1"/>
              <a:t>30</a:t>
            </a:fld>
            <a:endParaRPr lang="en-GB" altLang="en-US">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865111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5DB897B9-7E9F-4370-82DD-2CF6B35094FA}" type="slidenum">
              <a:rPr lang="en-GB" altLang="en-US">
                <a:latin typeface="Arial" charset="0"/>
              </a:rPr>
              <a:pPr eaLnBrk="1" hangingPunct="1"/>
              <a:t>4</a:t>
            </a:fld>
            <a:endParaRPr lang="en-GB" altLang="en-US">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249836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5C6F4461-DA68-4345-B2AA-8B37689EB34E}" type="slidenum">
              <a:rPr lang="en-GB" altLang="en-US">
                <a:latin typeface="Arial" charset="0"/>
              </a:rPr>
              <a:pPr eaLnBrk="1" hangingPunct="1"/>
              <a:t>5</a:t>
            </a:fld>
            <a:endParaRPr lang="en-GB" altLang="en-US">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784047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954144D7-6FB2-4A53-9140-EA4E983E9D5F}" type="slidenum">
              <a:rPr lang="en-GB" altLang="en-US">
                <a:latin typeface="Arial" charset="0"/>
              </a:rPr>
              <a:pPr eaLnBrk="1" hangingPunct="1"/>
              <a:t>6</a:t>
            </a:fld>
            <a:endParaRPr lang="en-GB" altLang="en-US">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42898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3DE87E90-440A-4E07-9AA9-D26543AE4603}" type="slidenum">
              <a:rPr lang="en-GB" altLang="en-US">
                <a:latin typeface="Arial" charset="0"/>
              </a:rPr>
              <a:pPr eaLnBrk="1" hangingPunct="1"/>
              <a:t>7</a:t>
            </a:fld>
            <a:endParaRPr lang="en-GB" altLang="en-US">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095668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9F3A3192-00B0-4F20-8279-CDCA94915E44}" type="slidenum">
              <a:rPr lang="en-GB" altLang="en-US">
                <a:latin typeface="Arial" charset="0"/>
              </a:rPr>
              <a:pPr eaLnBrk="1" hangingPunct="1"/>
              <a:t>8</a:t>
            </a:fld>
            <a:endParaRPr lang="en-GB" altLang="en-US">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197113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defRPr>
                <a:solidFill>
                  <a:schemeClr val="tx1"/>
                </a:solidFill>
                <a:latin typeface="Garamond" pitchFamily="18" charset="0"/>
                <a:cs typeface="Arial" charset="0"/>
              </a:defRPr>
            </a:lvl1pPr>
            <a:lvl2pPr marL="742950" indent="-285750" eaLnBrk="0" hangingPunct="0">
              <a:defRPr>
                <a:solidFill>
                  <a:schemeClr val="tx1"/>
                </a:solidFill>
                <a:latin typeface="Garamond" pitchFamily="18" charset="0"/>
                <a:cs typeface="Arial" charset="0"/>
              </a:defRPr>
            </a:lvl2pPr>
            <a:lvl3pPr marL="1143000" indent="-228600" eaLnBrk="0" hangingPunct="0">
              <a:defRPr>
                <a:solidFill>
                  <a:schemeClr val="tx1"/>
                </a:solidFill>
                <a:latin typeface="Garamond" pitchFamily="18" charset="0"/>
                <a:cs typeface="Arial" charset="0"/>
              </a:defRPr>
            </a:lvl3pPr>
            <a:lvl4pPr marL="1600200" indent="-228600" eaLnBrk="0" hangingPunct="0">
              <a:defRPr>
                <a:solidFill>
                  <a:schemeClr val="tx1"/>
                </a:solidFill>
                <a:latin typeface="Garamond" pitchFamily="18" charset="0"/>
                <a:cs typeface="Arial" charset="0"/>
              </a:defRPr>
            </a:lvl4pPr>
            <a:lvl5pPr marL="2057400" indent="-228600" eaLnBrk="0" hangingPunct="0">
              <a:defRPr>
                <a:solidFill>
                  <a:schemeClr val="tx1"/>
                </a:solidFill>
                <a:latin typeface="Garamond" pitchFamily="18" charset="0"/>
                <a:cs typeface="Arial" charset="0"/>
              </a:defRPr>
            </a:lvl5pPr>
            <a:lvl6pPr marL="2514600" indent="-228600" eaLnBrk="0" fontAlgn="base" hangingPunct="0">
              <a:spcBef>
                <a:spcPct val="0"/>
              </a:spcBef>
              <a:spcAft>
                <a:spcPct val="0"/>
              </a:spcAft>
              <a:defRPr>
                <a:solidFill>
                  <a:schemeClr val="tx1"/>
                </a:solidFill>
                <a:latin typeface="Garamond" pitchFamily="18" charset="0"/>
                <a:cs typeface="Arial" charset="0"/>
              </a:defRPr>
            </a:lvl6pPr>
            <a:lvl7pPr marL="2971800" indent="-228600" eaLnBrk="0" fontAlgn="base" hangingPunct="0">
              <a:spcBef>
                <a:spcPct val="0"/>
              </a:spcBef>
              <a:spcAft>
                <a:spcPct val="0"/>
              </a:spcAft>
              <a:defRPr>
                <a:solidFill>
                  <a:schemeClr val="tx1"/>
                </a:solidFill>
                <a:latin typeface="Garamond" pitchFamily="18" charset="0"/>
                <a:cs typeface="Arial" charset="0"/>
              </a:defRPr>
            </a:lvl7pPr>
            <a:lvl8pPr marL="3429000" indent="-228600" eaLnBrk="0" fontAlgn="base" hangingPunct="0">
              <a:spcBef>
                <a:spcPct val="0"/>
              </a:spcBef>
              <a:spcAft>
                <a:spcPct val="0"/>
              </a:spcAft>
              <a:defRPr>
                <a:solidFill>
                  <a:schemeClr val="tx1"/>
                </a:solidFill>
                <a:latin typeface="Garamond" pitchFamily="18" charset="0"/>
                <a:cs typeface="Arial" charset="0"/>
              </a:defRPr>
            </a:lvl8pPr>
            <a:lvl9pPr marL="3886200" indent="-228600" eaLnBrk="0" fontAlgn="base" hangingPunct="0">
              <a:spcBef>
                <a:spcPct val="0"/>
              </a:spcBef>
              <a:spcAft>
                <a:spcPct val="0"/>
              </a:spcAft>
              <a:defRPr>
                <a:solidFill>
                  <a:schemeClr val="tx1"/>
                </a:solidFill>
                <a:latin typeface="Garamond" pitchFamily="18" charset="0"/>
                <a:cs typeface="Arial" charset="0"/>
              </a:defRPr>
            </a:lvl9pPr>
          </a:lstStyle>
          <a:p>
            <a:pPr eaLnBrk="1" hangingPunct="1"/>
            <a:fld id="{372238D6-9080-4C79-85C5-7592BDA5F247}" type="slidenum">
              <a:rPr lang="en-GB" altLang="en-US">
                <a:latin typeface="Arial" charset="0"/>
              </a:rPr>
              <a:pPr eaLnBrk="1" hangingPunct="1"/>
              <a:t>9</a:t>
            </a:fld>
            <a:endParaRPr lang="en-GB" altLang="en-US">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546997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5923D009-5096-436C-A01B-754149F49958}" type="slidenum">
              <a:rPr lang="en-GB" smtClean="0"/>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164E62C2-FD0B-436D-A748-3345D29A15A9}" type="slidenum">
              <a:rPr lang="en-GB" smtClean="0"/>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4A46D002-CB4B-4A8F-9AEE-23356A39670C}" type="slidenum">
              <a:rPr lang="en-GB" smtClean="0"/>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61B87C99-BE91-4948-A01B-6DDC2F62F84A}" type="slidenum">
              <a:rPr lang="en-GB" smtClean="0"/>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AD7E3698-70F8-4846-BC84-9E3BBBE715E8}" type="slidenum">
              <a:rPr lang="en-GB" smtClean="0"/>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0633CF1F-A95A-48FC-BB59-B2BAE6F813CD}" type="slidenum">
              <a:rPr lang="en-GB" smtClean="0"/>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pPr>
              <a:defRPr/>
            </a:pPr>
            <a:fld id="{1E03C2C8-135F-4892-9D36-6FA8C729D320}" type="slidenum">
              <a:rPr lang="en-GB" smtClean="0"/>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02C1BF30-BBDE-44C6-B268-F92BB7F0BDD0}" type="slidenum">
              <a:rPr lang="en-GB" smtClean="0"/>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GB"/>
          </a:p>
        </p:txBody>
      </p:sp>
      <p:sp>
        <p:nvSpPr>
          <p:cNvPr id="3" name="Footer Placeholder 2"/>
          <p:cNvSpPr>
            <a:spLocks noGrp="1"/>
          </p:cNvSpPr>
          <p:nvPr>
            <p:ph type="ftr" sz="quarter" idx="11"/>
          </p:nvPr>
        </p:nvSpPr>
        <p:spPr/>
        <p:txBody>
          <a:bodyPr/>
          <a:lstStyle/>
          <a:p>
            <a:pPr>
              <a:defRPr/>
            </a:pPr>
            <a:endParaRPr lang="en-GB"/>
          </a:p>
        </p:txBody>
      </p:sp>
      <p:sp>
        <p:nvSpPr>
          <p:cNvPr id="4" name="Slide Number Placeholder 3"/>
          <p:cNvSpPr>
            <a:spLocks noGrp="1"/>
          </p:cNvSpPr>
          <p:nvPr>
            <p:ph type="sldNum" sz="quarter" idx="12"/>
          </p:nvPr>
        </p:nvSpPr>
        <p:spPr/>
        <p:txBody>
          <a:bodyPr/>
          <a:lstStyle/>
          <a:p>
            <a:pPr>
              <a:defRPr/>
            </a:pPr>
            <a:fld id="{3F4B815B-06B5-4F9C-B89F-44F1FF07A525}" type="slidenum">
              <a:rPr lang="en-GB" smtClean="0"/>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0C030177-FD50-4191-BF71-A613A75AC468}" type="slidenum">
              <a:rPr lang="en-GB" smtClean="0"/>
              <a:pPr>
                <a:defRPr/>
              </a:pPr>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pPr>
              <a:defRPr/>
            </a:pPr>
            <a:endParaRPr lang="en-GB"/>
          </a:p>
        </p:txBody>
      </p:sp>
      <p:sp>
        <p:nvSpPr>
          <p:cNvPr id="9" name="Slide Number Placeholder 8"/>
          <p:cNvSpPr>
            <a:spLocks noGrp="1"/>
          </p:cNvSpPr>
          <p:nvPr>
            <p:ph type="sldNum" sz="quarter" idx="11"/>
          </p:nvPr>
        </p:nvSpPr>
        <p:spPr/>
        <p:txBody>
          <a:bodyPr/>
          <a:lstStyle/>
          <a:p>
            <a:pPr>
              <a:defRPr/>
            </a:pPr>
            <a:fld id="{CCBA067C-7B74-4C25-81C8-7BA0D086C2AB}" type="slidenum">
              <a:rPr lang="en-GB" smtClean="0"/>
              <a:pPr>
                <a:defRPr/>
              </a:pPr>
              <a:t>‹#›</a:t>
            </a:fld>
            <a:endParaRPr lang="en-GB"/>
          </a:p>
        </p:txBody>
      </p:sp>
      <p:sp>
        <p:nvSpPr>
          <p:cNvPr id="10" name="Footer Placeholder 9"/>
          <p:cNvSpPr>
            <a:spLocks noGrp="1"/>
          </p:cNvSpPr>
          <p:nvPr>
            <p:ph type="ftr" sz="quarter" idx="12"/>
          </p:nvPr>
        </p:nvSpPr>
        <p:spPr/>
        <p:txBody>
          <a:bodyPr/>
          <a:lstStyle/>
          <a:p>
            <a:pPr>
              <a:defRPr/>
            </a:pP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defRPr/>
            </a:pPr>
            <a:fld id="{D08CD0CC-BE44-42B9-824A-05B0689888EF}" type="slidenum">
              <a:rPr lang="en-GB" smtClean="0"/>
              <a:pPr>
                <a:defRPr/>
              </a:pPr>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a:defRPr/>
            </a:pPr>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a:defRPr/>
            </a:pPr>
            <a:endParaRPr lang="en-GB"/>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GB" smtClean="0"/>
              <a:t>Attempts on Her Life</a:t>
            </a:r>
          </a:p>
        </p:txBody>
      </p:sp>
      <p:sp>
        <p:nvSpPr>
          <p:cNvPr id="2051" name="Rectangle 3"/>
          <p:cNvSpPr>
            <a:spLocks noGrp="1" noChangeArrowheads="1"/>
          </p:cNvSpPr>
          <p:nvPr>
            <p:ph type="subTitle" idx="1"/>
          </p:nvPr>
        </p:nvSpPr>
        <p:spPr/>
        <p:txBody>
          <a:bodyPr/>
          <a:lstStyle/>
          <a:p>
            <a:pPr eaLnBrk="1" hangingPunct="1">
              <a:defRPr/>
            </a:pPr>
            <a:r>
              <a:rPr lang="en-GB" smtClean="0"/>
              <a:t>EN302: European Theatre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en-GB" smtClean="0"/>
              <a:t>Readerly and writerly texts</a:t>
            </a:r>
          </a:p>
        </p:txBody>
      </p:sp>
      <p:sp>
        <p:nvSpPr>
          <p:cNvPr id="28675" name="Rectangle 3"/>
          <p:cNvSpPr>
            <a:spLocks noGrp="1" noChangeArrowheads="1"/>
          </p:cNvSpPr>
          <p:nvPr>
            <p:ph idx="1"/>
          </p:nvPr>
        </p:nvSpPr>
        <p:spPr/>
        <p:txBody>
          <a:bodyPr>
            <a:normAutofit fontScale="92500"/>
          </a:bodyPr>
          <a:lstStyle/>
          <a:p>
            <a:pPr eaLnBrk="1" hangingPunct="1">
              <a:defRPr/>
            </a:pPr>
            <a:r>
              <a:rPr lang="en-GB" sz="2800" dirty="0" smtClean="0"/>
              <a:t>Roland Barthes argued that if cultural signs are </a:t>
            </a:r>
            <a:r>
              <a:rPr lang="en-GB" sz="2800" i="1" dirty="0" smtClean="0"/>
              <a:t>always</a:t>
            </a:r>
            <a:r>
              <a:rPr lang="en-GB" sz="2800" dirty="0" smtClean="0"/>
              <a:t> ideologically ‘contaminated’, then the most interesting and radical cultural texts are likely to draw attention to their own sign-systems, rather than take them for granted.</a:t>
            </a:r>
          </a:p>
          <a:p>
            <a:pPr eaLnBrk="1" hangingPunct="1">
              <a:defRPr/>
            </a:pPr>
            <a:r>
              <a:rPr lang="en-GB" sz="2800" dirty="0" smtClean="0"/>
              <a:t>Barthes’s favourite texts are more interested in </a:t>
            </a:r>
            <a:r>
              <a:rPr lang="en-GB" sz="2800" b="1" dirty="0" smtClean="0"/>
              <a:t>signifiers</a:t>
            </a:r>
            <a:r>
              <a:rPr lang="en-GB" sz="2800" dirty="0" smtClean="0"/>
              <a:t> than </a:t>
            </a:r>
            <a:r>
              <a:rPr lang="en-GB" sz="2800" b="1" dirty="0" err="1" smtClean="0"/>
              <a:t>signifieds</a:t>
            </a:r>
            <a:r>
              <a:rPr lang="en-GB" sz="2800" dirty="0" smtClean="0"/>
              <a:t>:</a:t>
            </a:r>
          </a:p>
          <a:p>
            <a:pPr lvl="1" eaLnBrk="1" hangingPunct="1">
              <a:defRPr/>
            </a:pPr>
            <a:r>
              <a:rPr lang="en-GB" sz="2400" dirty="0" smtClean="0"/>
              <a:t>A ‘</a:t>
            </a:r>
            <a:r>
              <a:rPr lang="en-GB" sz="2400" dirty="0" err="1" smtClean="0"/>
              <a:t>readerly</a:t>
            </a:r>
            <a:r>
              <a:rPr lang="en-GB" sz="2400" dirty="0" smtClean="0"/>
              <a:t>’ text is ‘like a cupboard where meanings are shelved, stacked, safeguarded’ (1974: 200-1);</a:t>
            </a:r>
          </a:p>
          <a:p>
            <a:pPr lvl="1" eaLnBrk="1" hangingPunct="1">
              <a:defRPr/>
            </a:pPr>
            <a:r>
              <a:rPr lang="en-GB" sz="2400" dirty="0" smtClean="0"/>
              <a:t>A ‘</a:t>
            </a:r>
            <a:r>
              <a:rPr lang="en-GB" sz="2400" dirty="0" err="1" smtClean="0"/>
              <a:t>writerly</a:t>
            </a:r>
            <a:r>
              <a:rPr lang="en-GB" sz="2400" dirty="0" smtClean="0"/>
              <a:t>’ text will encourage its reader to become an active participant in the creation of its meaning – ‘no longer a consumer, but a producer of the text’ (1974: 4).</a:t>
            </a:r>
          </a:p>
          <a:p>
            <a:pPr eaLnBrk="1" hangingPunct="1">
              <a:defRPr/>
            </a:pPr>
            <a:endParaRPr lang="en-GB" sz="2800"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lstStyle/>
          <a:p>
            <a:pPr eaLnBrk="1" hangingPunct="1">
              <a:defRPr/>
            </a:pPr>
            <a:r>
              <a:rPr lang="en-GB" smtClean="0"/>
              <a:t>Martin Crimp (1956-)</a:t>
            </a:r>
          </a:p>
        </p:txBody>
      </p:sp>
      <p:sp>
        <p:nvSpPr>
          <p:cNvPr id="32771" name="Rectangle 3"/>
          <p:cNvSpPr>
            <a:spLocks noGrp="1" noChangeArrowheads="1"/>
          </p:cNvSpPr>
          <p:nvPr>
            <p:ph idx="1"/>
          </p:nvPr>
        </p:nvSpPr>
        <p:spPr>
          <a:xfrm>
            <a:off x="457200" y="1600200"/>
            <a:ext cx="7643192" cy="4781550"/>
          </a:xfrm>
        </p:spPr>
        <p:txBody>
          <a:bodyPr>
            <a:normAutofit fontScale="85000" lnSpcReduction="10000"/>
          </a:bodyPr>
          <a:lstStyle/>
          <a:p>
            <a:pPr eaLnBrk="1" hangingPunct="1">
              <a:lnSpc>
                <a:spcPct val="110000"/>
              </a:lnSpc>
              <a:buFont typeface="Wingdings" pitchFamily="2" charset="2"/>
              <a:buNone/>
              <a:defRPr/>
            </a:pPr>
            <a:r>
              <a:rPr lang="fr-FR" sz="2400" b="1" dirty="0" smtClean="0">
                <a:solidFill>
                  <a:schemeClr val="folHlink"/>
                </a:solidFill>
              </a:rPr>
              <a:t>1956:</a:t>
            </a:r>
            <a:r>
              <a:rPr lang="fr-FR" sz="2000" dirty="0" smtClean="0"/>
              <a:t> Born </a:t>
            </a:r>
            <a:r>
              <a:rPr lang="en-GB" sz="2000" dirty="0" smtClean="0"/>
              <a:t>in Dartford, Kent.</a:t>
            </a:r>
          </a:p>
          <a:p>
            <a:pPr eaLnBrk="1" hangingPunct="1">
              <a:lnSpc>
                <a:spcPct val="110000"/>
              </a:lnSpc>
              <a:buFont typeface="Wingdings" pitchFamily="2" charset="2"/>
              <a:buNone/>
              <a:defRPr/>
            </a:pPr>
            <a:r>
              <a:rPr lang="en-GB" sz="2400" b="1" dirty="0" smtClean="0">
                <a:solidFill>
                  <a:schemeClr val="folHlink"/>
                </a:solidFill>
              </a:rPr>
              <a:t>1975-8:</a:t>
            </a:r>
            <a:r>
              <a:rPr lang="en-GB" sz="2000" dirty="0" smtClean="0"/>
              <a:t> Read English at St. Catherine’s College, Cambridge.</a:t>
            </a:r>
          </a:p>
          <a:p>
            <a:pPr eaLnBrk="1" hangingPunct="1">
              <a:lnSpc>
                <a:spcPct val="110000"/>
              </a:lnSpc>
              <a:buFont typeface="Wingdings" pitchFamily="2" charset="2"/>
              <a:buNone/>
              <a:defRPr/>
            </a:pPr>
            <a:r>
              <a:rPr lang="en-GB" sz="2400" b="1" dirty="0" smtClean="0">
                <a:solidFill>
                  <a:schemeClr val="folHlink"/>
                </a:solidFill>
              </a:rPr>
              <a:t>1978:</a:t>
            </a:r>
            <a:r>
              <a:rPr lang="en-GB" sz="2000" dirty="0" smtClean="0"/>
              <a:t> Moved to London, where he worked (among other jobs) in market research.</a:t>
            </a:r>
          </a:p>
          <a:p>
            <a:pPr eaLnBrk="1" hangingPunct="1">
              <a:lnSpc>
                <a:spcPct val="110000"/>
              </a:lnSpc>
              <a:buFont typeface="Wingdings" pitchFamily="2" charset="2"/>
              <a:buNone/>
              <a:defRPr/>
            </a:pPr>
            <a:r>
              <a:rPr lang="en-GB" sz="2400" b="1" dirty="0" smtClean="0">
                <a:solidFill>
                  <a:schemeClr val="folHlink"/>
                </a:solidFill>
              </a:rPr>
              <a:t>1981:</a:t>
            </a:r>
            <a:r>
              <a:rPr lang="en-GB" sz="2000" dirty="0" smtClean="0"/>
              <a:t> Joined writers group at Orange Tree Theatre, Richmond.</a:t>
            </a:r>
          </a:p>
          <a:p>
            <a:pPr eaLnBrk="1" hangingPunct="1">
              <a:lnSpc>
                <a:spcPct val="110000"/>
              </a:lnSpc>
              <a:buFont typeface="Wingdings" pitchFamily="2" charset="2"/>
              <a:buNone/>
              <a:defRPr/>
            </a:pPr>
            <a:r>
              <a:rPr lang="en-GB" sz="2400" b="1" dirty="0" smtClean="0">
                <a:solidFill>
                  <a:schemeClr val="folHlink"/>
                </a:solidFill>
              </a:rPr>
              <a:t>1983:</a:t>
            </a:r>
            <a:r>
              <a:rPr lang="en-GB" sz="2800" b="1" dirty="0" smtClean="0"/>
              <a:t> </a:t>
            </a:r>
            <a:r>
              <a:rPr lang="en-GB" sz="2000" i="1" dirty="0" smtClean="0"/>
              <a:t>Living Remains</a:t>
            </a:r>
            <a:r>
              <a:rPr lang="en-GB" sz="2000" dirty="0" smtClean="0"/>
              <a:t> (a Beckett-inspired piece about a woman trapped in a cubicle).</a:t>
            </a:r>
          </a:p>
          <a:p>
            <a:pPr eaLnBrk="1" hangingPunct="1">
              <a:lnSpc>
                <a:spcPct val="110000"/>
              </a:lnSpc>
              <a:buFont typeface="Wingdings" pitchFamily="2" charset="2"/>
              <a:buNone/>
              <a:defRPr/>
            </a:pPr>
            <a:r>
              <a:rPr lang="en-GB" sz="2400" b="1" dirty="0" smtClean="0">
                <a:solidFill>
                  <a:schemeClr val="folHlink"/>
                </a:solidFill>
              </a:rPr>
              <a:t>1988:</a:t>
            </a:r>
            <a:r>
              <a:rPr lang="en-GB" sz="2000" dirty="0" smtClean="0"/>
              <a:t> Became writer-in-residence at the Orange Tree.</a:t>
            </a:r>
          </a:p>
          <a:p>
            <a:pPr eaLnBrk="1" hangingPunct="1">
              <a:lnSpc>
                <a:spcPct val="110000"/>
              </a:lnSpc>
              <a:buFont typeface="Wingdings" pitchFamily="2" charset="2"/>
              <a:buNone/>
              <a:defRPr/>
            </a:pPr>
            <a:r>
              <a:rPr lang="en-GB" sz="2400" b="1" dirty="0" smtClean="0">
                <a:solidFill>
                  <a:schemeClr val="folHlink"/>
                </a:solidFill>
              </a:rPr>
              <a:t>1990:</a:t>
            </a:r>
            <a:r>
              <a:rPr lang="en-GB" sz="2000" dirty="0" smtClean="0"/>
              <a:t> </a:t>
            </a:r>
            <a:r>
              <a:rPr lang="en-GB" sz="2000" i="1" dirty="0" smtClean="0"/>
              <a:t>No One Sees the Video</a:t>
            </a:r>
            <a:r>
              <a:rPr lang="en-GB" sz="2000" dirty="0" smtClean="0"/>
              <a:t> staged at the Royal Court Theatre (‘a post-consumer play’ about market research and ‘the equation of consumption with happiness’).</a:t>
            </a:r>
          </a:p>
          <a:p>
            <a:pPr eaLnBrk="1" hangingPunct="1">
              <a:lnSpc>
                <a:spcPct val="110000"/>
              </a:lnSpc>
              <a:buFont typeface="Wingdings" pitchFamily="2" charset="2"/>
              <a:buNone/>
              <a:defRPr/>
            </a:pPr>
            <a:r>
              <a:rPr lang="en-GB" sz="2400" b="1" dirty="0" smtClean="0">
                <a:solidFill>
                  <a:schemeClr val="folHlink"/>
                </a:solidFill>
              </a:rPr>
              <a:t>1993:</a:t>
            </a:r>
            <a:r>
              <a:rPr lang="en-GB" sz="2000" dirty="0" smtClean="0"/>
              <a:t> </a:t>
            </a:r>
            <a:r>
              <a:rPr lang="en-GB" sz="2000" i="1" dirty="0" smtClean="0"/>
              <a:t>The Treatment</a:t>
            </a:r>
            <a:r>
              <a:rPr lang="en-GB" sz="2000" dirty="0" smtClean="0"/>
              <a:t> staged at the Royal Court (a play about a woman called Anne whose story is exploited by two film executives). Wins John Whiting Award.</a:t>
            </a:r>
          </a:p>
          <a:p>
            <a:pPr eaLnBrk="1" hangingPunct="1">
              <a:lnSpc>
                <a:spcPct val="110000"/>
              </a:lnSpc>
              <a:buFont typeface="Wingdings" pitchFamily="2" charset="2"/>
              <a:buNone/>
              <a:defRPr/>
            </a:pPr>
            <a:r>
              <a:rPr lang="en-GB" sz="2400" b="1" dirty="0" smtClean="0">
                <a:solidFill>
                  <a:schemeClr val="folHlink"/>
                </a:solidFill>
              </a:rPr>
              <a:t>1997:</a:t>
            </a:r>
            <a:r>
              <a:rPr lang="en-GB" sz="2000" dirty="0" smtClean="0"/>
              <a:t> </a:t>
            </a:r>
            <a:r>
              <a:rPr lang="en-GB" sz="2000" i="1" dirty="0" smtClean="0"/>
              <a:t>Attempts on Her Life</a:t>
            </a:r>
            <a:r>
              <a:rPr lang="en-GB" sz="2000" dirty="0" smtClean="0"/>
              <a:t> staged at the Royal Court…</a:t>
            </a:r>
          </a:p>
          <a:p>
            <a:pPr eaLnBrk="1" hangingPunct="1">
              <a:lnSpc>
                <a:spcPct val="110000"/>
              </a:lnSpc>
              <a:defRPr/>
            </a:pPr>
            <a:endParaRPr lang="en-GB" sz="2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pPr eaLnBrk="1" hangingPunct="1">
              <a:defRPr/>
            </a:pPr>
            <a:r>
              <a:rPr lang="en-GB" smtClean="0"/>
              <a:t>Crimp’s mistrust of narrative</a:t>
            </a:r>
          </a:p>
        </p:txBody>
      </p:sp>
      <p:sp>
        <p:nvSpPr>
          <p:cNvPr id="34819" name="Rectangle 3"/>
          <p:cNvSpPr>
            <a:spLocks noGrp="1" noChangeArrowheads="1"/>
          </p:cNvSpPr>
          <p:nvPr>
            <p:ph idx="1"/>
          </p:nvPr>
        </p:nvSpPr>
        <p:spPr/>
        <p:txBody>
          <a:bodyPr>
            <a:normAutofit fontScale="92500"/>
          </a:bodyPr>
          <a:lstStyle/>
          <a:p>
            <a:pPr lvl="1" eaLnBrk="1" hangingPunct="1">
              <a:lnSpc>
                <a:spcPct val="110000"/>
              </a:lnSpc>
              <a:defRPr/>
            </a:pPr>
            <a:r>
              <a:rPr lang="en-GB" sz="2400" dirty="0" smtClean="0"/>
              <a:t>“Whatever I say to you,” he tells me, nervously trawling his fingers through his hair, “you will go away and make a shape from it. That shape will be definitive in the way that the relationship between you and I can never be. […] You will undertake a shaping process … in which I as a person will be misrepresented. It’s inevitable.” (</a:t>
            </a:r>
            <a:r>
              <a:rPr lang="en-GB" sz="2400" dirty="0" err="1" smtClean="0"/>
              <a:t>O’Mahony</a:t>
            </a:r>
            <a:r>
              <a:rPr lang="en-GB" sz="2400" dirty="0" smtClean="0"/>
              <a:t> 1993)</a:t>
            </a:r>
          </a:p>
          <a:p>
            <a:pPr eaLnBrk="1" hangingPunct="1">
              <a:lnSpc>
                <a:spcPct val="110000"/>
              </a:lnSpc>
              <a:defRPr/>
            </a:pPr>
            <a:r>
              <a:rPr lang="en-GB" sz="2800" dirty="0" smtClean="0"/>
              <a:t>Crimp described his earlier play </a:t>
            </a:r>
            <a:r>
              <a:rPr lang="en-GB" sz="2800" i="1" dirty="0" smtClean="0"/>
              <a:t>The Treatment</a:t>
            </a:r>
            <a:r>
              <a:rPr lang="en-GB" sz="2800" dirty="0" smtClean="0"/>
              <a:t> as being about ‘what art has to do to life to make a shape out of it’ (Clapp 1997).</a:t>
            </a:r>
          </a:p>
          <a:p>
            <a:pPr eaLnBrk="1" hangingPunct="1">
              <a:lnSpc>
                <a:spcPct val="110000"/>
              </a:lnSpc>
              <a:defRPr/>
            </a:pPr>
            <a:r>
              <a:rPr lang="en-GB" sz="2800" dirty="0" smtClean="0"/>
              <a:t>‘</a:t>
            </a:r>
            <a:r>
              <a:rPr lang="en-GB" sz="2800" i="1" dirty="0" smtClean="0"/>
              <a:t>Attempts on Her Life</a:t>
            </a:r>
            <a:r>
              <a:rPr lang="en-GB" sz="2800" dirty="0" smtClean="0"/>
              <a:t>’: Suicide? Assassination? Narration?</a:t>
            </a:r>
          </a:p>
          <a:p>
            <a:pPr eaLnBrk="1" hangingPunct="1">
              <a:lnSpc>
                <a:spcPct val="110000"/>
              </a:lnSpc>
              <a:buFont typeface="Wingdings" pitchFamily="2" charset="2"/>
              <a:buNone/>
              <a:defRPr/>
            </a:pPr>
            <a:endParaRPr lang="en-GB" sz="28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rrowheads="1"/>
          </p:cNvSpPr>
          <p:nvPr>
            <p:ph type="title"/>
          </p:nvPr>
        </p:nvSpPr>
        <p:spPr/>
        <p:txBody>
          <a:bodyPr/>
          <a:lstStyle/>
          <a:p>
            <a:pPr eaLnBrk="1" hangingPunct="1">
              <a:defRPr/>
            </a:pPr>
            <a:r>
              <a:rPr lang="en-GB" sz="4000" smtClean="0"/>
              <a:t>Narrative in </a:t>
            </a:r>
            <a:r>
              <a:rPr lang="en-GB" sz="4000" i="1" smtClean="0"/>
              <a:t>Attempts on Her Life</a:t>
            </a:r>
          </a:p>
        </p:txBody>
      </p:sp>
      <p:sp>
        <p:nvSpPr>
          <p:cNvPr id="65539" name="Rectangle 3"/>
          <p:cNvSpPr>
            <a:spLocks noGrp="1" noChangeArrowheads="1"/>
          </p:cNvSpPr>
          <p:nvPr>
            <p:ph idx="1"/>
          </p:nvPr>
        </p:nvSpPr>
        <p:spPr/>
        <p:txBody>
          <a:bodyPr/>
          <a:lstStyle/>
          <a:p>
            <a:pPr eaLnBrk="1" hangingPunct="1">
              <a:defRPr/>
            </a:pPr>
            <a:r>
              <a:rPr lang="en-GB" sz="2400" dirty="0" smtClean="0"/>
              <a:t>Determinism in </a:t>
            </a:r>
            <a:r>
              <a:rPr lang="en-GB" sz="2400" i="1" dirty="0" smtClean="0"/>
              <a:t>Attempts on Her Life</a:t>
            </a:r>
            <a:r>
              <a:rPr lang="en-GB" sz="2400" dirty="0" smtClean="0"/>
              <a:t>?</a:t>
            </a:r>
          </a:p>
          <a:p>
            <a:pPr eaLnBrk="1" hangingPunct="1">
              <a:defRPr/>
            </a:pPr>
            <a:r>
              <a:rPr lang="en-GB" sz="2400" dirty="0" smtClean="0"/>
              <a:t>David Edgar: </a:t>
            </a:r>
          </a:p>
          <a:p>
            <a:pPr lvl="1" eaLnBrk="1" hangingPunct="1">
              <a:defRPr/>
            </a:pPr>
            <a:r>
              <a:rPr lang="en-GB" sz="2200" dirty="0" smtClean="0"/>
              <a:t>‘Crimp’s purpose is not only to question whether we can truly know another human being, but whether we can regard other people as existing at all independent of the models we construct of them. And he does this not by a bald statement, but by playing an elaborate and sophisticated game with the audience’s expectations of how scenes connect within a narrative.’ (1999: 31)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rrowheads="1"/>
          </p:cNvSpPr>
          <p:nvPr>
            <p:ph type="title"/>
          </p:nvPr>
        </p:nvSpPr>
        <p:spPr/>
        <p:txBody>
          <a:bodyPr/>
          <a:lstStyle/>
          <a:p>
            <a:pPr eaLnBrk="1" hangingPunct="1">
              <a:defRPr/>
            </a:pPr>
            <a:r>
              <a:rPr lang="en-GB" sz="4000" smtClean="0"/>
              <a:t>Narrative in </a:t>
            </a:r>
            <a:r>
              <a:rPr lang="en-GB" sz="4000" i="1" smtClean="0"/>
              <a:t>Attempts on Her Life</a:t>
            </a:r>
          </a:p>
        </p:txBody>
      </p:sp>
      <p:sp>
        <p:nvSpPr>
          <p:cNvPr id="67587" name="Rectangle 3"/>
          <p:cNvSpPr>
            <a:spLocks noGrp="1" noChangeArrowheads="1"/>
          </p:cNvSpPr>
          <p:nvPr>
            <p:ph idx="1"/>
          </p:nvPr>
        </p:nvSpPr>
        <p:spPr/>
        <p:txBody>
          <a:bodyPr>
            <a:normAutofit fontScale="92500"/>
          </a:bodyPr>
          <a:lstStyle/>
          <a:p>
            <a:pPr eaLnBrk="1" hangingPunct="1">
              <a:lnSpc>
                <a:spcPct val="110000"/>
              </a:lnSpc>
              <a:defRPr/>
            </a:pPr>
            <a:r>
              <a:rPr lang="en-GB" sz="2800" dirty="0" smtClean="0"/>
              <a:t>Crimp shows narratives in the process of being constructed (often collaboratively):</a:t>
            </a:r>
          </a:p>
          <a:p>
            <a:pPr lvl="1" eaLnBrk="1" hangingPunct="1">
              <a:lnSpc>
                <a:spcPct val="110000"/>
              </a:lnSpc>
              <a:defRPr/>
            </a:pPr>
            <a:r>
              <a:rPr lang="en-GB" sz="2400" dirty="0" smtClean="0"/>
              <a:t>The second answerphone message shows a fictional narrative being invented (we later hear the full narrative in scenario 3, and perhaps its continuation in scenario 12)</a:t>
            </a:r>
          </a:p>
          <a:p>
            <a:pPr lvl="1" eaLnBrk="1" hangingPunct="1">
              <a:lnSpc>
                <a:spcPct val="110000"/>
              </a:lnSpc>
              <a:defRPr/>
            </a:pPr>
            <a:r>
              <a:rPr lang="en-GB" sz="2400" dirty="0" smtClean="0"/>
              <a:t>Scenarios 2 and 3 depict what sound like film executives inventing narratives; scenario 6 (‘Mum and Dad’) uses similar language</a:t>
            </a:r>
          </a:p>
          <a:p>
            <a:pPr lvl="1" eaLnBrk="1" hangingPunct="1">
              <a:lnSpc>
                <a:spcPct val="110000"/>
              </a:lnSpc>
              <a:defRPr/>
            </a:pPr>
            <a:r>
              <a:rPr lang="en-GB" sz="2400" dirty="0" smtClean="0"/>
              <a:t>Scenario 15, ‘The Statement’, explores anxieties over legal narratives: ‘Well, don’t you consider it accurate?’ (p. 268)</a:t>
            </a:r>
          </a:p>
          <a:p>
            <a:pPr lvl="1" eaLnBrk="1" hangingPunct="1">
              <a:lnSpc>
                <a:spcPct val="110000"/>
              </a:lnSpc>
              <a:defRPr/>
            </a:pPr>
            <a:endParaRPr lang="en-GB"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p:txBody>
          <a:bodyPr/>
          <a:lstStyle/>
          <a:p>
            <a:pPr eaLnBrk="1" hangingPunct="1">
              <a:defRPr/>
            </a:pPr>
            <a:r>
              <a:rPr lang="en-GB" sz="4000" smtClean="0"/>
              <a:t>Narrative in </a:t>
            </a:r>
            <a:r>
              <a:rPr lang="en-GB" sz="4000" i="1" smtClean="0"/>
              <a:t>Attempts on Her Life</a:t>
            </a:r>
          </a:p>
        </p:txBody>
      </p:sp>
      <p:sp>
        <p:nvSpPr>
          <p:cNvPr id="69635" name="Rectangle 3"/>
          <p:cNvSpPr>
            <a:spLocks noGrp="1" noChangeArrowheads="1"/>
          </p:cNvSpPr>
          <p:nvPr>
            <p:ph idx="1"/>
          </p:nvPr>
        </p:nvSpPr>
        <p:spPr/>
        <p:txBody>
          <a:bodyPr>
            <a:normAutofit fontScale="92500"/>
          </a:bodyPr>
          <a:lstStyle/>
          <a:p>
            <a:pPr eaLnBrk="1" hangingPunct="1">
              <a:lnSpc>
                <a:spcPct val="110000"/>
              </a:lnSpc>
              <a:defRPr/>
            </a:pPr>
            <a:r>
              <a:rPr lang="en-GB" sz="2800" dirty="0" smtClean="0"/>
              <a:t>Often, the play’s narratives unravel and deconstruct themselves:</a:t>
            </a:r>
          </a:p>
          <a:p>
            <a:pPr lvl="1" eaLnBrk="1" hangingPunct="1">
              <a:lnSpc>
                <a:spcPct val="110000"/>
              </a:lnSpc>
              <a:defRPr/>
            </a:pPr>
            <a:r>
              <a:rPr lang="en-GB" sz="2400" dirty="0" smtClean="0"/>
              <a:t>Anne’s lover treats her face like both a ‘precious chalice’ and a ‘rugby football’ (p. 213)</a:t>
            </a:r>
          </a:p>
          <a:p>
            <a:pPr lvl="1" eaLnBrk="1" hangingPunct="1">
              <a:lnSpc>
                <a:spcPct val="110000"/>
              </a:lnSpc>
              <a:defRPr/>
            </a:pPr>
            <a:r>
              <a:rPr lang="en-GB" sz="2400" dirty="0" smtClean="0"/>
              <a:t>After an in-depth description of her ashtray, a narrator adds the following information almost as an afterthought:</a:t>
            </a:r>
          </a:p>
          <a:p>
            <a:pPr lvl="2" eaLnBrk="1" hangingPunct="1">
              <a:lnSpc>
                <a:spcPct val="110000"/>
              </a:lnSpc>
              <a:defRPr/>
            </a:pPr>
            <a:r>
              <a:rPr lang="en-GB" sz="2000" dirty="0" smtClean="0"/>
              <a:t>‘…she speaks five languages and with the aid of the new CERN accelerator in Geneva she has discovered a new elementary particle which will bear her name and completely change the way we look at the universe.’ (p. 240)</a:t>
            </a:r>
          </a:p>
          <a:p>
            <a:pPr lvl="1" eaLnBrk="1" hangingPunct="1">
              <a:lnSpc>
                <a:spcPct val="110000"/>
              </a:lnSpc>
              <a:defRPr/>
            </a:pPr>
            <a:r>
              <a:rPr lang="en-GB" sz="2400" dirty="0" smtClean="0"/>
              <a:t>Scenario 13 narrates Annie as a conduit for an alien invasion.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p:txBody>
          <a:bodyPr/>
          <a:lstStyle/>
          <a:p>
            <a:pPr eaLnBrk="1" hangingPunct="1">
              <a:defRPr/>
            </a:pPr>
            <a:r>
              <a:rPr lang="en-GB" sz="4000" smtClean="0"/>
              <a:t>Narrative in </a:t>
            </a:r>
            <a:r>
              <a:rPr lang="en-GB" sz="4000" i="1" smtClean="0"/>
              <a:t>Attempts on Her Life</a:t>
            </a:r>
          </a:p>
        </p:txBody>
      </p:sp>
      <p:sp>
        <p:nvSpPr>
          <p:cNvPr id="71683" name="Rectangle 3"/>
          <p:cNvSpPr>
            <a:spLocks noGrp="1" noChangeArrowheads="1"/>
          </p:cNvSpPr>
          <p:nvPr>
            <p:ph idx="1"/>
          </p:nvPr>
        </p:nvSpPr>
        <p:spPr/>
        <p:txBody>
          <a:bodyPr/>
          <a:lstStyle/>
          <a:p>
            <a:pPr eaLnBrk="1" hangingPunct="1">
              <a:defRPr/>
            </a:pPr>
            <a:r>
              <a:rPr lang="en-GB" dirty="0" smtClean="0"/>
              <a:t>Scenario 10, ‘</a:t>
            </a:r>
            <a:r>
              <a:rPr lang="en-GB" dirty="0" err="1" smtClean="0"/>
              <a:t>Kinda</a:t>
            </a:r>
            <a:r>
              <a:rPr lang="en-GB" dirty="0" smtClean="0"/>
              <a:t> Funny’ is a monologue.</a:t>
            </a:r>
          </a:p>
          <a:p>
            <a:pPr lvl="1" eaLnBrk="1" hangingPunct="1">
              <a:defRPr/>
            </a:pPr>
            <a:r>
              <a:rPr lang="en-GB" dirty="0" smtClean="0"/>
              <a:t>It is the most conventional narrative in the play for this reason, but it deconstructs itself through its internal incongruity: after constructing a narrative of optimistic self-determination (the American dream?) it reveals Annie as a fascist.</a:t>
            </a:r>
          </a:p>
          <a:p>
            <a:pPr eaLnBrk="1" hangingPunct="1">
              <a:defRPr/>
            </a:pPr>
            <a:r>
              <a:rPr lang="en-GB" dirty="0" smtClean="0"/>
              <a:t>Scenario 12, ‘Strangely!’, continues scenario 3.</a:t>
            </a:r>
          </a:p>
          <a:p>
            <a:pPr lvl="1" eaLnBrk="1" hangingPunct="1">
              <a:defRPr/>
            </a:pPr>
            <a:r>
              <a:rPr lang="en-GB" dirty="0" smtClean="0"/>
              <a:t>It is a much more overtly deconstructed narrative, using strategies similar to Churchill.</a:t>
            </a:r>
          </a:p>
          <a:p>
            <a:pPr eaLnBrk="1" hangingPunct="1">
              <a:defRPr/>
            </a:pPr>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p:nvPr>
        </p:nvSpPr>
        <p:spPr/>
        <p:txBody>
          <a:bodyPr/>
          <a:lstStyle/>
          <a:p>
            <a:pPr eaLnBrk="1" hangingPunct="1">
              <a:defRPr/>
            </a:pPr>
            <a:r>
              <a:rPr lang="en-GB" smtClean="0"/>
              <a:t>Anne’s inconsistency</a:t>
            </a:r>
          </a:p>
        </p:txBody>
      </p:sp>
      <p:sp>
        <p:nvSpPr>
          <p:cNvPr id="73731" name="Rectangle 3"/>
          <p:cNvSpPr>
            <a:spLocks noGrp="1" noChangeArrowheads="1"/>
          </p:cNvSpPr>
          <p:nvPr>
            <p:ph idx="1"/>
          </p:nvPr>
        </p:nvSpPr>
        <p:spPr/>
        <p:txBody>
          <a:bodyPr>
            <a:normAutofit fontScale="92500"/>
          </a:bodyPr>
          <a:lstStyle/>
          <a:p>
            <a:pPr eaLnBrk="1" hangingPunct="1">
              <a:lnSpc>
                <a:spcPct val="120000"/>
              </a:lnSpc>
              <a:defRPr/>
            </a:pPr>
            <a:r>
              <a:rPr lang="en-GB" sz="2800" dirty="0" smtClean="0"/>
              <a:t>Her name</a:t>
            </a:r>
          </a:p>
          <a:p>
            <a:pPr eaLnBrk="1" hangingPunct="1">
              <a:lnSpc>
                <a:spcPct val="120000"/>
              </a:lnSpc>
              <a:defRPr/>
            </a:pPr>
            <a:r>
              <a:rPr lang="en-GB" sz="2800" dirty="0" smtClean="0"/>
              <a:t>Her age</a:t>
            </a:r>
          </a:p>
          <a:p>
            <a:pPr eaLnBrk="1" hangingPunct="1">
              <a:lnSpc>
                <a:spcPct val="120000"/>
              </a:lnSpc>
              <a:defRPr/>
            </a:pPr>
            <a:r>
              <a:rPr lang="en-GB" sz="2800" dirty="0" smtClean="0"/>
              <a:t>‘…all the things that Anne can be’ (p. 223) </a:t>
            </a:r>
          </a:p>
          <a:p>
            <a:pPr eaLnBrk="1" hangingPunct="1">
              <a:lnSpc>
                <a:spcPct val="120000"/>
              </a:lnSpc>
              <a:defRPr/>
            </a:pPr>
            <a:r>
              <a:rPr lang="en-GB" sz="2800" dirty="0" smtClean="0"/>
              <a:t>‘She’s a pornographic movie star / A killer and a brand of car’ (p. 263)</a:t>
            </a:r>
          </a:p>
          <a:p>
            <a:pPr eaLnBrk="1" hangingPunct="1">
              <a:lnSpc>
                <a:spcPct val="120000"/>
              </a:lnSpc>
              <a:defRPr/>
            </a:pPr>
            <a:r>
              <a:rPr lang="en-GB" sz="2800" dirty="0" smtClean="0"/>
              <a:t>Scenario 9, ‘The Threat of International Terrorism™’, gives us a refrain:</a:t>
            </a:r>
          </a:p>
          <a:p>
            <a:pPr lvl="1" eaLnBrk="1" hangingPunct="1">
              <a:lnSpc>
                <a:spcPct val="120000"/>
              </a:lnSpc>
              <a:defRPr/>
            </a:pPr>
            <a:r>
              <a:rPr lang="en-GB" sz="2400" dirty="0" smtClean="0"/>
              <a:t>‘Is this really the same little Anne…?’</a:t>
            </a:r>
          </a:p>
          <a:p>
            <a:pPr lvl="1" eaLnBrk="1" hangingPunct="1">
              <a:lnSpc>
                <a:spcPct val="120000"/>
              </a:lnSpc>
              <a:defRPr/>
            </a:pPr>
            <a:r>
              <a:rPr lang="en-GB" sz="2400" dirty="0" smtClean="0"/>
              <a:t>Once again, Anne becomes ludicrously inconsistent (p. 244).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rrowheads="1"/>
          </p:cNvSpPr>
          <p:nvPr>
            <p:ph type="title"/>
          </p:nvPr>
        </p:nvSpPr>
        <p:spPr/>
        <p:txBody>
          <a:bodyPr/>
          <a:lstStyle/>
          <a:p>
            <a:pPr eaLnBrk="1" hangingPunct="1">
              <a:defRPr/>
            </a:pPr>
            <a:r>
              <a:rPr lang="en-GB" sz="4000" smtClean="0"/>
              <a:t>‘Tragedy’ in </a:t>
            </a:r>
            <a:r>
              <a:rPr lang="en-GB" sz="4000" i="1" smtClean="0"/>
              <a:t>Attempts on Her Life</a:t>
            </a:r>
          </a:p>
        </p:txBody>
      </p:sp>
      <p:sp>
        <p:nvSpPr>
          <p:cNvPr id="75779" name="Rectangle 3"/>
          <p:cNvSpPr>
            <a:spLocks noGrp="1" noChangeArrowheads="1"/>
          </p:cNvSpPr>
          <p:nvPr>
            <p:ph idx="1"/>
          </p:nvPr>
        </p:nvSpPr>
        <p:spPr/>
        <p:txBody>
          <a:bodyPr/>
          <a:lstStyle/>
          <a:p>
            <a:pPr eaLnBrk="1" hangingPunct="1">
              <a:defRPr/>
            </a:pPr>
            <a:r>
              <a:rPr lang="en-GB" sz="2400" dirty="0" smtClean="0"/>
              <a:t>Scenario 2 is titled ‘Tragedy of Love and Ideology’:</a:t>
            </a:r>
          </a:p>
          <a:p>
            <a:pPr lvl="1" eaLnBrk="1" hangingPunct="1">
              <a:defRPr/>
            </a:pPr>
            <a:r>
              <a:rPr lang="en-GB" sz="2000" dirty="0" smtClean="0"/>
              <a:t>The word ‘naturally’ recurs throughout (compare Brecht)</a:t>
            </a:r>
          </a:p>
          <a:p>
            <a:pPr lvl="1" eaLnBrk="1" hangingPunct="1">
              <a:defRPr/>
            </a:pPr>
            <a:r>
              <a:rPr lang="en-GB" sz="2000" dirty="0" smtClean="0"/>
              <a:t>The young woman’s lack of control is </a:t>
            </a:r>
            <a:r>
              <a:rPr lang="en-GB" sz="2000" dirty="0" err="1" smtClean="0"/>
              <a:t>fetishised</a:t>
            </a:r>
            <a:r>
              <a:rPr lang="en-GB" sz="2000" dirty="0" smtClean="0"/>
              <a:t> by the writers of the imagined screenplay.</a:t>
            </a:r>
          </a:p>
          <a:p>
            <a:pPr eaLnBrk="1" hangingPunct="1">
              <a:defRPr/>
            </a:pPr>
            <a:r>
              <a:rPr lang="en-GB" sz="2400" dirty="0" smtClean="0"/>
              <a:t>Scenario 3, ‘Faith in Ourselves’, narrates a woman who ‘breaks down and scratches her cheeks like something from an ancient tragedy’ (p. 218):</a:t>
            </a:r>
          </a:p>
          <a:p>
            <a:pPr lvl="1" eaLnBrk="1" hangingPunct="1">
              <a:defRPr/>
            </a:pPr>
            <a:r>
              <a:rPr lang="en-GB" sz="2000" dirty="0" smtClean="0"/>
              <a:t>This description is then disputed by another co-narrator, who wants something much less classical (but no less artificial).</a:t>
            </a:r>
          </a:p>
          <a:p>
            <a:pPr lvl="1" eaLnBrk="1" hangingPunct="1">
              <a:defRPr/>
            </a:pPr>
            <a:r>
              <a:rPr lang="en-GB" sz="2000" dirty="0" smtClean="0"/>
              <a:t>‘So it’s a universal thing </a:t>
            </a:r>
            <a:r>
              <a:rPr lang="en-GB" sz="2000" i="1" dirty="0" smtClean="0"/>
              <a:t>obviously</a:t>
            </a:r>
            <a:r>
              <a:rPr lang="en-GB" sz="2000" dirty="0" smtClean="0"/>
              <a:t>.’ (p. 219)</a:t>
            </a:r>
          </a:p>
          <a:p>
            <a:pPr lvl="1" eaLnBrk="1" hangingPunct="1">
              <a:defRPr/>
            </a:pPr>
            <a:r>
              <a:rPr lang="en-GB" sz="2000" dirty="0" smtClean="0"/>
              <a:t>According to one speaker, this horrific story ‘strangely restores – I think it does – yes – our faith in ourselves.’ (p. 220)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rrowheads="1"/>
          </p:cNvSpPr>
          <p:nvPr>
            <p:ph type="title"/>
          </p:nvPr>
        </p:nvSpPr>
        <p:spPr/>
        <p:txBody>
          <a:bodyPr/>
          <a:lstStyle/>
          <a:p>
            <a:pPr eaLnBrk="1" hangingPunct="1">
              <a:defRPr/>
            </a:pPr>
            <a:r>
              <a:rPr lang="en-GB" sz="4000" smtClean="0"/>
              <a:t>‘Tragedy’ in </a:t>
            </a:r>
            <a:r>
              <a:rPr lang="en-GB" sz="4000" i="1" smtClean="0"/>
              <a:t>Attempts on Her Life</a:t>
            </a:r>
          </a:p>
        </p:txBody>
      </p:sp>
      <p:sp>
        <p:nvSpPr>
          <p:cNvPr id="77827" name="Rectangle 3"/>
          <p:cNvSpPr>
            <a:spLocks noGrp="1" noChangeArrowheads="1"/>
          </p:cNvSpPr>
          <p:nvPr>
            <p:ph idx="1"/>
          </p:nvPr>
        </p:nvSpPr>
        <p:spPr/>
        <p:txBody>
          <a:bodyPr/>
          <a:lstStyle/>
          <a:p>
            <a:pPr eaLnBrk="1" hangingPunct="1">
              <a:defRPr/>
            </a:pPr>
            <a:r>
              <a:rPr lang="en-GB" sz="2400" dirty="0" err="1" smtClean="0"/>
              <a:t>Luckhurst</a:t>
            </a:r>
            <a:r>
              <a:rPr lang="en-GB" sz="2400" dirty="0" smtClean="0"/>
              <a:t> compares scenario 16 (‘</a:t>
            </a:r>
            <a:r>
              <a:rPr lang="en-GB" sz="2400" dirty="0" err="1" smtClean="0"/>
              <a:t>Pornó</a:t>
            </a:r>
            <a:r>
              <a:rPr lang="en-GB" sz="2400" dirty="0" smtClean="0"/>
              <a:t>’) with Ibsen, </a:t>
            </a:r>
            <a:r>
              <a:rPr lang="en-GB" sz="2400" dirty="0" err="1" smtClean="0"/>
              <a:t>esepcially</a:t>
            </a:r>
            <a:r>
              <a:rPr lang="en-GB" sz="2400" dirty="0" smtClean="0"/>
              <a:t> in relation to Crimp’s use of ‘</a:t>
            </a:r>
            <a:r>
              <a:rPr lang="en-GB" sz="2400" i="1" dirty="0" smtClean="0"/>
              <a:t>passionate gypsy violin music</a:t>
            </a:r>
            <a:r>
              <a:rPr lang="en-GB" sz="2400" dirty="0" smtClean="0"/>
              <a:t>’ (p. 274):</a:t>
            </a:r>
          </a:p>
          <a:p>
            <a:pPr lvl="1" eaLnBrk="1" hangingPunct="1">
              <a:defRPr/>
            </a:pPr>
            <a:r>
              <a:rPr lang="en-GB" sz="2000" dirty="0" smtClean="0"/>
              <a:t>‘The music acts as an ironic counterpoint to the horror that ‘Anne’ must suppress and to her apparent breakdown, the voices of the oppressors uniting to drown her out with a repellently euphoric construction of her as a woman with all-powerful, divinely redemptive qualities…. Crimp may be borrowing from Ibsen’s use of musical irony in Nora’s tarantella scene and </a:t>
            </a:r>
            <a:r>
              <a:rPr lang="en-GB" sz="2000" dirty="0" err="1" smtClean="0"/>
              <a:t>Hedda’s</a:t>
            </a:r>
            <a:r>
              <a:rPr lang="en-GB" sz="2000" dirty="0" smtClean="0"/>
              <a:t> wild piano playing moments before her suicide, but whereas Ibsen’s musical notation indicates a space for rebellion and sexual liberation, (though occupied in desperation and strictly regulated) ‘Anne’ is not permitted even a brief transgressive moment. Unlike Nora and </a:t>
            </a:r>
            <a:r>
              <a:rPr lang="en-GB" sz="2000" dirty="0" err="1" smtClean="0"/>
              <a:t>Hedda</a:t>
            </a:r>
            <a:r>
              <a:rPr lang="en-GB" sz="2000" dirty="0" smtClean="0"/>
              <a:t> ‘Anne’ is not allowed agency.’ (2003: 59)</a:t>
            </a:r>
          </a:p>
          <a:p>
            <a:pPr eaLnBrk="1" hangingPunct="1">
              <a:defRPr/>
            </a:pPr>
            <a:endParaRPr lang="en-GB"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pPr eaLnBrk="1" hangingPunct="1">
              <a:defRPr/>
            </a:pPr>
            <a:r>
              <a:rPr lang="en-GB" dirty="0" smtClean="0"/>
              <a:t>European Theatre</a:t>
            </a:r>
          </a:p>
        </p:txBody>
      </p:sp>
      <p:sp>
        <p:nvSpPr>
          <p:cNvPr id="38915" name="Rectangle 3"/>
          <p:cNvSpPr>
            <a:spLocks noGrp="1" noChangeArrowheads="1"/>
          </p:cNvSpPr>
          <p:nvPr>
            <p:ph idx="1"/>
          </p:nvPr>
        </p:nvSpPr>
        <p:spPr/>
        <p:txBody>
          <a:bodyPr/>
          <a:lstStyle/>
          <a:p>
            <a:pPr eaLnBrk="1" hangingPunct="1">
              <a:defRPr/>
            </a:pPr>
            <a:r>
              <a:rPr lang="en-GB" sz="2400" dirty="0" smtClean="0"/>
              <a:t>Hans-</a:t>
            </a:r>
            <a:r>
              <a:rPr lang="en-GB" sz="2400" dirty="0" err="1" smtClean="0"/>
              <a:t>Thies</a:t>
            </a:r>
            <a:r>
              <a:rPr lang="en-GB" sz="2400" dirty="0" smtClean="0"/>
              <a:t> Lehmann, </a:t>
            </a:r>
            <a:r>
              <a:rPr lang="en-GB" sz="2400" i="1" dirty="0" err="1" smtClean="0"/>
              <a:t>Postdramatic</a:t>
            </a:r>
            <a:r>
              <a:rPr lang="en-GB" sz="2400" i="1" dirty="0" smtClean="0"/>
              <a:t> Theatre</a:t>
            </a:r>
            <a:r>
              <a:rPr lang="en-GB" sz="2400" dirty="0" smtClean="0"/>
              <a:t>:</a:t>
            </a:r>
          </a:p>
          <a:p>
            <a:pPr lvl="1" eaLnBrk="1" hangingPunct="1">
              <a:defRPr/>
            </a:pPr>
            <a:r>
              <a:rPr lang="en-GB" sz="2000" dirty="0" smtClean="0"/>
              <a:t>‘For centuries a paradigm has dominated European theatre that clearly distinguishes it from non-European theatre traditions. For example, Indian </a:t>
            </a:r>
            <a:r>
              <a:rPr lang="en-GB" sz="2000" dirty="0" err="1" smtClean="0"/>
              <a:t>Kathakali</a:t>
            </a:r>
            <a:r>
              <a:rPr lang="en-GB" sz="2000" dirty="0" smtClean="0"/>
              <a:t> or Japanese Noh theatre are structured completely differently and consist essentially of dance, chorus and music, highly stylized ceremonial procedures, narrative and lyric texts, while theatre in Europe amounted to the representation, the ‘making present’ of speeches and deeds on stage through mimetic dramatic play. </a:t>
            </a:r>
            <a:r>
              <a:rPr lang="en-GB" sz="2000" dirty="0" err="1" smtClean="0"/>
              <a:t>Bertolt</a:t>
            </a:r>
            <a:r>
              <a:rPr lang="en-GB" sz="2000" dirty="0" smtClean="0"/>
              <a:t> Brecht chose the term ‘dramatic theatre’ to designate the tradition that his epic ‘theatre of the scientific age’ intended to put an end to. In a more comprehensive sense (and also including the majority of Brecht’s own work), however, this term can be used to designate the core of European theatre tradition in modern times. (2006: 21)</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rrowheads="1"/>
          </p:cNvSpPr>
          <p:nvPr>
            <p:ph type="title"/>
          </p:nvPr>
        </p:nvSpPr>
        <p:spPr/>
        <p:txBody>
          <a:bodyPr/>
          <a:lstStyle/>
          <a:p>
            <a:pPr eaLnBrk="1" hangingPunct="1">
              <a:defRPr/>
            </a:pPr>
            <a:r>
              <a:rPr lang="en-GB" smtClean="0"/>
              <a:t>Postdramatic theatre</a:t>
            </a:r>
          </a:p>
        </p:txBody>
      </p:sp>
      <p:sp>
        <p:nvSpPr>
          <p:cNvPr id="79875" name="Rectangle 3"/>
          <p:cNvSpPr>
            <a:spLocks noGrp="1" noChangeArrowheads="1"/>
          </p:cNvSpPr>
          <p:nvPr>
            <p:ph idx="1"/>
          </p:nvPr>
        </p:nvSpPr>
        <p:spPr/>
        <p:txBody>
          <a:bodyPr>
            <a:normAutofit fontScale="85000" lnSpcReduction="10000"/>
          </a:bodyPr>
          <a:lstStyle/>
          <a:p>
            <a:pPr eaLnBrk="1" hangingPunct="1">
              <a:lnSpc>
                <a:spcPct val="120000"/>
              </a:lnSpc>
              <a:defRPr/>
            </a:pPr>
            <a:r>
              <a:rPr lang="en-GB" sz="2400" dirty="0" smtClean="0"/>
              <a:t>The absence of dramatic characters means there is no ‘</a:t>
            </a:r>
            <a:r>
              <a:rPr lang="en-GB" sz="2400" dirty="0" err="1" smtClean="0"/>
              <a:t>agon</a:t>
            </a:r>
            <a:r>
              <a:rPr lang="en-GB" sz="2400" dirty="0" smtClean="0"/>
              <a:t>’ in the traditional sense – but we do hear conflict in the simultaneous construction of competing narratives. </a:t>
            </a:r>
          </a:p>
          <a:p>
            <a:pPr eaLnBrk="1" hangingPunct="1">
              <a:lnSpc>
                <a:spcPct val="120000"/>
              </a:lnSpc>
              <a:defRPr/>
            </a:pPr>
            <a:r>
              <a:rPr lang="en-GB" sz="2400" dirty="0" smtClean="0"/>
              <a:t>The absence of plot allows Crimp to avoid making any assertions about causality (though he certainly plays with ideas about what has ‘caused’ Anne’s reported actions).</a:t>
            </a:r>
          </a:p>
          <a:p>
            <a:pPr eaLnBrk="1" hangingPunct="1">
              <a:lnSpc>
                <a:spcPct val="120000"/>
              </a:lnSpc>
              <a:defRPr/>
            </a:pPr>
            <a:r>
              <a:rPr lang="en-GB" sz="2400" dirty="0" smtClean="0"/>
              <a:t>Though the play is not structured according to Aristotelian principles, there is still a distinct shape to it, as </a:t>
            </a:r>
            <a:r>
              <a:rPr lang="en-GB" sz="2400" dirty="0" err="1" smtClean="0"/>
              <a:t>Aleks</a:t>
            </a:r>
            <a:r>
              <a:rPr lang="en-GB" sz="2400" dirty="0" smtClean="0"/>
              <a:t> </a:t>
            </a:r>
            <a:r>
              <a:rPr lang="en-GB" sz="2400" dirty="0" err="1" smtClean="0"/>
              <a:t>Sierz</a:t>
            </a:r>
            <a:r>
              <a:rPr lang="en-GB" sz="2400" dirty="0" smtClean="0"/>
              <a:t> observes:</a:t>
            </a:r>
          </a:p>
          <a:p>
            <a:pPr lvl="1" eaLnBrk="1" hangingPunct="1">
              <a:lnSpc>
                <a:spcPct val="120000"/>
              </a:lnSpc>
              <a:defRPr/>
            </a:pPr>
            <a:r>
              <a:rPr lang="en-GB" sz="2000" dirty="0" smtClean="0"/>
              <a:t>‘Above all, the play’s daring form is symmetrical: two scenarios, both played in a foreign language with a translation, occur near the beginning and the end of the play; and there are two rhymed scenes, ‘The Camera Loves You’ and ‘Girl Next Door’. Two scenarios, ‘Faith in Ourselves’ and ‘Strangely!’ are episodes from the same story.’ (2006: 50)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rrowheads="1"/>
          </p:cNvSpPr>
          <p:nvPr>
            <p:ph type="title"/>
          </p:nvPr>
        </p:nvSpPr>
        <p:spPr/>
        <p:txBody>
          <a:bodyPr/>
          <a:lstStyle/>
          <a:p>
            <a:pPr eaLnBrk="1" hangingPunct="1">
              <a:defRPr/>
            </a:pPr>
            <a:r>
              <a:rPr lang="en-GB" smtClean="0"/>
              <a:t>The media and the hyperreal</a:t>
            </a:r>
          </a:p>
        </p:txBody>
      </p:sp>
      <p:pic>
        <p:nvPicPr>
          <p:cNvPr id="29699" name="Picture 5" descr="Attempts ban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16113"/>
            <a:ext cx="9144000" cy="312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p:txBody>
          <a:bodyPr/>
          <a:lstStyle/>
          <a:p>
            <a:pPr eaLnBrk="1" hangingPunct="1">
              <a:defRPr/>
            </a:pPr>
            <a:r>
              <a:rPr lang="en-GB" smtClean="0"/>
              <a:t>The media and the hyperreal</a:t>
            </a:r>
          </a:p>
        </p:txBody>
      </p:sp>
      <p:sp>
        <p:nvSpPr>
          <p:cNvPr id="81923" name="Rectangle 3"/>
          <p:cNvSpPr>
            <a:spLocks noGrp="1" noChangeArrowheads="1"/>
          </p:cNvSpPr>
          <p:nvPr>
            <p:ph idx="1"/>
          </p:nvPr>
        </p:nvSpPr>
        <p:spPr/>
        <p:txBody>
          <a:bodyPr/>
          <a:lstStyle/>
          <a:p>
            <a:pPr eaLnBrk="1" hangingPunct="1">
              <a:defRPr/>
            </a:pPr>
            <a:r>
              <a:rPr lang="en-GB" dirty="0" smtClean="0"/>
              <a:t>The play’s epigraph is from postmodernist philosopher Jean </a:t>
            </a:r>
            <a:r>
              <a:rPr lang="en-GB" dirty="0" err="1" smtClean="0"/>
              <a:t>Baudrillard</a:t>
            </a:r>
            <a:r>
              <a:rPr lang="en-GB" dirty="0" smtClean="0"/>
              <a:t>:</a:t>
            </a:r>
          </a:p>
          <a:p>
            <a:pPr lvl="1" eaLnBrk="1" hangingPunct="1">
              <a:defRPr/>
            </a:pPr>
            <a:r>
              <a:rPr lang="en-GB" dirty="0" smtClean="0"/>
              <a:t>‘No one will have directly experienced the actual cause of such happenings, but everyone will have received an image of them.’ (p. 198)</a:t>
            </a:r>
          </a:p>
          <a:p>
            <a:pPr eaLnBrk="1" hangingPunct="1">
              <a:defRPr/>
            </a:pPr>
            <a:r>
              <a:rPr lang="en-GB" dirty="0" err="1" smtClean="0"/>
              <a:t>Baudrillard</a:t>
            </a:r>
            <a:r>
              <a:rPr lang="en-GB" dirty="0" smtClean="0"/>
              <a:t>: ‘The real is not only what can be reproduced, </a:t>
            </a:r>
            <a:r>
              <a:rPr lang="en-GB" i="1" dirty="0" smtClean="0"/>
              <a:t>but that which is already always reproduced</a:t>
            </a:r>
            <a:r>
              <a:rPr lang="en-GB" dirty="0" smtClean="0"/>
              <a:t>: The hyperreal’ (1992: 186).</a:t>
            </a:r>
          </a:p>
          <a:p>
            <a:pPr lvl="1" eaLnBrk="1" hangingPunct="1">
              <a:defRPr/>
            </a:pPr>
            <a:endParaRPr lang="en-GB"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rrowheads="1"/>
          </p:cNvSpPr>
          <p:nvPr>
            <p:ph type="title"/>
          </p:nvPr>
        </p:nvSpPr>
        <p:spPr/>
        <p:txBody>
          <a:bodyPr/>
          <a:lstStyle/>
          <a:p>
            <a:pPr eaLnBrk="1" hangingPunct="1">
              <a:defRPr/>
            </a:pPr>
            <a:r>
              <a:rPr lang="en-GB" smtClean="0"/>
              <a:t>The media and the hyperreal</a:t>
            </a:r>
          </a:p>
        </p:txBody>
      </p:sp>
      <p:sp>
        <p:nvSpPr>
          <p:cNvPr id="83971" name="Rectangle 3"/>
          <p:cNvSpPr>
            <a:spLocks noGrp="1" noChangeArrowheads="1"/>
          </p:cNvSpPr>
          <p:nvPr>
            <p:ph idx="1"/>
          </p:nvPr>
        </p:nvSpPr>
        <p:spPr/>
        <p:txBody>
          <a:bodyPr>
            <a:normAutofit fontScale="92500" lnSpcReduction="10000"/>
          </a:bodyPr>
          <a:lstStyle/>
          <a:p>
            <a:pPr eaLnBrk="1" hangingPunct="1">
              <a:lnSpc>
                <a:spcPct val="110000"/>
              </a:lnSpc>
              <a:defRPr/>
            </a:pPr>
            <a:r>
              <a:rPr lang="en-GB" sz="2400" dirty="0" smtClean="0"/>
              <a:t>Anne is constantly ‘mediated’: through answerphone messages, photographs, video, screenplays, a TV advertisement, an art installation.</a:t>
            </a:r>
          </a:p>
          <a:p>
            <a:pPr eaLnBrk="1" hangingPunct="1">
              <a:lnSpc>
                <a:spcPct val="110000"/>
              </a:lnSpc>
              <a:defRPr/>
            </a:pPr>
            <a:r>
              <a:rPr lang="en-GB" sz="2400" dirty="0" smtClean="0"/>
              <a:t>The most dominant voices in the play are those of spin doctors, advertisers and film executives: one scenario is explicitly a screenplay (‘Later. Night. … Dialogue.’), another a commercial for a car.</a:t>
            </a:r>
          </a:p>
          <a:p>
            <a:pPr eaLnBrk="1" hangingPunct="1">
              <a:lnSpc>
                <a:spcPct val="110000"/>
              </a:lnSpc>
              <a:defRPr/>
            </a:pPr>
            <a:r>
              <a:rPr lang="en-GB" sz="2400" dirty="0" smtClean="0"/>
              <a:t>The play explores the role of empathy in an age when so many narratives either advertise commercial products, or are products themselves:</a:t>
            </a:r>
          </a:p>
          <a:p>
            <a:pPr lvl="1" eaLnBrk="1" hangingPunct="1">
              <a:lnSpc>
                <a:spcPct val="110000"/>
              </a:lnSpc>
              <a:defRPr/>
            </a:pPr>
            <a:r>
              <a:rPr lang="en-GB" sz="2000" dirty="0" smtClean="0"/>
              <a:t>‘We </a:t>
            </a:r>
            <a:r>
              <a:rPr lang="en-GB" sz="2000" i="1" dirty="0" smtClean="0"/>
              <a:t>need</a:t>
            </a:r>
            <a:r>
              <a:rPr lang="en-GB" sz="2000" dirty="0" smtClean="0"/>
              <a:t> to empathise / We </a:t>
            </a:r>
            <a:r>
              <a:rPr lang="en-GB" sz="2000" i="1" dirty="0" smtClean="0"/>
              <a:t>need</a:t>
            </a:r>
            <a:r>
              <a:rPr lang="en-GB" sz="2000" dirty="0" smtClean="0"/>
              <a:t> to advertise’ (p. 223) </a:t>
            </a:r>
          </a:p>
          <a:p>
            <a:pPr lvl="1" eaLnBrk="1" hangingPunct="1">
              <a:lnSpc>
                <a:spcPct val="110000"/>
              </a:lnSpc>
              <a:defRPr/>
            </a:pPr>
            <a:r>
              <a:rPr lang="en-GB" sz="2000" dirty="0" smtClean="0"/>
              <a:t>‘…why can’t she be more attractive? Why can’t she be more sympathetic?’ (p. 259)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p:txBody>
          <a:bodyPr/>
          <a:lstStyle/>
          <a:p>
            <a:pPr eaLnBrk="1" hangingPunct="1">
              <a:defRPr/>
            </a:pPr>
            <a:r>
              <a:rPr lang="en-GB" smtClean="0"/>
              <a:t>The media and the hyperreal</a:t>
            </a:r>
          </a:p>
        </p:txBody>
      </p:sp>
      <p:sp>
        <p:nvSpPr>
          <p:cNvPr id="86019" name="Rectangle 3"/>
          <p:cNvSpPr>
            <a:spLocks noGrp="1" noChangeArrowheads="1"/>
          </p:cNvSpPr>
          <p:nvPr>
            <p:ph idx="1"/>
          </p:nvPr>
        </p:nvSpPr>
        <p:spPr/>
        <p:txBody>
          <a:bodyPr/>
          <a:lstStyle/>
          <a:p>
            <a:pPr eaLnBrk="1" hangingPunct="1">
              <a:defRPr/>
            </a:pPr>
            <a:r>
              <a:rPr lang="en-GB" sz="2400" dirty="0" smtClean="0"/>
              <a:t>As </a:t>
            </a:r>
            <a:r>
              <a:rPr lang="en-GB" sz="2400" dirty="0" err="1" smtClean="0"/>
              <a:t>Baudrillard</a:t>
            </a:r>
            <a:r>
              <a:rPr lang="en-GB" sz="2400" dirty="0" smtClean="0"/>
              <a:t> has suggested, this has implications for the construction of ‘reality’ itself:</a:t>
            </a:r>
          </a:p>
          <a:p>
            <a:pPr lvl="1" eaLnBrk="1" hangingPunct="1">
              <a:defRPr/>
            </a:pPr>
            <a:r>
              <a:rPr lang="en-GB" sz="2200" dirty="0" smtClean="0"/>
              <a:t>‘“I feel like a screen.” … “Like a TV screen,” she says, “where everything from the front looks real and alive, but round the back there’s just dust and a few wires.” … She says she’s not a real character, not a real character like you get in a book or on TV, but a </a:t>
            </a:r>
            <a:r>
              <a:rPr lang="en-GB" sz="2200" i="1" dirty="0" smtClean="0"/>
              <a:t>lack</a:t>
            </a:r>
            <a:r>
              <a:rPr lang="en-GB" sz="2200" dirty="0" smtClean="0"/>
              <a:t> of character, an </a:t>
            </a:r>
            <a:r>
              <a:rPr lang="en-GB" sz="2200" i="1" dirty="0" smtClean="0"/>
              <a:t>absence</a:t>
            </a:r>
            <a:r>
              <a:rPr lang="en-GB" sz="2200" dirty="0" smtClean="0"/>
              <a:t> she calls it, doesn’t she, of character.’ (p. 229)</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p:txBody>
          <a:bodyPr/>
          <a:lstStyle/>
          <a:p>
            <a:pPr eaLnBrk="1" hangingPunct="1">
              <a:defRPr/>
            </a:pPr>
            <a:r>
              <a:rPr lang="en-GB" smtClean="0"/>
              <a:t>Meta-critique?</a:t>
            </a:r>
          </a:p>
        </p:txBody>
      </p:sp>
      <p:sp>
        <p:nvSpPr>
          <p:cNvPr id="88067" name="Rectangle 3"/>
          <p:cNvSpPr>
            <a:spLocks noGrp="1" noChangeArrowheads="1"/>
          </p:cNvSpPr>
          <p:nvPr>
            <p:ph idx="1"/>
          </p:nvPr>
        </p:nvSpPr>
        <p:spPr/>
        <p:txBody>
          <a:bodyPr>
            <a:normAutofit fontScale="92500"/>
          </a:bodyPr>
          <a:lstStyle/>
          <a:p>
            <a:pPr eaLnBrk="1" hangingPunct="1">
              <a:lnSpc>
                <a:spcPct val="110000"/>
              </a:lnSpc>
              <a:defRPr/>
            </a:pPr>
            <a:r>
              <a:rPr lang="en-GB" sz="2800" dirty="0" smtClean="0"/>
              <a:t>What is the play’s attitude towards ‘truth’?</a:t>
            </a:r>
          </a:p>
          <a:p>
            <a:pPr eaLnBrk="1" hangingPunct="1">
              <a:lnSpc>
                <a:spcPct val="110000"/>
              </a:lnSpc>
              <a:defRPr/>
            </a:pPr>
            <a:r>
              <a:rPr lang="en-GB" sz="2800" dirty="0" smtClean="0"/>
              <a:t>Scenario 11, ‘Untitled (100 Words)’, is often misinterpreted as Crimp’s explanation of how to read his play:</a:t>
            </a:r>
          </a:p>
          <a:p>
            <a:pPr lvl="1" eaLnBrk="1" hangingPunct="1">
              <a:lnSpc>
                <a:spcPct val="110000"/>
              </a:lnSpc>
              <a:defRPr/>
            </a:pPr>
            <a:r>
              <a:rPr lang="en-GB" sz="2400" dirty="0" smtClean="0"/>
              <a:t>‘With respect to you I think she’d find the whole concept of ‘making a point’ ludicrously outmoded. If </a:t>
            </a:r>
            <a:r>
              <a:rPr lang="en-GB" sz="2400" i="1" dirty="0" smtClean="0"/>
              <a:t>any</a:t>
            </a:r>
            <a:r>
              <a:rPr lang="en-GB" sz="2400" dirty="0" smtClean="0"/>
              <a:t> point is being made at all it’s </a:t>
            </a:r>
            <a:r>
              <a:rPr lang="en-GB" sz="2400" i="1" dirty="0" smtClean="0"/>
              <a:t>surely</a:t>
            </a:r>
            <a:r>
              <a:rPr lang="en-GB" sz="2400" dirty="0" smtClean="0"/>
              <a:t> the point that the point that’s being made is </a:t>
            </a:r>
            <a:r>
              <a:rPr lang="en-GB" sz="2400" i="1" dirty="0" smtClean="0"/>
              <a:t>not</a:t>
            </a:r>
            <a:r>
              <a:rPr lang="en-GB" sz="2400" dirty="0" smtClean="0"/>
              <a:t> the point and never has in fact </a:t>
            </a:r>
            <a:r>
              <a:rPr lang="en-GB" sz="2400" i="1" dirty="0" smtClean="0"/>
              <a:t>been</a:t>
            </a:r>
            <a:r>
              <a:rPr lang="en-GB" sz="2400" dirty="0" smtClean="0"/>
              <a:t> the point. It’s surely the point that the search for a point is pointless and that the whole point of the exercise – i.e. these attempts on her own life – </a:t>
            </a:r>
            <a:r>
              <a:rPr lang="en-GB" sz="2400" i="1" dirty="0" smtClean="0"/>
              <a:t>points</a:t>
            </a:r>
            <a:r>
              <a:rPr lang="en-GB" sz="2400" dirty="0" smtClean="0"/>
              <a:t> to that.’ (p. 250-1)</a:t>
            </a:r>
          </a:p>
          <a:p>
            <a:pPr eaLnBrk="1" hangingPunct="1">
              <a:lnSpc>
                <a:spcPct val="110000"/>
              </a:lnSpc>
              <a:defRPr/>
            </a:pPr>
            <a:endParaRPr lang="en-GB" sz="28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rrowheads="1"/>
          </p:cNvSpPr>
          <p:nvPr>
            <p:ph type="title"/>
          </p:nvPr>
        </p:nvSpPr>
        <p:spPr/>
        <p:txBody>
          <a:bodyPr/>
          <a:lstStyle/>
          <a:p>
            <a:pPr eaLnBrk="1" hangingPunct="1">
              <a:defRPr/>
            </a:pPr>
            <a:r>
              <a:rPr lang="en-GB" smtClean="0"/>
              <a:t>Meta-critique?</a:t>
            </a:r>
          </a:p>
        </p:txBody>
      </p:sp>
      <p:sp>
        <p:nvSpPr>
          <p:cNvPr id="90115" name="Rectangle 3"/>
          <p:cNvSpPr>
            <a:spLocks noGrp="1" noChangeArrowheads="1"/>
          </p:cNvSpPr>
          <p:nvPr>
            <p:ph idx="1"/>
          </p:nvPr>
        </p:nvSpPr>
        <p:spPr/>
        <p:txBody>
          <a:bodyPr>
            <a:normAutofit fontScale="85000" lnSpcReduction="10000"/>
          </a:bodyPr>
          <a:lstStyle/>
          <a:p>
            <a:pPr eaLnBrk="1" hangingPunct="1">
              <a:lnSpc>
                <a:spcPct val="120000"/>
              </a:lnSpc>
              <a:defRPr/>
            </a:pPr>
            <a:r>
              <a:rPr lang="en-GB" sz="2800" dirty="0" smtClean="0"/>
              <a:t>The scenario is, surely, a parody:</a:t>
            </a:r>
          </a:p>
          <a:p>
            <a:pPr lvl="1" eaLnBrk="1" hangingPunct="1">
              <a:lnSpc>
                <a:spcPct val="120000"/>
              </a:lnSpc>
              <a:defRPr/>
            </a:pPr>
            <a:r>
              <a:rPr lang="en-GB" sz="2400" dirty="0" smtClean="0"/>
              <a:t>The words used to describe the ‘landmark work’ are empty clichés: ‘It’s moving. It’s timely. It’s distressing. It’s funny. It’s sick. It’s sexy. It’s deeply serious. It’s entertaining. It’s illuminating. It’s dark. It’s highly personal and at the same time raises vital questions about the world we’re living in.’ (p. 250)</a:t>
            </a:r>
          </a:p>
          <a:p>
            <a:pPr lvl="1" eaLnBrk="1" hangingPunct="1">
              <a:lnSpc>
                <a:spcPct val="120000"/>
              </a:lnSpc>
              <a:defRPr/>
            </a:pPr>
            <a:r>
              <a:rPr lang="en-GB" sz="2400" dirty="0" smtClean="0"/>
              <a:t>When one of the critics asserts that ‘what we see here is the work of a girl who quite clearly should’ve been admitted not to an art school but to a psychiatric unit’ (p. 251-2), Crimp is alluding fairly directly to Charles Spencer’s review of Sarah Kane’s </a:t>
            </a:r>
            <a:r>
              <a:rPr lang="en-GB" sz="2400" i="1" dirty="0" smtClean="0"/>
              <a:t>Phaedra’s Love</a:t>
            </a:r>
            <a:r>
              <a:rPr lang="en-GB" sz="2400" dirty="0" smtClean="0"/>
              <a:t>: ‘It’s not a theatre critic that’s required here, it’s a psychiatrist.’ (</a:t>
            </a:r>
            <a:r>
              <a:rPr lang="en-GB" sz="2400" i="1" dirty="0" smtClean="0"/>
              <a:t>Daily Telegraph</a:t>
            </a:r>
            <a:r>
              <a:rPr lang="en-GB" sz="2400" dirty="0" smtClean="0"/>
              <a:t>, 21 May 1996).</a:t>
            </a:r>
          </a:p>
          <a:p>
            <a:pPr eaLnBrk="1" hangingPunct="1">
              <a:lnSpc>
                <a:spcPct val="120000"/>
              </a:lnSpc>
              <a:defRPr/>
            </a:pPr>
            <a:endParaRPr lang="en-GB" sz="28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p:txBody>
          <a:bodyPr/>
          <a:lstStyle/>
          <a:p>
            <a:pPr eaLnBrk="1" hangingPunct="1">
              <a:defRPr/>
            </a:pPr>
            <a:r>
              <a:rPr lang="en-GB" smtClean="0"/>
              <a:t>Meta-critique?</a:t>
            </a:r>
          </a:p>
        </p:txBody>
      </p:sp>
      <p:sp>
        <p:nvSpPr>
          <p:cNvPr id="95235" name="Rectangle 3"/>
          <p:cNvSpPr>
            <a:spLocks noGrp="1" noChangeArrowheads="1"/>
          </p:cNvSpPr>
          <p:nvPr>
            <p:ph idx="1"/>
          </p:nvPr>
        </p:nvSpPr>
        <p:spPr/>
        <p:txBody>
          <a:bodyPr>
            <a:normAutofit fontScale="92500" lnSpcReduction="10000"/>
          </a:bodyPr>
          <a:lstStyle/>
          <a:p>
            <a:pPr eaLnBrk="1" hangingPunct="1">
              <a:lnSpc>
                <a:spcPct val="110000"/>
              </a:lnSpc>
              <a:defRPr/>
            </a:pPr>
            <a:r>
              <a:rPr lang="en-GB" sz="2800" dirty="0" smtClean="0"/>
              <a:t>Are we meant to agree on the critic’s definition of our own context?</a:t>
            </a:r>
          </a:p>
          <a:p>
            <a:pPr lvl="1" eaLnBrk="1" hangingPunct="1">
              <a:lnSpc>
                <a:spcPct val="110000"/>
              </a:lnSpc>
              <a:defRPr/>
            </a:pPr>
            <a:r>
              <a:rPr lang="en-GB" sz="2400" dirty="0" smtClean="0"/>
              <a:t>‘… the context of a </a:t>
            </a:r>
            <a:r>
              <a:rPr lang="en-GB" sz="2400" i="1" dirty="0" smtClean="0"/>
              <a:t>post</a:t>
            </a:r>
            <a:r>
              <a:rPr lang="en-GB" sz="2400" dirty="0" smtClean="0"/>
              <a:t>-radical, of a post-</a:t>
            </a:r>
            <a:r>
              <a:rPr lang="en-GB" sz="2400" i="1" dirty="0" smtClean="0"/>
              <a:t>human</a:t>
            </a:r>
            <a:r>
              <a:rPr lang="en-GB" sz="2400" dirty="0" smtClean="0"/>
              <a:t> world where the gestures of radicalism take on new meaning in a society where the radical gesture is simply one more form of entertainment i.e. one more product – in this case an artwork – to be consumed.’ (p. 256)</a:t>
            </a:r>
          </a:p>
          <a:p>
            <a:pPr lvl="1" eaLnBrk="1" hangingPunct="1">
              <a:lnSpc>
                <a:spcPct val="110000"/>
              </a:lnSpc>
              <a:defRPr/>
            </a:pPr>
            <a:r>
              <a:rPr lang="en-GB" sz="2400" dirty="0" smtClean="0"/>
              <a:t>Paul Taylor seemed to think so, asking: ‘Is it, for all its extraordinary flights of eloquent writing, a play that is just cleverly knowing and darkly comic about its own ingenious futility?’ (</a:t>
            </a:r>
            <a:r>
              <a:rPr lang="en-GB" sz="2400" i="1" dirty="0" smtClean="0"/>
              <a:t>Independent</a:t>
            </a:r>
            <a:r>
              <a:rPr lang="en-GB" sz="2400" dirty="0" smtClean="0"/>
              <a:t>, 14 March 1997) </a:t>
            </a:r>
          </a:p>
          <a:p>
            <a:pPr lvl="1" eaLnBrk="1" hangingPunct="1">
              <a:lnSpc>
                <a:spcPct val="110000"/>
              </a:lnSpc>
              <a:defRPr/>
            </a:pPr>
            <a:r>
              <a:rPr lang="en-GB" sz="2400" dirty="0" smtClean="0"/>
              <a:t>Compare Beckett?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rrowheads="1"/>
          </p:cNvSpPr>
          <p:nvPr>
            <p:ph type="title"/>
          </p:nvPr>
        </p:nvSpPr>
        <p:spPr/>
        <p:txBody>
          <a:bodyPr/>
          <a:lstStyle/>
          <a:p>
            <a:pPr eaLnBrk="1" hangingPunct="1">
              <a:defRPr/>
            </a:pPr>
            <a:r>
              <a:rPr lang="en-GB" smtClean="0"/>
              <a:t>Meta-critique?</a:t>
            </a:r>
          </a:p>
        </p:txBody>
      </p:sp>
      <p:sp>
        <p:nvSpPr>
          <p:cNvPr id="97283" name="Rectangle 3"/>
          <p:cNvSpPr>
            <a:spLocks noGrp="1" noChangeArrowheads="1"/>
          </p:cNvSpPr>
          <p:nvPr>
            <p:ph idx="1"/>
          </p:nvPr>
        </p:nvSpPr>
        <p:spPr/>
        <p:txBody>
          <a:bodyPr/>
          <a:lstStyle/>
          <a:p>
            <a:pPr eaLnBrk="1" hangingPunct="1">
              <a:defRPr/>
            </a:pPr>
            <a:r>
              <a:rPr lang="en-GB" dirty="0" smtClean="0"/>
              <a:t>Crimp, argues Heiner Zimmermann, is ‘aware of the fact that he is part of the culture he satirises’: </a:t>
            </a:r>
          </a:p>
          <a:p>
            <a:pPr lvl="1" eaLnBrk="1" hangingPunct="1">
              <a:defRPr/>
            </a:pPr>
            <a:r>
              <a:rPr lang="en-GB" dirty="0" smtClean="0"/>
              <a:t>‘His critique does not arrogate a stance of moral superiority or superior insight. … In short, it exposes the perversion of current discourses while openly admitting that it has no alternatives to offer.’ (2003: 84)</a:t>
            </a:r>
          </a:p>
          <a:p>
            <a:pPr eaLnBrk="1" hangingPunct="1">
              <a:defRPr/>
            </a:pPr>
            <a:r>
              <a:rPr lang="en-GB" dirty="0" smtClean="0"/>
              <a:t>Crimp has indeed described himself as ‘anti-ideological’ (Clapp 1997).</a:t>
            </a:r>
          </a:p>
          <a:p>
            <a:pPr eaLnBrk="1" hangingPunct="1">
              <a:defRPr/>
            </a:pPr>
            <a:endParaRPr lang="en-GB"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rrowheads="1"/>
          </p:cNvSpPr>
          <p:nvPr>
            <p:ph type="title"/>
          </p:nvPr>
        </p:nvSpPr>
        <p:spPr/>
        <p:txBody>
          <a:bodyPr/>
          <a:lstStyle/>
          <a:p>
            <a:pPr eaLnBrk="1" hangingPunct="1">
              <a:defRPr/>
            </a:pPr>
            <a:r>
              <a:rPr lang="en-GB" smtClean="0"/>
              <a:t>Meta-critique?</a:t>
            </a:r>
          </a:p>
        </p:txBody>
      </p:sp>
      <p:sp>
        <p:nvSpPr>
          <p:cNvPr id="99331" name="Rectangle 3"/>
          <p:cNvSpPr>
            <a:spLocks noGrp="1" noChangeArrowheads="1"/>
          </p:cNvSpPr>
          <p:nvPr>
            <p:ph idx="1"/>
          </p:nvPr>
        </p:nvSpPr>
        <p:spPr/>
        <p:txBody>
          <a:bodyPr/>
          <a:lstStyle/>
          <a:p>
            <a:pPr eaLnBrk="1" hangingPunct="1">
              <a:defRPr/>
            </a:pPr>
            <a:r>
              <a:rPr lang="en-GB" sz="2400" dirty="0" smtClean="0"/>
              <a:t>Crimp’s prose piece ‘Four Unwelcome Thoughts’ suggests something a little more complex: </a:t>
            </a:r>
          </a:p>
          <a:p>
            <a:pPr lvl="1" eaLnBrk="1" hangingPunct="1">
              <a:defRPr/>
            </a:pPr>
            <a:r>
              <a:rPr lang="en-GB" sz="2200" dirty="0" smtClean="0"/>
              <a:t>‘The writer… begins to make a mental list of what is now impossible: the painted portrait (obviously), the well-made play (hilarious), the radical (oh really?) gesture, political engagement (ha </a:t>
            </a:r>
            <a:r>
              <a:rPr lang="en-GB" sz="2200" dirty="0" err="1" smtClean="0"/>
              <a:t>ha</a:t>
            </a:r>
            <a:r>
              <a:rPr lang="en-GB" sz="2200" dirty="0" smtClean="0"/>
              <a:t> ha!). The more examples of impossibility and failure he comes up with, the happier he is.’ (2005: x)</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p:txBody>
          <a:bodyPr/>
          <a:lstStyle/>
          <a:p>
            <a:pPr eaLnBrk="1" hangingPunct="1">
              <a:defRPr/>
            </a:pPr>
            <a:r>
              <a:rPr lang="en-GB" smtClean="0"/>
              <a:t>Plot</a:t>
            </a:r>
          </a:p>
        </p:txBody>
      </p:sp>
      <p:sp>
        <p:nvSpPr>
          <p:cNvPr id="40963" name="Rectangle 3"/>
          <p:cNvSpPr>
            <a:spLocks noGrp="1" noChangeArrowheads="1"/>
          </p:cNvSpPr>
          <p:nvPr>
            <p:ph idx="1"/>
          </p:nvPr>
        </p:nvSpPr>
        <p:spPr/>
        <p:txBody>
          <a:bodyPr>
            <a:normAutofit fontScale="92500" lnSpcReduction="10000"/>
          </a:bodyPr>
          <a:lstStyle/>
          <a:p>
            <a:pPr eaLnBrk="1" hangingPunct="1">
              <a:lnSpc>
                <a:spcPct val="110000"/>
              </a:lnSpc>
              <a:defRPr/>
            </a:pPr>
            <a:r>
              <a:rPr lang="en-GB" sz="2800" dirty="0" smtClean="0"/>
              <a:t>Aristotle’s </a:t>
            </a:r>
            <a:r>
              <a:rPr lang="en-GB" sz="2800" i="1" dirty="0" smtClean="0"/>
              <a:t>hamartia</a:t>
            </a:r>
            <a:r>
              <a:rPr lang="en-GB" sz="2800" dirty="0" smtClean="0"/>
              <a:t>, </a:t>
            </a:r>
            <a:r>
              <a:rPr lang="en-GB" sz="2800" i="1" dirty="0" err="1" smtClean="0"/>
              <a:t>anagnorisis</a:t>
            </a:r>
            <a:r>
              <a:rPr lang="en-GB" sz="2800" dirty="0" smtClean="0"/>
              <a:t>, and </a:t>
            </a:r>
            <a:r>
              <a:rPr lang="en-GB" sz="2800" i="1" dirty="0" err="1" smtClean="0"/>
              <a:t>peripeteia</a:t>
            </a:r>
            <a:r>
              <a:rPr lang="en-GB" sz="2800" dirty="0" smtClean="0"/>
              <a:t> </a:t>
            </a:r>
          </a:p>
          <a:p>
            <a:pPr eaLnBrk="1" hangingPunct="1">
              <a:lnSpc>
                <a:spcPct val="110000"/>
              </a:lnSpc>
              <a:defRPr/>
            </a:pPr>
            <a:r>
              <a:rPr lang="en-GB" sz="2800" dirty="0" smtClean="0"/>
              <a:t>Aristotle described structure as the ‘most important of all’ dramatic elements:</a:t>
            </a:r>
          </a:p>
          <a:p>
            <a:pPr lvl="1" eaLnBrk="1" hangingPunct="1">
              <a:lnSpc>
                <a:spcPct val="110000"/>
              </a:lnSpc>
              <a:defRPr/>
            </a:pPr>
            <a:r>
              <a:rPr lang="en-GB" sz="2400" dirty="0" smtClean="0"/>
              <a:t>‘A beginning is that which does not itself follow anything by causal necessity, but after which something naturally is or comes to be. An end, on the contrary, is that which itself naturally follows some other thing, either by necessity, or as a rule, but has nothing following it. A middle is that which follows something as some other thing follows it. A well constructed plot, therefore, must neither begin nor end at haphazard, but conform to these principles.’</a:t>
            </a:r>
          </a:p>
          <a:p>
            <a:pPr eaLnBrk="1" hangingPunct="1">
              <a:lnSpc>
                <a:spcPct val="110000"/>
              </a:lnSpc>
              <a:defRPr/>
            </a:pPr>
            <a:r>
              <a:rPr lang="en-GB" sz="2800" dirty="0" smtClean="0"/>
              <a:t>Importance of causality (</a:t>
            </a:r>
            <a:r>
              <a:rPr lang="en-GB" sz="2800" i="1" dirty="0" smtClean="0"/>
              <a:t>Oresteia, Miss Julie</a:t>
            </a:r>
            <a:r>
              <a:rPr lang="en-GB" sz="2800" dirty="0" smtClean="0"/>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hangingPunct="1">
              <a:defRPr/>
            </a:pPr>
            <a:r>
              <a:rPr lang="en-GB" smtClean="0"/>
              <a:t>References</a:t>
            </a:r>
          </a:p>
        </p:txBody>
      </p:sp>
      <p:sp>
        <p:nvSpPr>
          <p:cNvPr id="36867" name="Rectangle 3"/>
          <p:cNvSpPr>
            <a:spLocks noGrp="1" noChangeArrowheads="1"/>
          </p:cNvSpPr>
          <p:nvPr>
            <p:ph idx="1"/>
          </p:nvPr>
        </p:nvSpPr>
        <p:spPr>
          <a:xfrm>
            <a:off x="457200" y="1600200"/>
            <a:ext cx="7931224" cy="4924425"/>
          </a:xfrm>
        </p:spPr>
        <p:txBody>
          <a:bodyPr>
            <a:normAutofit fontScale="85000" lnSpcReduction="10000"/>
          </a:bodyPr>
          <a:lstStyle/>
          <a:p>
            <a:pPr eaLnBrk="1" hangingPunct="1">
              <a:lnSpc>
                <a:spcPct val="120000"/>
              </a:lnSpc>
              <a:defRPr/>
            </a:pPr>
            <a:r>
              <a:rPr lang="en-GB" sz="2000" dirty="0" smtClean="0"/>
              <a:t>Barthes, R. (1974) </a:t>
            </a:r>
            <a:r>
              <a:rPr lang="en-GB" sz="2000" i="1" dirty="0" smtClean="0"/>
              <a:t>S/Z: An Essay</a:t>
            </a:r>
            <a:r>
              <a:rPr lang="en-GB" sz="2000" dirty="0" smtClean="0"/>
              <a:t>, trans. Richard Miller, New York: Hill &amp; Wang.</a:t>
            </a:r>
          </a:p>
          <a:p>
            <a:pPr eaLnBrk="1" hangingPunct="1">
              <a:lnSpc>
                <a:spcPct val="120000"/>
              </a:lnSpc>
              <a:defRPr/>
            </a:pPr>
            <a:r>
              <a:rPr lang="en-GB" sz="2000" dirty="0" err="1" smtClean="0"/>
              <a:t>Baudrillard</a:t>
            </a:r>
            <a:r>
              <a:rPr lang="en-GB" sz="2000" dirty="0" smtClean="0"/>
              <a:t>, Jean (1992) ‘Simulations’, trans. Paul </a:t>
            </a:r>
            <a:r>
              <a:rPr lang="en-GB" sz="2000" dirty="0" err="1" smtClean="0"/>
              <a:t>Beitchman</a:t>
            </a:r>
            <a:r>
              <a:rPr lang="en-GB" sz="2000" dirty="0" smtClean="0"/>
              <a:t>, in Patricia Waugh, </a:t>
            </a:r>
            <a:r>
              <a:rPr lang="en-GB" sz="2000" i="1" dirty="0" smtClean="0"/>
              <a:t>Postmodernism</a:t>
            </a:r>
            <a:r>
              <a:rPr lang="en-GB" sz="2000" dirty="0" smtClean="0"/>
              <a:t>, London: Edward Arnold.</a:t>
            </a:r>
          </a:p>
          <a:p>
            <a:pPr eaLnBrk="1" hangingPunct="1">
              <a:lnSpc>
                <a:spcPct val="120000"/>
              </a:lnSpc>
              <a:defRPr/>
            </a:pPr>
            <a:r>
              <a:rPr lang="en-GB" sz="2000" dirty="0" smtClean="0"/>
              <a:t>Clapp, Susannah (1997) ‘No plot, no characters, no rules: Martin Crimp takes the play apart’, </a:t>
            </a:r>
            <a:r>
              <a:rPr lang="en-GB" sz="2000" i="1" dirty="0" smtClean="0"/>
              <a:t>New Statesman</a:t>
            </a:r>
            <a:r>
              <a:rPr lang="en-GB" sz="2000" dirty="0" smtClean="0"/>
              <a:t>, 21 March.</a:t>
            </a:r>
          </a:p>
          <a:p>
            <a:pPr eaLnBrk="1" hangingPunct="1">
              <a:lnSpc>
                <a:spcPct val="120000"/>
              </a:lnSpc>
              <a:defRPr/>
            </a:pPr>
            <a:r>
              <a:rPr lang="en-GB" sz="2000" dirty="0" smtClean="0"/>
              <a:t>Crimp, Martin (2005) </a:t>
            </a:r>
            <a:r>
              <a:rPr lang="en-GB" sz="2000" i="1" dirty="0" smtClean="0"/>
              <a:t>Plays 2</a:t>
            </a:r>
            <a:r>
              <a:rPr lang="en-GB" sz="2000" dirty="0" smtClean="0"/>
              <a:t>, London: Faber &amp; Faber.</a:t>
            </a:r>
          </a:p>
          <a:p>
            <a:pPr eaLnBrk="1" hangingPunct="1">
              <a:lnSpc>
                <a:spcPct val="120000"/>
              </a:lnSpc>
              <a:defRPr/>
            </a:pPr>
            <a:r>
              <a:rPr lang="en-GB" sz="2000" dirty="0" smtClean="0"/>
              <a:t>Edgar, David (1999) </a:t>
            </a:r>
            <a:r>
              <a:rPr lang="en-GB" sz="2000" i="1" dirty="0" smtClean="0"/>
              <a:t>State of Play: Playwrights on Playwriting</a:t>
            </a:r>
            <a:r>
              <a:rPr lang="en-GB" sz="2000" dirty="0" smtClean="0"/>
              <a:t>, London: Faber &amp; Faber.</a:t>
            </a:r>
          </a:p>
          <a:p>
            <a:pPr eaLnBrk="1" hangingPunct="1">
              <a:lnSpc>
                <a:spcPct val="120000"/>
              </a:lnSpc>
              <a:defRPr/>
            </a:pPr>
            <a:r>
              <a:rPr lang="en-GB" sz="2000" dirty="0" smtClean="0"/>
              <a:t>Lehmann, Hans-</a:t>
            </a:r>
            <a:r>
              <a:rPr lang="en-GB" sz="2000" dirty="0" err="1" smtClean="0"/>
              <a:t>Thies</a:t>
            </a:r>
            <a:r>
              <a:rPr lang="en-GB" sz="2000" dirty="0" smtClean="0"/>
              <a:t> (2006) </a:t>
            </a:r>
            <a:r>
              <a:rPr lang="en-GB" sz="2000" i="1" dirty="0" err="1" smtClean="0"/>
              <a:t>Postdramatic</a:t>
            </a:r>
            <a:r>
              <a:rPr lang="en-GB" sz="2000" i="1" dirty="0" smtClean="0"/>
              <a:t> Theatre</a:t>
            </a:r>
            <a:r>
              <a:rPr lang="en-GB" sz="2000" dirty="0" smtClean="0"/>
              <a:t>, Abingdon: Routledge.</a:t>
            </a:r>
          </a:p>
          <a:p>
            <a:pPr eaLnBrk="1" hangingPunct="1">
              <a:lnSpc>
                <a:spcPct val="120000"/>
              </a:lnSpc>
              <a:defRPr/>
            </a:pPr>
            <a:r>
              <a:rPr lang="en-GB" sz="2000" dirty="0" err="1" smtClean="0"/>
              <a:t>Luckhurst</a:t>
            </a:r>
            <a:r>
              <a:rPr lang="en-GB" sz="2000" dirty="0" smtClean="0"/>
              <a:t>, Mary (2003) ‘Political Point-Scoring: Martin Crimp’s </a:t>
            </a:r>
            <a:r>
              <a:rPr lang="en-GB" sz="2000" i="1" dirty="0" smtClean="0"/>
              <a:t>Attempts on her Life</a:t>
            </a:r>
            <a:r>
              <a:rPr lang="en-GB" sz="2000" dirty="0" smtClean="0"/>
              <a:t>’, </a:t>
            </a:r>
            <a:r>
              <a:rPr lang="en-GB" sz="2000" i="1" dirty="0" smtClean="0"/>
              <a:t>Contemporary Theatre Review</a:t>
            </a:r>
            <a:r>
              <a:rPr lang="en-GB" sz="2000" dirty="0" smtClean="0"/>
              <a:t>, 13:1, 47-60.</a:t>
            </a:r>
          </a:p>
          <a:p>
            <a:pPr eaLnBrk="1" hangingPunct="1">
              <a:lnSpc>
                <a:spcPct val="120000"/>
              </a:lnSpc>
              <a:defRPr/>
            </a:pPr>
            <a:r>
              <a:rPr lang="en-GB" sz="2000" dirty="0" err="1" smtClean="0"/>
              <a:t>O’Mahony</a:t>
            </a:r>
            <a:r>
              <a:rPr lang="en-GB" sz="2000" dirty="0" smtClean="0"/>
              <a:t>, John (1993) ‘Writers’ Crimp’, </a:t>
            </a:r>
            <a:r>
              <a:rPr lang="en-GB" sz="2000" i="1" dirty="0" smtClean="0"/>
              <a:t>Guardian</a:t>
            </a:r>
            <a:r>
              <a:rPr lang="en-GB" sz="2000" dirty="0" smtClean="0"/>
              <a:t>, 20 April.</a:t>
            </a:r>
          </a:p>
          <a:p>
            <a:pPr eaLnBrk="1" hangingPunct="1">
              <a:lnSpc>
                <a:spcPct val="120000"/>
              </a:lnSpc>
              <a:defRPr/>
            </a:pPr>
            <a:r>
              <a:rPr lang="en-GB" sz="2000" dirty="0" err="1" smtClean="0"/>
              <a:t>Sierz</a:t>
            </a:r>
            <a:r>
              <a:rPr lang="en-GB" sz="2000" dirty="0" smtClean="0"/>
              <a:t>, </a:t>
            </a:r>
            <a:r>
              <a:rPr lang="en-GB" sz="2000" dirty="0" err="1" smtClean="0"/>
              <a:t>Aleks</a:t>
            </a:r>
            <a:r>
              <a:rPr lang="en-GB" sz="2000" dirty="0" smtClean="0"/>
              <a:t> (2006) </a:t>
            </a:r>
            <a:r>
              <a:rPr lang="en-GB" sz="2000" i="1" dirty="0" smtClean="0"/>
              <a:t>The Theatre of Martin Crimp</a:t>
            </a:r>
            <a:r>
              <a:rPr lang="en-GB" sz="2000" dirty="0" smtClean="0"/>
              <a:t>, London: A &amp; C Black. </a:t>
            </a:r>
          </a:p>
          <a:p>
            <a:pPr eaLnBrk="1" hangingPunct="1">
              <a:lnSpc>
                <a:spcPct val="120000"/>
              </a:lnSpc>
              <a:defRPr/>
            </a:pPr>
            <a:r>
              <a:rPr lang="en-GB" sz="2000" dirty="0" smtClean="0"/>
              <a:t>Zimmermann, </a:t>
            </a:r>
            <a:r>
              <a:rPr lang="en-GB" sz="2000" dirty="0" err="1" smtClean="0"/>
              <a:t>Heiner</a:t>
            </a:r>
            <a:r>
              <a:rPr lang="en-GB" sz="2000" dirty="0" smtClean="0"/>
              <a:t> (2003) ‘Images of Woman in Martin Crimp’s </a:t>
            </a:r>
            <a:r>
              <a:rPr lang="en-GB" sz="2000" i="1" dirty="0" smtClean="0"/>
              <a:t>Attempts On Her Life</a:t>
            </a:r>
            <a:r>
              <a:rPr lang="en-GB" sz="2000" dirty="0" smtClean="0"/>
              <a:t>’, </a:t>
            </a:r>
            <a:r>
              <a:rPr lang="en-GB" sz="2000" i="1" dirty="0" smtClean="0"/>
              <a:t>European Journal of English Studies</a:t>
            </a:r>
            <a:r>
              <a:rPr lang="en-GB" sz="2000" dirty="0" smtClean="0"/>
              <a:t>, 7:1, 69-85.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pPr eaLnBrk="1" hangingPunct="1">
              <a:defRPr/>
            </a:pPr>
            <a:r>
              <a:rPr lang="en-GB" smtClean="0"/>
              <a:t>Recognition</a:t>
            </a:r>
          </a:p>
        </p:txBody>
      </p:sp>
      <p:sp>
        <p:nvSpPr>
          <p:cNvPr id="43011" name="Rectangle 3"/>
          <p:cNvSpPr>
            <a:spLocks noGrp="1" noChangeArrowheads="1"/>
          </p:cNvSpPr>
          <p:nvPr>
            <p:ph idx="1"/>
          </p:nvPr>
        </p:nvSpPr>
        <p:spPr/>
        <p:txBody>
          <a:bodyPr/>
          <a:lstStyle/>
          <a:p>
            <a:pPr eaLnBrk="1" hangingPunct="1">
              <a:defRPr/>
            </a:pPr>
            <a:r>
              <a:rPr lang="en-GB" sz="2400" i="1" dirty="0" err="1" smtClean="0"/>
              <a:t>Anagnorisis</a:t>
            </a:r>
            <a:r>
              <a:rPr lang="en-GB" sz="2400" dirty="0" smtClean="0"/>
              <a:t>: the moment of realisation/recognition</a:t>
            </a:r>
          </a:p>
          <a:p>
            <a:pPr>
              <a:defRPr/>
            </a:pPr>
            <a:r>
              <a:rPr lang="en-GB" sz="2400" dirty="0"/>
              <a:t>Determinism and entrapment: </a:t>
            </a:r>
            <a:r>
              <a:rPr lang="en-GB" sz="2400" dirty="0" smtClean="0"/>
              <a:t>the gods and fate in classical tragedy; society</a:t>
            </a:r>
            <a:r>
              <a:rPr lang="en-GB" sz="2400" dirty="0"/>
              <a:t>, heredity, physiology and psychology in Naturalism and beyond</a:t>
            </a:r>
            <a:r>
              <a:rPr lang="en-GB" sz="2400" dirty="0" smtClean="0"/>
              <a:t>.</a:t>
            </a:r>
          </a:p>
          <a:p>
            <a:pPr eaLnBrk="1" hangingPunct="1">
              <a:defRPr/>
            </a:pPr>
            <a:r>
              <a:rPr lang="en-GB" sz="2400" dirty="0" smtClean="0"/>
              <a:t>Catharsis: </a:t>
            </a:r>
          </a:p>
          <a:p>
            <a:pPr lvl="1" eaLnBrk="1" hangingPunct="1">
              <a:defRPr/>
            </a:pPr>
            <a:r>
              <a:rPr lang="en-GB" sz="2000" dirty="0" smtClean="0"/>
              <a:t>‘…the bringing about of affective recognition and solidarity by means of the drama and the affects represented and transmitted to the audience within its frame’ (Lehmann 2006: 21).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pPr eaLnBrk="1" hangingPunct="1">
              <a:defRPr/>
            </a:pPr>
            <a:r>
              <a:rPr lang="en-GB" dirty="0" smtClean="0"/>
              <a:t>Imitation</a:t>
            </a:r>
          </a:p>
        </p:txBody>
      </p:sp>
      <p:sp>
        <p:nvSpPr>
          <p:cNvPr id="45059" name="Rectangle 3"/>
          <p:cNvSpPr>
            <a:spLocks noGrp="1" noChangeArrowheads="1"/>
          </p:cNvSpPr>
          <p:nvPr>
            <p:ph idx="1"/>
          </p:nvPr>
        </p:nvSpPr>
        <p:spPr/>
        <p:txBody>
          <a:bodyPr>
            <a:normAutofit/>
          </a:bodyPr>
          <a:lstStyle/>
          <a:p>
            <a:pPr eaLnBrk="1" hangingPunct="1">
              <a:defRPr/>
            </a:pPr>
            <a:r>
              <a:rPr lang="en-GB" sz="2400" dirty="0" smtClean="0"/>
              <a:t>Mimesis contrasted with </a:t>
            </a:r>
            <a:r>
              <a:rPr lang="en-GB" sz="2400" dirty="0" err="1" smtClean="0"/>
              <a:t>diegesis</a:t>
            </a:r>
            <a:r>
              <a:rPr lang="en-GB" sz="2400" dirty="0" smtClean="0"/>
              <a:t> in classical thought</a:t>
            </a:r>
          </a:p>
          <a:p>
            <a:pPr eaLnBrk="1" hangingPunct="1">
              <a:defRPr/>
            </a:pPr>
            <a:r>
              <a:rPr lang="en-GB" sz="2400" dirty="0" smtClean="0"/>
              <a:t>Central to the project of Naturalism</a:t>
            </a:r>
          </a:p>
          <a:p>
            <a:pPr eaLnBrk="1" hangingPunct="1">
              <a:defRPr/>
            </a:pPr>
            <a:r>
              <a:rPr lang="en-GB" sz="2400" dirty="0" smtClean="0"/>
              <a:t>Role of symbolism (</a:t>
            </a:r>
            <a:r>
              <a:rPr lang="en-GB" sz="2400" i="1" dirty="0" err="1" smtClean="0"/>
              <a:t>Hedda</a:t>
            </a:r>
            <a:r>
              <a:rPr lang="en-GB" sz="2400" i="1" dirty="0" smtClean="0"/>
              <a:t> </a:t>
            </a:r>
            <a:r>
              <a:rPr lang="en-GB" sz="2400" i="1" dirty="0" err="1" smtClean="0"/>
              <a:t>Gabler</a:t>
            </a:r>
            <a:r>
              <a:rPr lang="en-GB" sz="2400" i="1" dirty="0" smtClean="0"/>
              <a:t>, Spring Awakening, </a:t>
            </a:r>
            <a:r>
              <a:rPr lang="en-GB" sz="2400" i="1" dirty="0" err="1" smtClean="0"/>
              <a:t>Yerma</a:t>
            </a:r>
            <a:r>
              <a:rPr lang="en-GB" sz="2400" dirty="0" smtClean="0"/>
              <a:t>)</a:t>
            </a:r>
          </a:p>
          <a:p>
            <a:pPr eaLnBrk="1" hangingPunct="1">
              <a:defRPr/>
            </a:pPr>
            <a:r>
              <a:rPr lang="en-GB" sz="2400" dirty="0" smtClean="0"/>
              <a:t>Both Zola and Brecht proposed a ‘theatre for the scientific age’ – what did this mean in each case?</a:t>
            </a:r>
          </a:p>
          <a:p>
            <a:pPr eaLnBrk="1" hangingPunct="1">
              <a:defRPr/>
            </a:pPr>
            <a:r>
              <a:rPr lang="en-GB" sz="2400" dirty="0" smtClean="0"/>
              <a:t>Impact of photography? Film? TV? Internet?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pPr eaLnBrk="1" hangingPunct="1">
              <a:defRPr/>
            </a:pPr>
            <a:r>
              <a:rPr lang="en-GB" smtClean="0"/>
              <a:t>Rejections of ‘dramatic theatre’</a:t>
            </a:r>
          </a:p>
        </p:txBody>
      </p:sp>
      <p:sp>
        <p:nvSpPr>
          <p:cNvPr id="51203" name="Rectangle 3"/>
          <p:cNvSpPr>
            <a:spLocks noGrp="1" noChangeArrowheads="1"/>
          </p:cNvSpPr>
          <p:nvPr>
            <p:ph idx="1"/>
          </p:nvPr>
        </p:nvSpPr>
        <p:spPr/>
        <p:txBody>
          <a:bodyPr>
            <a:normAutofit fontScale="92500"/>
          </a:bodyPr>
          <a:lstStyle/>
          <a:p>
            <a:pPr eaLnBrk="1" hangingPunct="1">
              <a:lnSpc>
                <a:spcPct val="110000"/>
              </a:lnSpc>
              <a:defRPr/>
            </a:pPr>
            <a:r>
              <a:rPr lang="en-GB" sz="2800" dirty="0" smtClean="0"/>
              <a:t>Brecht:</a:t>
            </a:r>
          </a:p>
          <a:p>
            <a:pPr lvl="2" eaLnBrk="1" hangingPunct="1">
              <a:lnSpc>
                <a:spcPct val="110000"/>
              </a:lnSpc>
              <a:buFont typeface="Wingdings" pitchFamily="2" charset="2"/>
              <a:buNone/>
              <a:defRPr/>
            </a:pPr>
            <a:r>
              <a:rPr lang="en-GB" sz="2000" dirty="0" smtClean="0"/>
              <a:t>We ask you expressly to discover </a:t>
            </a:r>
          </a:p>
          <a:p>
            <a:pPr lvl="2" eaLnBrk="1" hangingPunct="1">
              <a:lnSpc>
                <a:spcPct val="110000"/>
              </a:lnSpc>
              <a:buFont typeface="Wingdings" pitchFamily="2" charset="2"/>
              <a:buNone/>
              <a:defRPr/>
            </a:pPr>
            <a:r>
              <a:rPr lang="en-GB" sz="2000" dirty="0" smtClean="0"/>
              <a:t>That what happens all the time is not natural.</a:t>
            </a:r>
          </a:p>
          <a:p>
            <a:pPr lvl="2" eaLnBrk="1" hangingPunct="1">
              <a:lnSpc>
                <a:spcPct val="110000"/>
              </a:lnSpc>
              <a:buFont typeface="Wingdings" pitchFamily="2" charset="2"/>
              <a:buNone/>
              <a:defRPr/>
            </a:pPr>
            <a:r>
              <a:rPr lang="en-GB" sz="2000" dirty="0" smtClean="0"/>
              <a:t>For to say that something is natural </a:t>
            </a:r>
          </a:p>
          <a:p>
            <a:pPr lvl="2" eaLnBrk="1" hangingPunct="1">
              <a:lnSpc>
                <a:spcPct val="110000"/>
              </a:lnSpc>
              <a:buFont typeface="Wingdings" pitchFamily="2" charset="2"/>
              <a:buNone/>
              <a:defRPr/>
            </a:pPr>
            <a:r>
              <a:rPr lang="en-GB" sz="2000" dirty="0" smtClean="0"/>
              <a:t>In such times of bloody confusion </a:t>
            </a:r>
          </a:p>
          <a:p>
            <a:pPr lvl="2" eaLnBrk="1" hangingPunct="1">
              <a:lnSpc>
                <a:spcPct val="110000"/>
              </a:lnSpc>
              <a:buFont typeface="Wingdings" pitchFamily="2" charset="2"/>
              <a:buNone/>
              <a:defRPr/>
            </a:pPr>
            <a:r>
              <a:rPr lang="en-GB" sz="2000" dirty="0" smtClean="0"/>
              <a:t>Of ordained disorder, of systematic arbitrariness</a:t>
            </a:r>
          </a:p>
          <a:p>
            <a:pPr lvl="2" eaLnBrk="1" hangingPunct="1">
              <a:lnSpc>
                <a:spcPct val="110000"/>
              </a:lnSpc>
              <a:buFont typeface="Wingdings" pitchFamily="2" charset="2"/>
              <a:buNone/>
              <a:defRPr/>
            </a:pPr>
            <a:r>
              <a:rPr lang="en-GB" sz="2000" dirty="0" smtClean="0"/>
              <a:t>Of inhuman humanity is to </a:t>
            </a:r>
          </a:p>
          <a:p>
            <a:pPr lvl="2" eaLnBrk="1" hangingPunct="1">
              <a:lnSpc>
                <a:spcPct val="110000"/>
              </a:lnSpc>
              <a:buFont typeface="Wingdings" pitchFamily="2" charset="2"/>
              <a:buNone/>
              <a:defRPr/>
            </a:pPr>
            <a:r>
              <a:rPr lang="en-GB" sz="2000" dirty="0" smtClean="0"/>
              <a:t>Regard it as unchangeable. (</a:t>
            </a:r>
            <a:r>
              <a:rPr lang="en-GB" sz="2000" i="1" dirty="0" smtClean="0"/>
              <a:t>The Exception and the Rule</a:t>
            </a:r>
            <a:r>
              <a:rPr lang="en-GB" sz="2000" dirty="0" smtClean="0"/>
              <a:t>, p. 37)</a:t>
            </a:r>
          </a:p>
          <a:p>
            <a:pPr eaLnBrk="1" hangingPunct="1">
              <a:lnSpc>
                <a:spcPct val="110000"/>
              </a:lnSpc>
              <a:defRPr/>
            </a:pPr>
            <a:endParaRPr lang="en-GB" sz="2800" dirty="0" smtClean="0"/>
          </a:p>
          <a:p>
            <a:pPr eaLnBrk="1" hangingPunct="1">
              <a:lnSpc>
                <a:spcPct val="110000"/>
              </a:lnSpc>
              <a:defRPr/>
            </a:pPr>
            <a:r>
              <a:rPr lang="en-GB" sz="2800" dirty="0" smtClean="0"/>
              <a:t>‘For art to be “un-political” means only to ally itself with the “ruling” group’ (</a:t>
            </a:r>
            <a:r>
              <a:rPr lang="en-GB" sz="2800" i="1" dirty="0" smtClean="0"/>
              <a:t>Brecht on Theatre</a:t>
            </a:r>
            <a:r>
              <a:rPr lang="en-GB" sz="2800" dirty="0" smtClean="0"/>
              <a:t>, p. 196).</a:t>
            </a:r>
          </a:p>
        </p:txBody>
      </p:sp>
    </p:spTree>
    <p:extLst>
      <p:ext uri="{BB962C8B-B14F-4D97-AF65-F5344CB8AC3E}">
        <p14:creationId xmlns:p14="http://schemas.microsoft.com/office/powerpoint/2010/main" val="3509738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p:txBody>
          <a:bodyPr/>
          <a:lstStyle/>
          <a:p>
            <a:pPr eaLnBrk="1" hangingPunct="1">
              <a:defRPr/>
            </a:pPr>
            <a:r>
              <a:rPr lang="en-GB" smtClean="0"/>
              <a:t>Rejections of ‘dramatic theatre’</a:t>
            </a:r>
          </a:p>
        </p:txBody>
      </p:sp>
      <p:sp>
        <p:nvSpPr>
          <p:cNvPr id="53251" name="Rectangle 3"/>
          <p:cNvSpPr>
            <a:spLocks noGrp="1" noChangeArrowheads="1"/>
          </p:cNvSpPr>
          <p:nvPr>
            <p:ph idx="1"/>
          </p:nvPr>
        </p:nvSpPr>
        <p:spPr/>
        <p:txBody>
          <a:bodyPr>
            <a:normAutofit fontScale="92500"/>
          </a:bodyPr>
          <a:lstStyle/>
          <a:p>
            <a:pPr eaLnBrk="1" hangingPunct="1">
              <a:lnSpc>
                <a:spcPct val="110000"/>
              </a:lnSpc>
              <a:buFont typeface="Wingdings" pitchFamily="2" charset="2"/>
              <a:buNone/>
              <a:defRPr/>
            </a:pPr>
            <a:r>
              <a:rPr lang="en-GB" sz="2400" b="1" dirty="0" smtClean="0"/>
              <a:t>HAMM</a:t>
            </a:r>
            <a:r>
              <a:rPr lang="en-GB" sz="2400" dirty="0" smtClean="0"/>
              <a:t>: We’re not beginning to… to… mean something? </a:t>
            </a:r>
          </a:p>
          <a:p>
            <a:pPr eaLnBrk="1" hangingPunct="1">
              <a:lnSpc>
                <a:spcPct val="110000"/>
              </a:lnSpc>
              <a:buFont typeface="Wingdings" pitchFamily="2" charset="2"/>
              <a:buNone/>
              <a:defRPr/>
            </a:pPr>
            <a:r>
              <a:rPr lang="en-GB" sz="2400" b="1" dirty="0" smtClean="0"/>
              <a:t>CLOV</a:t>
            </a:r>
            <a:r>
              <a:rPr lang="en-GB" sz="2400" dirty="0" smtClean="0"/>
              <a:t>: Mean something! You and I, mean something! </a:t>
            </a:r>
          </a:p>
          <a:p>
            <a:pPr lvl="1" eaLnBrk="1" hangingPunct="1">
              <a:lnSpc>
                <a:spcPct val="110000"/>
              </a:lnSpc>
              <a:buFont typeface="Wingdings" pitchFamily="2" charset="2"/>
              <a:buNone/>
              <a:defRPr/>
            </a:pPr>
            <a:r>
              <a:rPr lang="en-GB" sz="2400" i="1" dirty="0" smtClean="0"/>
              <a:t>	(Brief laugh.)</a:t>
            </a:r>
            <a:r>
              <a:rPr lang="en-GB" sz="2400" dirty="0" smtClean="0"/>
              <a:t> </a:t>
            </a:r>
          </a:p>
          <a:p>
            <a:pPr lvl="1" eaLnBrk="1" hangingPunct="1">
              <a:lnSpc>
                <a:spcPct val="110000"/>
              </a:lnSpc>
              <a:buFont typeface="Wingdings" pitchFamily="2" charset="2"/>
              <a:buNone/>
              <a:defRPr/>
            </a:pPr>
            <a:r>
              <a:rPr lang="en-GB" sz="2400" dirty="0" smtClean="0"/>
              <a:t>	Ah that’s a good one! </a:t>
            </a:r>
          </a:p>
          <a:p>
            <a:pPr eaLnBrk="1" hangingPunct="1">
              <a:lnSpc>
                <a:spcPct val="110000"/>
              </a:lnSpc>
              <a:buFont typeface="Wingdings" pitchFamily="2" charset="2"/>
              <a:buNone/>
              <a:defRPr/>
            </a:pPr>
            <a:r>
              <a:rPr lang="en-GB" sz="2400" b="1" dirty="0" smtClean="0"/>
              <a:t>HAMM</a:t>
            </a:r>
            <a:r>
              <a:rPr lang="en-GB" sz="2400" dirty="0" smtClean="0"/>
              <a:t>: I wonder. </a:t>
            </a:r>
          </a:p>
          <a:p>
            <a:pPr lvl="1" eaLnBrk="1" hangingPunct="1">
              <a:lnSpc>
                <a:spcPct val="110000"/>
              </a:lnSpc>
              <a:buFont typeface="Wingdings" pitchFamily="2" charset="2"/>
              <a:buNone/>
              <a:defRPr/>
            </a:pPr>
            <a:r>
              <a:rPr lang="en-GB" sz="2400" i="1" dirty="0" smtClean="0"/>
              <a:t>	(Pause.)</a:t>
            </a:r>
            <a:r>
              <a:rPr lang="en-GB" sz="2400" dirty="0" smtClean="0"/>
              <a:t> </a:t>
            </a:r>
          </a:p>
          <a:p>
            <a:pPr lvl="1" eaLnBrk="1" hangingPunct="1">
              <a:lnSpc>
                <a:spcPct val="110000"/>
              </a:lnSpc>
              <a:buFont typeface="Wingdings" pitchFamily="2" charset="2"/>
              <a:buNone/>
              <a:defRPr/>
            </a:pPr>
            <a:r>
              <a:rPr lang="en-GB" sz="2400" dirty="0" smtClean="0"/>
              <a:t>	Imagine if a rational being came back to earth, wouldn’t he be liable to get ideas into his head if he observed us long enough. </a:t>
            </a:r>
          </a:p>
          <a:p>
            <a:pPr lvl="1" eaLnBrk="1" hangingPunct="1">
              <a:lnSpc>
                <a:spcPct val="110000"/>
              </a:lnSpc>
              <a:buFont typeface="Wingdings" pitchFamily="2" charset="2"/>
              <a:buNone/>
              <a:defRPr/>
            </a:pPr>
            <a:r>
              <a:rPr lang="en-GB" sz="2400" i="1" dirty="0" smtClean="0"/>
              <a:t>	(Voice of rational being.)</a:t>
            </a:r>
            <a:r>
              <a:rPr lang="en-GB" sz="2400" dirty="0" smtClean="0"/>
              <a:t> Ah, good, now I see what it is, yes, now I understand what they’re at! (Beckett, p. 108)</a:t>
            </a:r>
          </a:p>
          <a:p>
            <a:pPr eaLnBrk="1" hangingPunct="1">
              <a:lnSpc>
                <a:spcPct val="110000"/>
              </a:lnSpc>
              <a:defRPr/>
            </a:pPr>
            <a:endParaRPr lang="en-GB"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rrowheads="1"/>
          </p:cNvSpPr>
          <p:nvPr>
            <p:ph type="title"/>
          </p:nvPr>
        </p:nvSpPr>
        <p:spPr/>
        <p:txBody>
          <a:bodyPr/>
          <a:lstStyle/>
          <a:p>
            <a:pPr eaLnBrk="1" hangingPunct="1">
              <a:defRPr/>
            </a:pPr>
            <a:r>
              <a:rPr lang="en-GB" smtClean="0"/>
              <a:t>Rejections of ‘dramatic theatre’</a:t>
            </a:r>
          </a:p>
        </p:txBody>
      </p:sp>
      <p:sp>
        <p:nvSpPr>
          <p:cNvPr id="55299" name="Rectangle 3"/>
          <p:cNvSpPr>
            <a:spLocks noGrp="1" noChangeArrowheads="1"/>
          </p:cNvSpPr>
          <p:nvPr>
            <p:ph idx="1"/>
          </p:nvPr>
        </p:nvSpPr>
        <p:spPr/>
        <p:txBody>
          <a:bodyPr>
            <a:normAutofit fontScale="92500" lnSpcReduction="10000"/>
          </a:bodyPr>
          <a:lstStyle/>
          <a:p>
            <a:pPr eaLnBrk="1" hangingPunct="1">
              <a:lnSpc>
                <a:spcPct val="110000"/>
              </a:lnSpc>
              <a:buFont typeface="Wingdings" pitchFamily="2" charset="2"/>
              <a:buNone/>
              <a:defRPr/>
            </a:pPr>
            <a:r>
              <a:rPr lang="en-GB" sz="2800" b="1" dirty="0" smtClean="0"/>
              <a:t>SKRIKER.</a:t>
            </a:r>
            <a:r>
              <a:rPr lang="en-GB" sz="2800" dirty="0" smtClean="0"/>
              <a:t> … May day, she cries, may pole axed me to help her.  So I spin the sheaves shoves shivers into golden guild and geld and if she can’t guessing game and safety match my name then I’ll take her no miss no me no.  Is it William </a:t>
            </a:r>
            <a:r>
              <a:rPr lang="en-GB" sz="2800" dirty="0" err="1" smtClean="0"/>
              <a:t>Gwylliam</a:t>
            </a:r>
            <a:r>
              <a:rPr lang="en-GB" sz="2800" dirty="0" smtClean="0"/>
              <a:t> Guillaume?  Is it John Jack the ladder in your stocking is it Joke?  Is it Alexander </a:t>
            </a:r>
            <a:r>
              <a:rPr lang="en-GB" sz="2800" dirty="0" err="1" smtClean="0"/>
              <a:t>Sandro</a:t>
            </a:r>
            <a:r>
              <a:rPr lang="en-GB" sz="2800" dirty="0" smtClean="0"/>
              <a:t> Andrew </a:t>
            </a:r>
            <a:r>
              <a:rPr lang="en-GB" sz="2800" dirty="0" err="1" smtClean="0"/>
              <a:t>Drewsteignton</a:t>
            </a:r>
            <a:r>
              <a:rPr lang="en-GB" sz="2800" dirty="0" smtClean="0"/>
              <a:t>? Mephistopheles </a:t>
            </a:r>
            <a:r>
              <a:rPr lang="en-GB" sz="2800" dirty="0" err="1" smtClean="0"/>
              <a:t>Toffeenose</a:t>
            </a:r>
            <a:r>
              <a:rPr lang="en-GB" sz="2800" dirty="0" smtClean="0"/>
              <a:t> Tiffany’s </a:t>
            </a:r>
            <a:r>
              <a:rPr lang="en-GB" sz="2800" dirty="0" err="1" smtClean="0"/>
              <a:t>Timpany</a:t>
            </a:r>
            <a:r>
              <a:rPr lang="en-GB" sz="2800" dirty="0" smtClean="0"/>
              <a:t> Timothy </a:t>
            </a:r>
            <a:r>
              <a:rPr lang="en-GB" sz="2800" dirty="0" err="1" smtClean="0"/>
              <a:t>Mossycoat</a:t>
            </a:r>
            <a:r>
              <a:rPr lang="en-GB" sz="2800" dirty="0" smtClean="0"/>
              <a:t>? No ’t </a:t>
            </a:r>
            <a:r>
              <a:rPr lang="en-GB" sz="2800" dirty="0" err="1" smtClean="0"/>
              <a:t>ain’t</a:t>
            </a:r>
            <a:r>
              <a:rPr lang="en-GB" sz="2800" dirty="0" smtClean="0"/>
              <a:t>, says I, no tainted meat me after the show me what you’ve got.  (Churchill, p. 9)</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p:txBody>
          <a:bodyPr/>
          <a:lstStyle/>
          <a:p>
            <a:pPr eaLnBrk="1" hangingPunct="1">
              <a:defRPr/>
            </a:pPr>
            <a:r>
              <a:rPr lang="en-GB" smtClean="0"/>
              <a:t>Rejections of ‘dramatic theatre’</a:t>
            </a:r>
          </a:p>
        </p:txBody>
      </p:sp>
      <p:sp>
        <p:nvSpPr>
          <p:cNvPr id="57347" name="Rectangle 3"/>
          <p:cNvSpPr>
            <a:spLocks noGrp="1" noChangeArrowheads="1"/>
          </p:cNvSpPr>
          <p:nvPr>
            <p:ph idx="1"/>
          </p:nvPr>
        </p:nvSpPr>
        <p:spPr/>
        <p:txBody>
          <a:bodyPr/>
          <a:lstStyle/>
          <a:p>
            <a:pPr eaLnBrk="1" hangingPunct="1">
              <a:defRPr/>
            </a:pPr>
            <a:r>
              <a:rPr lang="en-GB" sz="2800" dirty="0" smtClean="0"/>
              <a:t>Mary </a:t>
            </a:r>
            <a:r>
              <a:rPr lang="en-GB" sz="2800" dirty="0" err="1" smtClean="0"/>
              <a:t>Luckhurst</a:t>
            </a:r>
            <a:r>
              <a:rPr lang="en-GB" sz="2800" dirty="0" smtClean="0"/>
              <a:t>:</a:t>
            </a:r>
          </a:p>
          <a:p>
            <a:pPr lvl="1" eaLnBrk="1" hangingPunct="1">
              <a:defRPr/>
            </a:pPr>
            <a:r>
              <a:rPr lang="en-GB" sz="2400" dirty="0" smtClean="0"/>
              <a:t>‘</a:t>
            </a:r>
            <a:r>
              <a:rPr lang="en-GB" sz="2400" i="1" dirty="0" smtClean="0"/>
              <a:t>Attempts on her Life</a:t>
            </a:r>
            <a:r>
              <a:rPr lang="en-GB" sz="2400" dirty="0" smtClean="0"/>
              <a:t> … matches Beckett in its interrogation of theatre as a practice, and drives </a:t>
            </a:r>
            <a:r>
              <a:rPr lang="en-GB" sz="2400" dirty="0" err="1" smtClean="0"/>
              <a:t>Brechtian</a:t>
            </a:r>
            <a:r>
              <a:rPr lang="en-GB" sz="2400" dirty="0" smtClean="0"/>
              <a:t> concepts of alienation to an extreme.’ (2003: 59)</a:t>
            </a:r>
          </a:p>
          <a:p>
            <a:pPr lvl="1" eaLnBrk="1" hangingPunct="1">
              <a:defRPr/>
            </a:pPr>
            <a:endParaRPr lang="en-GB" sz="2400" dirty="0" smtClean="0"/>
          </a:p>
          <a:p>
            <a:pPr eaLnBrk="1" hangingPunct="1">
              <a:defRPr/>
            </a:pPr>
            <a:r>
              <a:rPr lang="en-GB" sz="2800" dirty="0" smtClean="0"/>
              <a:t>Interestingly, Martin Crimp once named </a:t>
            </a:r>
            <a:r>
              <a:rPr lang="en-GB" sz="2800" dirty="0" err="1" smtClean="0"/>
              <a:t>Caryl</a:t>
            </a:r>
            <a:r>
              <a:rPr lang="en-GB" sz="2800" dirty="0" smtClean="0"/>
              <a:t> Churchill as his favourite living playwright – in part, for her recognition of the ‘playfulness of play’ (‘The Playwright’s Playwright, </a:t>
            </a:r>
            <a:r>
              <a:rPr lang="en-GB" sz="2800" i="1" dirty="0" smtClean="0"/>
              <a:t>Guardian</a:t>
            </a:r>
            <a:r>
              <a:rPr lang="en-GB" sz="2800" dirty="0" smtClean="0"/>
              <a:t>, 21 September 1998).</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702</TotalTime>
  <Words>3165</Words>
  <Application>Microsoft Office PowerPoint</Application>
  <PresentationFormat>On-screen Show (4:3)</PresentationFormat>
  <Paragraphs>186</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Cambria</vt:lpstr>
      <vt:lpstr>Garamond</vt:lpstr>
      <vt:lpstr>Wingdings</vt:lpstr>
      <vt:lpstr>Adjacency</vt:lpstr>
      <vt:lpstr>Attempts on Her Life</vt:lpstr>
      <vt:lpstr>European Theatre</vt:lpstr>
      <vt:lpstr>Plot</vt:lpstr>
      <vt:lpstr>Recognition</vt:lpstr>
      <vt:lpstr>Imitation</vt:lpstr>
      <vt:lpstr>Rejections of ‘dramatic theatre’</vt:lpstr>
      <vt:lpstr>Rejections of ‘dramatic theatre’</vt:lpstr>
      <vt:lpstr>Rejections of ‘dramatic theatre’</vt:lpstr>
      <vt:lpstr>Rejections of ‘dramatic theatre’</vt:lpstr>
      <vt:lpstr>Readerly and writerly texts</vt:lpstr>
      <vt:lpstr>Martin Crimp (1956-)</vt:lpstr>
      <vt:lpstr>Crimp’s mistrust of narrative</vt:lpstr>
      <vt:lpstr>Narrative in Attempts on Her Life</vt:lpstr>
      <vt:lpstr>Narrative in Attempts on Her Life</vt:lpstr>
      <vt:lpstr>Narrative in Attempts on Her Life</vt:lpstr>
      <vt:lpstr>Narrative in Attempts on Her Life</vt:lpstr>
      <vt:lpstr>Anne’s inconsistency</vt:lpstr>
      <vt:lpstr>‘Tragedy’ in Attempts on Her Life</vt:lpstr>
      <vt:lpstr>‘Tragedy’ in Attempts on Her Life</vt:lpstr>
      <vt:lpstr>Postdramatic theatre</vt:lpstr>
      <vt:lpstr>The media and the hyperreal</vt:lpstr>
      <vt:lpstr>The media and the hyperreal</vt:lpstr>
      <vt:lpstr>The media and the hyperreal</vt:lpstr>
      <vt:lpstr>The media and the hyperreal</vt:lpstr>
      <vt:lpstr>Meta-critique?</vt:lpstr>
      <vt:lpstr>Meta-critique?</vt:lpstr>
      <vt:lpstr>Meta-critique?</vt:lpstr>
      <vt:lpstr>Meta-critique?</vt:lpstr>
      <vt:lpstr>Meta-critique?</vt:lpstr>
      <vt:lpstr>References</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Attempts on Her Life</dc:title>
  <dc:creator>Steve</dc:creator>
  <cp:lastModifiedBy>Purcell, Stephen</cp:lastModifiedBy>
  <cp:revision>26</cp:revision>
  <cp:lastPrinted>2014-03-10T13:44:39Z</cp:lastPrinted>
  <dcterms:created xsi:type="dcterms:W3CDTF">2012-03-11T15:54:07Z</dcterms:created>
  <dcterms:modified xsi:type="dcterms:W3CDTF">2017-05-04T07:44:51Z</dcterms:modified>
</cp:coreProperties>
</file>