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1" r:id="rId9"/>
    <p:sldId id="264" r:id="rId10"/>
    <p:sldId id="265" r:id="rId11"/>
    <p:sldId id="266" r:id="rId12"/>
    <p:sldId id="267" r:id="rId13"/>
    <p:sldId id="268" r:id="rId14"/>
    <p:sldId id="269" r:id="rId15"/>
    <p:sldId id="270" r:id="rId16"/>
    <p:sldId id="272" r:id="rId17"/>
    <p:sldId id="273" r:id="rId18"/>
    <p:sldId id="271"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DF92F20-3742-4C40-8B4B-C19CE7A1B39E}" type="datetimeFigureOut">
              <a:rPr lang="en-GB" smtClean="0"/>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92F20-3742-4C40-8B4B-C19CE7A1B39E}" type="datetimeFigureOut">
              <a:rPr lang="en-GB" smtClean="0"/>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92F20-3742-4C40-8B4B-C19CE7A1B39E}" type="datetimeFigureOut">
              <a:rPr lang="en-GB" smtClean="0"/>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92F20-3742-4C40-8B4B-C19CE7A1B39E}" type="datetimeFigureOut">
              <a:rPr lang="en-GB" smtClean="0"/>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92F20-3742-4C40-8B4B-C19CE7A1B39E}" type="datetimeFigureOut">
              <a:rPr lang="en-GB" smtClean="0"/>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DF92F20-3742-4C40-8B4B-C19CE7A1B39E}" type="datetimeFigureOut">
              <a:rPr lang="en-GB" smtClean="0"/>
              <a:t>03/03/2015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F92F20-3742-4C40-8B4B-C19CE7A1B39E}" type="datetimeFigureOut">
              <a:rPr lang="en-GB" smtClean="0"/>
              <a:t>03/03/2015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F92F20-3742-4C40-8B4B-C19CE7A1B39E}" type="datetimeFigureOut">
              <a:rPr lang="en-GB" smtClean="0"/>
              <a:t>03/03/2015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F92F20-3742-4C40-8B4B-C19CE7A1B39E}" type="datetimeFigureOut">
              <a:rPr lang="en-GB" smtClean="0"/>
              <a:t>03/03/2015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80830E-6C89-4046-B89D-FD9C1844A9D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92F20-3742-4C40-8B4B-C19CE7A1B39E}" type="datetimeFigureOut">
              <a:rPr lang="en-GB" smtClean="0"/>
              <a:t>03/03/2015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80830E-6C89-4046-B89D-FD9C1844A9D2}" type="slidenum">
              <a:rPr lang="en-GB" smtClean="0"/>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DF92F20-3742-4C40-8B4B-C19CE7A1B39E}" type="datetimeFigureOut">
              <a:rPr lang="en-GB" smtClean="0"/>
              <a:t>03/03/2015</a:t>
            </a:fld>
            <a:endParaRPr lang="en-GB"/>
          </a:p>
        </p:txBody>
      </p:sp>
      <p:sp>
        <p:nvSpPr>
          <p:cNvPr id="9" name="Slide Number Placeholder 8"/>
          <p:cNvSpPr>
            <a:spLocks noGrp="1"/>
          </p:cNvSpPr>
          <p:nvPr>
            <p:ph type="sldNum" sz="quarter" idx="11"/>
          </p:nvPr>
        </p:nvSpPr>
        <p:spPr/>
        <p:txBody>
          <a:bodyPr/>
          <a:lstStyle/>
          <a:p>
            <a:fld id="{1B80830E-6C89-4046-B89D-FD9C1844A9D2}" type="slidenum">
              <a:rPr lang="en-GB" smtClean="0"/>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B80830E-6C89-4046-B89D-FD9C1844A9D2}" type="slidenum">
              <a:rPr lang="en-GB" smtClean="0"/>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DF92F20-3742-4C40-8B4B-C19CE7A1B39E}" type="datetimeFigureOut">
              <a:rPr lang="en-GB" smtClean="0"/>
              <a:t>03/03/2015</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FOx8q3eGq3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a:t>
            </a:r>
            <a:r>
              <a:rPr lang="en-GB" dirty="0" err="1" smtClean="0"/>
              <a:t>Skriker</a:t>
            </a:r>
            <a:endParaRPr lang="en-GB" dirty="0"/>
          </a:p>
        </p:txBody>
      </p:sp>
      <p:sp>
        <p:nvSpPr>
          <p:cNvPr id="3" name="Subtitle 2"/>
          <p:cNvSpPr>
            <a:spLocks noGrp="1"/>
          </p:cNvSpPr>
          <p:nvPr>
            <p:ph type="subTitle" idx="1"/>
          </p:nvPr>
        </p:nvSpPr>
        <p:spPr/>
        <p:txBody>
          <a:bodyPr/>
          <a:lstStyle/>
          <a:p>
            <a:r>
              <a:rPr lang="en-GB" dirty="0" smtClean="0"/>
              <a:t>EN302: European Theatre</a:t>
            </a:r>
            <a:endParaRPr lang="en-GB" dirty="0"/>
          </a:p>
        </p:txBody>
      </p:sp>
    </p:spTree>
    <p:extLst>
      <p:ext uri="{BB962C8B-B14F-4D97-AF65-F5344CB8AC3E}">
        <p14:creationId xmlns:p14="http://schemas.microsoft.com/office/powerpoint/2010/main" val="1002173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Fairy tales and the </a:t>
            </a:r>
            <a:r>
              <a:rPr lang="en-GB" dirty="0" smtClean="0"/>
              <a:t>unconscious</a:t>
            </a:r>
            <a:endParaRPr lang="en-GB" dirty="0"/>
          </a:p>
        </p:txBody>
      </p:sp>
      <p:sp>
        <p:nvSpPr>
          <p:cNvPr id="3" name="Content Placeholder 2"/>
          <p:cNvSpPr>
            <a:spLocks noGrp="1"/>
          </p:cNvSpPr>
          <p:nvPr>
            <p:ph idx="1"/>
          </p:nvPr>
        </p:nvSpPr>
        <p:spPr/>
        <p:txBody>
          <a:bodyPr/>
          <a:lstStyle/>
          <a:p>
            <a:r>
              <a:rPr lang="en-GB" dirty="0"/>
              <a:t>Ralf Erik </a:t>
            </a:r>
            <a:r>
              <a:rPr lang="en-GB" dirty="0" err="1"/>
              <a:t>Remshardt</a:t>
            </a:r>
            <a:r>
              <a:rPr lang="en-GB" dirty="0"/>
              <a:t> describes the </a:t>
            </a:r>
            <a:r>
              <a:rPr lang="en-GB" dirty="0" err="1"/>
              <a:t>Skriker’s</a:t>
            </a:r>
            <a:r>
              <a:rPr lang="en-GB" dirty="0"/>
              <a:t> underworld as “transparently the realm of dreams, fears, and desires” (1995: 122</a:t>
            </a:r>
            <a:r>
              <a:rPr lang="en-GB" dirty="0" smtClean="0"/>
              <a:t>).</a:t>
            </a:r>
            <a:endParaRPr lang="en-GB" dirty="0"/>
          </a:p>
          <a:p>
            <a:r>
              <a:rPr lang="en-GB" dirty="0"/>
              <a:t>For Elaine Aston, the </a:t>
            </a:r>
            <a:r>
              <a:rPr lang="en-GB" dirty="0" err="1"/>
              <a:t>Skriker</a:t>
            </a:r>
            <a:r>
              <a:rPr lang="en-GB" dirty="0"/>
              <a:t> and the other spirits “stand for the damaged semiotic (in the </a:t>
            </a:r>
            <a:r>
              <a:rPr lang="en-GB" dirty="0" err="1"/>
              <a:t>Kristevan</a:t>
            </a:r>
            <a:r>
              <a:rPr lang="en-GB" dirty="0"/>
              <a:t> sense): the marginalised </a:t>
            </a:r>
            <a:r>
              <a:rPr lang="en-GB" dirty="0" smtClean="0"/>
              <a:t>‘other’ </a:t>
            </a:r>
            <a:r>
              <a:rPr lang="en-GB" dirty="0"/>
              <a:t>that haunts the symbolic order – an invisible, repressed world, made </a:t>
            </a:r>
            <a:r>
              <a:rPr lang="en-GB" dirty="0" smtClean="0"/>
              <a:t>visible” </a:t>
            </a:r>
            <a:r>
              <a:rPr lang="en-GB" dirty="0"/>
              <a:t>(2003: 29</a:t>
            </a:r>
            <a:r>
              <a:rPr lang="en-GB" dirty="0" smtClean="0"/>
              <a:t>).</a:t>
            </a:r>
          </a:p>
          <a:p>
            <a:r>
              <a:rPr lang="en-GB" dirty="0"/>
              <a:t>The </a:t>
            </a:r>
            <a:r>
              <a:rPr lang="en-GB" dirty="0" err="1"/>
              <a:t>Skriker</a:t>
            </a:r>
            <a:r>
              <a:rPr lang="en-GB" dirty="0"/>
              <a:t> seems to feed on Josie’s dreams and memories:</a:t>
            </a:r>
          </a:p>
          <a:p>
            <a:pPr marL="1051560" lvl="3" indent="-457200">
              <a:buNone/>
            </a:pPr>
            <a:endParaRPr lang="en-GB" sz="2200" dirty="0" smtClean="0"/>
          </a:p>
          <a:p>
            <a:pPr marL="1051560" lvl="3" indent="-457200">
              <a:buNone/>
            </a:pPr>
            <a:r>
              <a:rPr lang="en-GB" sz="2200" dirty="0" smtClean="0"/>
              <a:t>SKRIKER</a:t>
            </a:r>
            <a:r>
              <a:rPr lang="en-GB" sz="2200" dirty="0"/>
              <a:t>. </a:t>
            </a:r>
            <a:r>
              <a:rPr lang="en-GB" sz="2200" dirty="0" smtClean="0"/>
              <a:t>Haven’t </a:t>
            </a:r>
            <a:r>
              <a:rPr lang="en-GB" sz="2200" dirty="0"/>
              <a:t>I wrapped myself up rapt rapture ruptured myself in your dreams, scoffed your chocolate screams, your Jung men and Freud eggs, your flying and fleeing? (38)</a:t>
            </a:r>
          </a:p>
          <a:p>
            <a:endParaRPr lang="en-GB" dirty="0"/>
          </a:p>
          <a:p>
            <a:endParaRPr lang="en-GB" dirty="0"/>
          </a:p>
        </p:txBody>
      </p:sp>
    </p:spTree>
    <p:extLst>
      <p:ext uri="{BB962C8B-B14F-4D97-AF65-F5344CB8AC3E}">
        <p14:creationId xmlns:p14="http://schemas.microsoft.com/office/powerpoint/2010/main" val="2246907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Fairy tales and the unconscious</a:t>
            </a:r>
          </a:p>
        </p:txBody>
      </p:sp>
      <p:sp>
        <p:nvSpPr>
          <p:cNvPr id="3" name="Content Placeholder 2"/>
          <p:cNvSpPr>
            <a:spLocks noGrp="1"/>
          </p:cNvSpPr>
          <p:nvPr>
            <p:ph idx="1"/>
          </p:nvPr>
        </p:nvSpPr>
        <p:spPr/>
        <p:txBody>
          <a:bodyPr>
            <a:normAutofit fontScale="92500" lnSpcReduction="10000"/>
          </a:bodyPr>
          <a:lstStyle/>
          <a:p>
            <a:r>
              <a:rPr lang="en-GB" dirty="0"/>
              <a:t>Ann Wilson: </a:t>
            </a:r>
            <a:endParaRPr lang="en-GB" dirty="0" smtClean="0"/>
          </a:p>
          <a:p>
            <a:pPr lvl="1"/>
            <a:r>
              <a:rPr lang="en-GB" dirty="0" smtClean="0"/>
              <a:t>“</a:t>
            </a:r>
            <a:r>
              <a:rPr lang="en-GB" dirty="0"/>
              <a:t>As this brief and playfully associative speech suggests, the </a:t>
            </a:r>
            <a:r>
              <a:rPr lang="en-GB" dirty="0" err="1"/>
              <a:t>Skriker</a:t>
            </a:r>
            <a:r>
              <a:rPr lang="en-GB" dirty="0"/>
              <a:t> scoffs at Freudian and </a:t>
            </a:r>
            <a:r>
              <a:rPr lang="en-GB" dirty="0" smtClean="0"/>
              <a:t>Jungian </a:t>
            </a:r>
            <a:r>
              <a:rPr lang="en-GB" dirty="0"/>
              <a:t>explanations of the unconscious and in the taunting, refuses to be contained by them. The associative language of the </a:t>
            </a:r>
            <a:r>
              <a:rPr lang="en-GB" dirty="0" err="1"/>
              <a:t>Skriker</a:t>
            </a:r>
            <a:r>
              <a:rPr lang="en-GB" dirty="0"/>
              <a:t>, a death portent and so a figure of absence, marks the insistent return of the repressed which haunts all language.” (1998: 181)</a:t>
            </a:r>
          </a:p>
          <a:p>
            <a:pPr lvl="1"/>
            <a:r>
              <a:rPr lang="en-GB" dirty="0" smtClean="0"/>
              <a:t>“</a:t>
            </a:r>
            <a:r>
              <a:rPr lang="en-GB" dirty="0"/>
              <a:t>In </a:t>
            </a:r>
            <a:r>
              <a:rPr lang="en-GB" i="1" dirty="0"/>
              <a:t>The </a:t>
            </a:r>
            <a:r>
              <a:rPr lang="en-GB" i="1" dirty="0" err="1"/>
              <a:t>Skriker</a:t>
            </a:r>
            <a:r>
              <a:rPr lang="en-GB" dirty="0"/>
              <a:t>, Churchill refuses the audience a sense of mastery. Mastery always involves domination (in the case of interpretation, of understanding fully the action and hence, being able to control and contain its effect.) … It is a mode of social regulation and containment based on relations of power which are, by definition, hierarchical and potentially oppressive. From this perspective, Churchill’s refusal to allow the audience access to a position of interpretive “mastery” over </a:t>
            </a:r>
            <a:r>
              <a:rPr lang="en-GB" i="1" dirty="0"/>
              <a:t>The </a:t>
            </a:r>
            <a:r>
              <a:rPr lang="en-GB" i="1" dirty="0" err="1"/>
              <a:t>Skriker</a:t>
            </a:r>
            <a:r>
              <a:rPr lang="en-GB" i="1" dirty="0"/>
              <a:t> </a:t>
            </a:r>
            <a:r>
              <a:rPr lang="en-GB" dirty="0"/>
              <a:t>is an act of political resistance.” (Wilson 1998: 187)</a:t>
            </a:r>
          </a:p>
        </p:txBody>
      </p:sp>
    </p:spTree>
    <p:extLst>
      <p:ext uri="{BB962C8B-B14F-4D97-AF65-F5344CB8AC3E}">
        <p14:creationId xmlns:p14="http://schemas.microsoft.com/office/powerpoint/2010/main" val="968434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Fairy tales and the unconscious</a:t>
            </a:r>
          </a:p>
        </p:txBody>
      </p:sp>
      <p:sp>
        <p:nvSpPr>
          <p:cNvPr id="3" name="Content Placeholder 2"/>
          <p:cNvSpPr>
            <a:spLocks noGrp="1"/>
          </p:cNvSpPr>
          <p:nvPr>
            <p:ph idx="1"/>
          </p:nvPr>
        </p:nvSpPr>
        <p:spPr/>
        <p:txBody>
          <a:bodyPr>
            <a:normAutofit fontScale="92500" lnSpcReduction="10000"/>
          </a:bodyPr>
          <a:lstStyle/>
          <a:p>
            <a:r>
              <a:rPr lang="en-GB" i="1" dirty="0" smtClean="0"/>
              <a:t>The Juniper Tree </a:t>
            </a:r>
            <a:r>
              <a:rPr lang="en-GB" dirty="0" smtClean="0"/>
              <a:t>by Jacob and Wilhelm Grimm [read]</a:t>
            </a:r>
          </a:p>
          <a:p>
            <a:r>
              <a:rPr lang="en-GB" dirty="0"/>
              <a:t>Claudia Barnett argues that the </a:t>
            </a:r>
            <a:r>
              <a:rPr lang="en-GB" dirty="0" err="1"/>
              <a:t>Skriker</a:t>
            </a:r>
            <a:r>
              <a:rPr lang="en-GB" dirty="0"/>
              <a:t> “is more witch than goblin and embodies maternal desires” (2000: 48). She quotes Jung’s description of the “mother archetype”:</a:t>
            </a:r>
          </a:p>
          <a:p>
            <a:pPr lvl="1"/>
            <a:r>
              <a:rPr lang="en-GB" dirty="0" smtClean="0"/>
              <a:t>“The </a:t>
            </a:r>
            <a:r>
              <a:rPr lang="en-GB" dirty="0"/>
              <a:t>qualities associated with it are maternal solicitude and sympathy; the magic authority of the female; the wisdom and spiritual exaltation that transcend reason; any helpful instinct or impulse; all that is benign, all that cherishes and sustains, that fosters growth and fertility. The place of magic transformation and rebirth, together with the underworld and its inhabitants, are presided over by the mother. On the negative side the mother archetype may connote anything secret, hidden, dark; the abyss, the world of the dead, anything that devours, seduces, and poisons, that is terrifying and inescapable like fate</a:t>
            </a:r>
            <a:r>
              <a:rPr lang="en-GB" dirty="0" smtClean="0"/>
              <a:t>.”</a:t>
            </a:r>
            <a:endParaRPr lang="en-GB" dirty="0"/>
          </a:p>
          <a:p>
            <a:r>
              <a:rPr lang="en-GB" dirty="0" smtClean="0"/>
              <a:t>Barnett goes </a:t>
            </a:r>
            <a:r>
              <a:rPr lang="en-GB" dirty="0"/>
              <a:t>on to argue that “even though the characters coincide with Jungian archetypes and fairy-tale stereotypes, they do not conform to gender-role </a:t>
            </a:r>
            <a:r>
              <a:rPr lang="en-GB" dirty="0" smtClean="0"/>
              <a:t>expectations” </a:t>
            </a:r>
            <a:r>
              <a:rPr lang="en-GB" dirty="0"/>
              <a:t>(2000: 53</a:t>
            </a:r>
            <a:r>
              <a:rPr lang="en-GB" dirty="0" smtClean="0"/>
              <a:t>).</a:t>
            </a:r>
            <a:endParaRPr lang="en-GB" dirty="0"/>
          </a:p>
          <a:p>
            <a:endParaRPr lang="en-GB" dirty="0"/>
          </a:p>
        </p:txBody>
      </p:sp>
    </p:spTree>
    <p:extLst>
      <p:ext uri="{BB962C8B-B14F-4D97-AF65-F5344CB8AC3E}">
        <p14:creationId xmlns:p14="http://schemas.microsoft.com/office/powerpoint/2010/main" val="3365649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Changeling tales</a:t>
            </a:r>
            <a:endParaRPr lang="en-GB" dirty="0"/>
          </a:p>
        </p:txBody>
      </p:sp>
      <p:sp>
        <p:nvSpPr>
          <p:cNvPr id="3" name="Content Placeholder 2"/>
          <p:cNvSpPr>
            <a:spLocks noGrp="1"/>
          </p:cNvSpPr>
          <p:nvPr>
            <p:ph idx="1"/>
          </p:nvPr>
        </p:nvSpPr>
        <p:spPr/>
        <p:txBody>
          <a:bodyPr/>
          <a:lstStyle/>
          <a:p>
            <a:pPr marL="777240" lvl="2" indent="-457200">
              <a:buNone/>
            </a:pPr>
            <a:r>
              <a:rPr lang="en-GB" sz="2200" dirty="0"/>
              <a:t>JOSIE. She’s a changeling.</a:t>
            </a:r>
          </a:p>
          <a:p>
            <a:pPr marL="777240" lvl="2" indent="-457200">
              <a:buNone/>
            </a:pPr>
            <a:r>
              <a:rPr lang="en-GB" sz="2200" dirty="0"/>
              <a:t>LILY. She what?</a:t>
            </a:r>
          </a:p>
          <a:p>
            <a:pPr marL="777240" lvl="2" indent="-457200">
              <a:buNone/>
            </a:pPr>
            <a:r>
              <a:rPr lang="en-GB" sz="2200" dirty="0"/>
              <a:t>JOSIE. That’s not your baby. They’ve put one of theirs and taken yours off. (43)</a:t>
            </a:r>
          </a:p>
          <a:p>
            <a:pPr marL="114300" indent="0">
              <a:buNone/>
            </a:pPr>
            <a:endParaRPr lang="en-GB" i="1" dirty="0" smtClean="0"/>
          </a:p>
          <a:p>
            <a:r>
              <a:rPr lang="en-GB" i="1" dirty="0" smtClean="0"/>
              <a:t>The </a:t>
            </a:r>
            <a:r>
              <a:rPr lang="en-GB" i="1" dirty="0"/>
              <a:t>Elves </a:t>
            </a:r>
            <a:r>
              <a:rPr lang="en-GB" dirty="0"/>
              <a:t>(third tale) by Jacob and Wilhelm Grimm </a:t>
            </a:r>
            <a:r>
              <a:rPr lang="en-GB" dirty="0" smtClean="0"/>
              <a:t>[read]</a:t>
            </a:r>
            <a:endParaRPr lang="en-GB" dirty="0"/>
          </a:p>
          <a:p>
            <a:r>
              <a:rPr lang="en-GB" dirty="0" smtClean="0"/>
              <a:t>Read </a:t>
            </a:r>
            <a:r>
              <a:rPr lang="en-GB" dirty="0"/>
              <a:t>pp. 44-5</a:t>
            </a:r>
          </a:p>
          <a:p>
            <a:r>
              <a:rPr lang="en-GB" dirty="0"/>
              <a:t>Postnatal </a:t>
            </a:r>
            <a:r>
              <a:rPr lang="en-GB" dirty="0" smtClean="0"/>
              <a:t>depression? Postnatal psychosis?</a:t>
            </a:r>
            <a:endParaRPr lang="en-GB" dirty="0"/>
          </a:p>
          <a:p>
            <a:endParaRPr lang="en-GB" dirty="0"/>
          </a:p>
        </p:txBody>
      </p:sp>
    </p:spTree>
    <p:extLst>
      <p:ext uri="{BB962C8B-B14F-4D97-AF65-F5344CB8AC3E}">
        <p14:creationId xmlns:p14="http://schemas.microsoft.com/office/powerpoint/2010/main" val="2616393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Environmental </a:t>
            </a:r>
            <a:r>
              <a:rPr lang="en-GB" dirty="0" smtClean="0"/>
              <a:t>damage</a:t>
            </a:r>
            <a:endParaRPr lang="en-GB" dirty="0"/>
          </a:p>
        </p:txBody>
      </p:sp>
      <p:sp>
        <p:nvSpPr>
          <p:cNvPr id="3" name="Content Placeholder 2"/>
          <p:cNvSpPr>
            <a:spLocks noGrp="1"/>
          </p:cNvSpPr>
          <p:nvPr>
            <p:ph idx="1"/>
          </p:nvPr>
        </p:nvSpPr>
        <p:spPr/>
        <p:txBody>
          <a:bodyPr>
            <a:noAutofit/>
          </a:bodyPr>
          <a:lstStyle/>
          <a:p>
            <a:r>
              <a:rPr lang="en-GB" sz="1900" dirty="0"/>
              <a:t>Geraldine Cousin: “</a:t>
            </a:r>
            <a:r>
              <a:rPr lang="en-GB" sz="1900" i="1" dirty="0"/>
              <a:t>The </a:t>
            </a:r>
            <a:r>
              <a:rPr lang="en-GB" sz="1900" i="1" dirty="0" err="1"/>
              <a:t>Skriker</a:t>
            </a:r>
            <a:r>
              <a:rPr lang="en-GB" sz="1900" dirty="0"/>
              <a:t>… is a cautionary tale, a forceful and timely reminder of the ecological disaster that may await our descendants in the near future if we fail to learn to use the Earth’s resources more wisely.” (1998: 189</a:t>
            </a:r>
            <a:r>
              <a:rPr lang="en-GB" sz="1900" dirty="0" smtClean="0"/>
              <a:t>)</a:t>
            </a:r>
          </a:p>
          <a:p>
            <a:r>
              <a:rPr lang="en-GB" sz="1900" dirty="0"/>
              <a:t>Wordplay: note nuclear power stations in opening speech (Dungeness, Sizewell)</a:t>
            </a:r>
            <a:endParaRPr lang="en-GB" sz="1000" dirty="0"/>
          </a:p>
          <a:p>
            <a:pPr marL="1051560" lvl="3" indent="-457200">
              <a:buNone/>
            </a:pPr>
            <a:endParaRPr lang="en-GB" sz="1000" dirty="0" smtClean="0"/>
          </a:p>
          <a:p>
            <a:pPr marL="1051560" lvl="3" indent="-457200">
              <a:buNone/>
            </a:pPr>
            <a:r>
              <a:rPr lang="en-GB" sz="1900" dirty="0" smtClean="0"/>
              <a:t>SKRIKER</a:t>
            </a:r>
            <a:r>
              <a:rPr lang="en-GB" sz="1900" dirty="0"/>
              <a:t>. They used to leave us cream in a sorcerer’s apprentice. Gave the brownie a pair of trousers to wear have you gone? Now they hate us and hurt hurtle faster and master. They poison me in my rivers of blood poisoning makes my arm swelter. (12)</a:t>
            </a:r>
            <a:endParaRPr lang="en-GB" sz="1000" dirty="0"/>
          </a:p>
          <a:p>
            <a:endParaRPr lang="en-GB" sz="1000" dirty="0" smtClean="0"/>
          </a:p>
          <a:p>
            <a:r>
              <a:rPr lang="en-GB" sz="1900" dirty="0" smtClean="0"/>
              <a:t>This </a:t>
            </a:r>
            <a:r>
              <a:rPr lang="en-GB" sz="1900" dirty="0"/>
              <a:t>is clearly not an elegy for lost folklore (see Churchill’s </a:t>
            </a:r>
            <a:r>
              <a:rPr lang="en-GB" sz="1900" i="1" dirty="0"/>
              <a:t>Vinegar Tom</a:t>
            </a:r>
            <a:r>
              <a:rPr lang="en-GB" sz="1900" dirty="0" smtClean="0"/>
              <a:t>).</a:t>
            </a:r>
            <a:endParaRPr lang="en-GB" sz="1000" dirty="0" smtClean="0"/>
          </a:p>
          <a:p>
            <a:endParaRPr lang="en-GB" sz="1000" dirty="0"/>
          </a:p>
          <a:p>
            <a:pPr marL="1051560" lvl="3" indent="-457200">
              <a:buNone/>
            </a:pPr>
            <a:r>
              <a:rPr lang="en-GB" sz="1900" dirty="0" smtClean="0"/>
              <a:t>SKRIKER. You people are killing me, do you know that? I am sick, I am a sick woman. (22)</a:t>
            </a:r>
          </a:p>
          <a:p>
            <a:endParaRPr lang="en-GB" sz="1900" dirty="0"/>
          </a:p>
        </p:txBody>
      </p:sp>
    </p:spTree>
    <p:extLst>
      <p:ext uri="{BB962C8B-B14F-4D97-AF65-F5344CB8AC3E}">
        <p14:creationId xmlns:p14="http://schemas.microsoft.com/office/powerpoint/2010/main" val="3512351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Environmental damage</a:t>
            </a:r>
          </a:p>
        </p:txBody>
      </p:sp>
      <p:sp>
        <p:nvSpPr>
          <p:cNvPr id="3" name="Content Placeholder 2"/>
          <p:cNvSpPr>
            <a:spLocks noGrp="1"/>
          </p:cNvSpPr>
          <p:nvPr>
            <p:ph idx="1"/>
          </p:nvPr>
        </p:nvSpPr>
        <p:spPr/>
        <p:txBody>
          <a:bodyPr/>
          <a:lstStyle/>
          <a:p>
            <a:pPr marL="411480" lvl="1" indent="-457200">
              <a:buNone/>
            </a:pPr>
            <a:r>
              <a:rPr lang="en-GB" sz="2400" dirty="0"/>
              <a:t>JOSIE. And now no one tastes any good?</a:t>
            </a:r>
          </a:p>
          <a:p>
            <a:pPr marL="411480" lvl="1" indent="-457200">
              <a:buNone/>
            </a:pPr>
            <a:r>
              <a:rPr lang="en-GB" sz="2400" dirty="0"/>
              <a:t>SKRIKER. Dry as dustpans, foul as </a:t>
            </a:r>
            <a:r>
              <a:rPr lang="en-GB" sz="2400" dirty="0" err="1"/>
              <a:t>shitpandemonium</a:t>
            </a:r>
            <a:r>
              <a:rPr lang="en-GB" sz="2400" dirty="0"/>
              <a:t>. Poison in the food chain saw massacre. 	</a:t>
            </a:r>
          </a:p>
          <a:p>
            <a:pPr marL="411480" lvl="1" indent="-457200">
              <a:buNone/>
            </a:pPr>
            <a:r>
              <a:rPr lang="en-GB" sz="2400" dirty="0"/>
              <a:t>JOSIE. If I could just go and see. I’d come back.</a:t>
            </a:r>
          </a:p>
          <a:p>
            <a:pPr marL="411480" lvl="1" indent="-457200">
              <a:buNone/>
            </a:pPr>
            <a:r>
              <a:rPr lang="en-GB" sz="2400" dirty="0"/>
              <a:t>SKRIKER. Shall I take you in my pocket pick it up and tuck it in?</a:t>
            </a:r>
          </a:p>
          <a:p>
            <a:pPr marL="411480" lvl="1" indent="-457200">
              <a:buNone/>
            </a:pPr>
            <a:r>
              <a:rPr lang="en-GB" sz="2400" dirty="0"/>
              <a:t>JOSIE. Yes please.</a:t>
            </a:r>
          </a:p>
          <a:p>
            <a:pPr marL="411480" lvl="1" indent="-457200">
              <a:buNone/>
            </a:pPr>
            <a:r>
              <a:rPr lang="en-GB" sz="2400" dirty="0"/>
              <a:t>SKRIKER. Up in the </a:t>
            </a:r>
            <a:r>
              <a:rPr lang="en-GB" sz="2400" dirty="0" err="1"/>
              <a:t>smokey</a:t>
            </a:r>
            <a:r>
              <a:rPr lang="en-GB" sz="2400" dirty="0"/>
              <a:t> </a:t>
            </a:r>
            <a:r>
              <a:rPr lang="en-GB" sz="2400" dirty="0" err="1"/>
              <a:t>hokey</a:t>
            </a:r>
            <a:r>
              <a:rPr lang="en-GB" sz="2400" dirty="0"/>
              <a:t> pokey? up in the world wind? up in the war zone ozone zany grey? (37-8)</a:t>
            </a:r>
          </a:p>
          <a:p>
            <a:pPr marL="114300" indent="0">
              <a:buNone/>
            </a:pPr>
            <a:endParaRPr lang="en-GB" dirty="0"/>
          </a:p>
        </p:txBody>
      </p:sp>
    </p:spTree>
    <p:extLst>
      <p:ext uri="{BB962C8B-B14F-4D97-AF65-F5344CB8AC3E}">
        <p14:creationId xmlns:p14="http://schemas.microsoft.com/office/powerpoint/2010/main" val="2703908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Environmental damage</a:t>
            </a:r>
          </a:p>
        </p:txBody>
      </p:sp>
      <p:sp>
        <p:nvSpPr>
          <p:cNvPr id="3" name="Content Placeholder 2"/>
          <p:cNvSpPr>
            <a:spLocks noGrp="1"/>
          </p:cNvSpPr>
          <p:nvPr>
            <p:ph idx="1"/>
          </p:nvPr>
        </p:nvSpPr>
        <p:spPr/>
        <p:txBody>
          <a:bodyPr>
            <a:normAutofit/>
          </a:bodyPr>
          <a:lstStyle/>
          <a:p>
            <a:pPr marL="411480" lvl="1" indent="-457200">
              <a:buNone/>
            </a:pPr>
            <a:r>
              <a:rPr lang="en-GB" sz="2400" dirty="0" smtClean="0"/>
              <a:t>SKRIKER</a:t>
            </a:r>
            <a:r>
              <a:rPr lang="en-GB" sz="2400" dirty="0"/>
              <a:t>. Have you noticed the large number of meteorological phenomena lately? Earthquakes. Volcanoes. Drought. Apocalyptic meteorological phenomena. The increase of sickness. It was always possible to think whatever your personal problem, there’s always nature. Spring will return, even if it’s without me. Nobody loves me but at least it’s a sunny day. This had been a comfort to people as long as they’ve existed. But it’s not available any more. Sorry. Nobody loves me and the sun’s going to kill me. Spring will return and nothing will grow. (48-9)</a:t>
            </a:r>
          </a:p>
          <a:p>
            <a:pPr marL="411480" lvl="1" indent="-457200">
              <a:buNone/>
            </a:pPr>
            <a:endParaRPr lang="en-GB" sz="2400" dirty="0"/>
          </a:p>
          <a:p>
            <a:pPr marL="114300" indent="0">
              <a:buNone/>
            </a:pPr>
            <a:endParaRPr lang="en-GB" dirty="0"/>
          </a:p>
        </p:txBody>
      </p:sp>
    </p:spTree>
    <p:extLst>
      <p:ext uri="{BB962C8B-B14F-4D97-AF65-F5344CB8AC3E}">
        <p14:creationId xmlns:p14="http://schemas.microsoft.com/office/powerpoint/2010/main" val="3011320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Environmental damage</a:t>
            </a:r>
          </a:p>
        </p:txBody>
      </p:sp>
      <p:sp>
        <p:nvSpPr>
          <p:cNvPr id="3" name="Content Placeholder 2"/>
          <p:cNvSpPr>
            <a:spLocks noGrp="1"/>
          </p:cNvSpPr>
          <p:nvPr>
            <p:ph idx="1"/>
          </p:nvPr>
        </p:nvSpPr>
        <p:spPr/>
        <p:txBody>
          <a:bodyPr>
            <a:normAutofit/>
          </a:bodyPr>
          <a:lstStyle/>
          <a:p>
            <a:pPr marL="411480" lvl="1" indent="-457200">
              <a:buNone/>
            </a:pPr>
            <a:r>
              <a:rPr lang="en-GB" sz="2400" dirty="0" smtClean="0"/>
              <a:t>SKRIKER</a:t>
            </a:r>
            <a:r>
              <a:rPr lang="en-GB" sz="2400" dirty="0"/>
              <a:t>. If she was back on earth where on earth where was the </a:t>
            </a:r>
            <a:r>
              <a:rPr lang="en-GB" sz="2400" dirty="0" err="1"/>
              <a:t>rockabye</a:t>
            </a:r>
            <a:r>
              <a:rPr lang="en-GB" sz="2400" dirty="0"/>
              <a:t> baby gone the treetop? Lost and gone for everybody was dead years and tears ago, it was another cemetery, a black whole hundred yearns. […] But when the daughters grand and great greater greatest knew she was from the distant past master class, then rage raging bullfight </a:t>
            </a:r>
            <a:r>
              <a:rPr lang="en-GB" sz="2400" dirty="0" err="1" smtClean="0"/>
              <a:t>bullroar</a:t>
            </a:r>
            <a:r>
              <a:rPr lang="en-GB" sz="2400" dirty="0" smtClean="0"/>
              <a:t>.</a:t>
            </a:r>
          </a:p>
          <a:p>
            <a:pPr marL="411480" lvl="1" indent="-457200">
              <a:buNone/>
            </a:pPr>
            <a:endParaRPr lang="en-GB" sz="2400" i="1" dirty="0" smtClean="0"/>
          </a:p>
          <a:p>
            <a:pPr marL="411480" lvl="1" indent="-457200">
              <a:buNone/>
            </a:pPr>
            <a:r>
              <a:rPr lang="en-GB" sz="2400" i="1" dirty="0" smtClean="0"/>
              <a:t>The </a:t>
            </a:r>
            <a:r>
              <a:rPr lang="en-GB" sz="2400" i="1" dirty="0"/>
              <a:t>GIRL bellows wordless rage at LILY. (56)</a:t>
            </a:r>
          </a:p>
          <a:p>
            <a:pPr marL="411480" lvl="1" indent="-457200">
              <a:buNone/>
            </a:pPr>
            <a:endParaRPr lang="en-GB" sz="2400" dirty="0"/>
          </a:p>
          <a:p>
            <a:pPr marL="114300" indent="0">
              <a:buNone/>
            </a:pPr>
            <a:endParaRPr lang="en-GB" dirty="0"/>
          </a:p>
        </p:txBody>
      </p:sp>
    </p:spTree>
    <p:extLst>
      <p:ext uri="{BB962C8B-B14F-4D97-AF65-F5344CB8AC3E}">
        <p14:creationId xmlns:p14="http://schemas.microsoft.com/office/powerpoint/2010/main" val="3011320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Postmodernity and disconnection</a:t>
            </a:r>
          </a:p>
        </p:txBody>
      </p:sp>
      <p:sp>
        <p:nvSpPr>
          <p:cNvPr id="3" name="Content Placeholder 2"/>
          <p:cNvSpPr>
            <a:spLocks noGrp="1"/>
          </p:cNvSpPr>
          <p:nvPr>
            <p:ph idx="1"/>
          </p:nvPr>
        </p:nvSpPr>
        <p:spPr>
          <a:xfrm>
            <a:off x="457200" y="1700808"/>
            <a:ext cx="7620000" cy="4699992"/>
          </a:xfrm>
        </p:spPr>
        <p:txBody>
          <a:bodyPr>
            <a:normAutofit lnSpcReduction="10000"/>
          </a:bodyPr>
          <a:lstStyle/>
          <a:p>
            <a:r>
              <a:rPr lang="en-GB" dirty="0"/>
              <a:t>Lily’s failure to explain how a TV works (pp. 20-1)</a:t>
            </a:r>
          </a:p>
          <a:p>
            <a:pPr marL="114300" indent="0">
              <a:buNone/>
            </a:pPr>
            <a:endParaRPr lang="en-GB" dirty="0" smtClean="0"/>
          </a:p>
          <a:p>
            <a:pPr marL="114300" indent="0">
              <a:buNone/>
            </a:pPr>
            <a:r>
              <a:rPr lang="en-GB" dirty="0"/>
              <a:t>	</a:t>
            </a:r>
            <a:r>
              <a:rPr lang="en-GB" dirty="0" smtClean="0"/>
              <a:t>JOSIE</a:t>
            </a:r>
            <a:r>
              <a:rPr lang="en-GB" dirty="0"/>
              <a:t>. Everything’s flat here like a video. (43)</a:t>
            </a:r>
          </a:p>
          <a:p>
            <a:endParaRPr lang="en-GB" dirty="0" smtClean="0"/>
          </a:p>
          <a:p>
            <a:r>
              <a:rPr lang="en-GB" dirty="0" smtClean="0"/>
              <a:t>The </a:t>
            </a:r>
            <a:r>
              <a:rPr lang="en-GB" dirty="0"/>
              <a:t>underworld scene as musical theatre?</a:t>
            </a:r>
          </a:p>
          <a:p>
            <a:pPr lvl="1"/>
            <a:r>
              <a:rPr lang="en-GB" dirty="0" smtClean="0"/>
              <a:t>“</a:t>
            </a:r>
            <a:r>
              <a:rPr lang="en-GB" i="1" dirty="0"/>
              <a:t>Light, music, long table with feast, lavishly dressed people and creatures… It looks wonderful except that it is all glamour and here and there it is not working – some of the food is twigs, leaves, beetles, some of the clothes are rags, some of the beautiful people have a claw hand or hideous face</a:t>
            </a:r>
            <a:r>
              <a:rPr lang="en-GB" dirty="0"/>
              <a:t>” (34-5</a:t>
            </a:r>
            <a:r>
              <a:rPr lang="en-GB" dirty="0" smtClean="0"/>
              <a:t>)</a:t>
            </a:r>
          </a:p>
          <a:p>
            <a:pPr lvl="1"/>
            <a:endParaRPr lang="en-GB" dirty="0"/>
          </a:p>
          <a:p>
            <a:pPr marL="1508760" lvl="5" indent="-457200">
              <a:buNone/>
            </a:pPr>
            <a:r>
              <a:rPr lang="en-GB" sz="2200" dirty="0"/>
              <a:t>SKRIKER. So the </a:t>
            </a:r>
            <a:r>
              <a:rPr lang="en-GB" sz="2200" dirty="0" err="1"/>
              <a:t>Skriker</a:t>
            </a:r>
            <a:r>
              <a:rPr lang="en-GB" sz="2200" dirty="0"/>
              <a:t> sought fame and fortune telling, celebrity knockout drops, TV </a:t>
            </a:r>
            <a:r>
              <a:rPr lang="en-GB" sz="2200" dirty="0" err="1"/>
              <a:t>stardomination</a:t>
            </a:r>
            <a:r>
              <a:rPr lang="en-GB" sz="2200" dirty="0"/>
              <a:t>, chat showdown and market farces… (41)</a:t>
            </a:r>
          </a:p>
          <a:p>
            <a:endParaRPr lang="en-GB" dirty="0"/>
          </a:p>
        </p:txBody>
      </p:sp>
    </p:spTree>
    <p:extLst>
      <p:ext uri="{BB962C8B-B14F-4D97-AF65-F5344CB8AC3E}">
        <p14:creationId xmlns:p14="http://schemas.microsoft.com/office/powerpoint/2010/main" val="2113861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a:t>
            </a:r>
            <a:r>
              <a:rPr lang="en-GB" dirty="0" err="1"/>
              <a:t>Skriker</a:t>
            </a:r>
            <a:r>
              <a:rPr lang="en-GB" dirty="0"/>
              <a:t> as global capitalism?</a:t>
            </a:r>
          </a:p>
        </p:txBody>
      </p:sp>
      <p:sp>
        <p:nvSpPr>
          <p:cNvPr id="3" name="Content Placeholder 2"/>
          <p:cNvSpPr>
            <a:spLocks noGrp="1"/>
          </p:cNvSpPr>
          <p:nvPr>
            <p:ph idx="1"/>
          </p:nvPr>
        </p:nvSpPr>
        <p:spPr/>
        <p:txBody>
          <a:bodyPr>
            <a:normAutofit fontScale="92500"/>
          </a:bodyPr>
          <a:lstStyle/>
          <a:p>
            <a:r>
              <a:rPr lang="en-GB" dirty="0"/>
              <a:t>For </a:t>
            </a:r>
            <a:r>
              <a:rPr lang="en-GB" dirty="0" err="1"/>
              <a:t>Amich</a:t>
            </a:r>
            <a:r>
              <a:rPr lang="en-GB" dirty="0"/>
              <a:t>, the </a:t>
            </a:r>
            <a:r>
              <a:rPr lang="en-GB" dirty="0" err="1"/>
              <a:t>Skriker</a:t>
            </a:r>
            <a:r>
              <a:rPr lang="en-GB" dirty="0"/>
              <a:t> “reflects the negative effects of globalization: feeding on people, sucking their blood, her body suffers the ravages of capitalism and the environmental ills it </a:t>
            </a:r>
            <a:r>
              <a:rPr lang="en-GB" dirty="0" smtClean="0"/>
              <a:t>produces” </a:t>
            </a:r>
            <a:r>
              <a:rPr lang="en-GB" dirty="0"/>
              <a:t>(2007: 400</a:t>
            </a:r>
            <a:r>
              <a:rPr lang="en-GB" dirty="0" smtClean="0"/>
              <a:t>).</a:t>
            </a:r>
            <a:endParaRPr lang="en-GB" dirty="0"/>
          </a:p>
          <a:p>
            <a:r>
              <a:rPr lang="en-GB" dirty="0"/>
              <a:t>According to Elin Diamond, Churchill’s work explores “what it feels like in the nervous system to live in times of social and political struggle, or, as in the last decades, at a time when multinational capital, not political debate, destabilizes the psychic and social frameworks of human </a:t>
            </a:r>
            <a:r>
              <a:rPr lang="en-GB" dirty="0" smtClean="0"/>
              <a:t>connection” </a:t>
            </a:r>
            <a:r>
              <a:rPr lang="en-GB" dirty="0"/>
              <a:t>(2006: 476</a:t>
            </a:r>
            <a:r>
              <a:rPr lang="en-GB" dirty="0" smtClean="0"/>
              <a:t>).</a:t>
            </a:r>
            <a:endParaRPr lang="en-GB" dirty="0"/>
          </a:p>
          <a:p>
            <a:r>
              <a:rPr lang="en-GB" dirty="0"/>
              <a:t>Diamond finds Jameson’s description of the postmodern ‘dilemma’ helpful: “one that involves our insertion as individual subjects into a multidimensional set of radically discontinuous realities, whose frames range from the still surviving spaces of bourgeois private life all the way to the unimaginable decentring of global capitalism itself.” (2006: 477, quoting Jameson 1991: 413)</a:t>
            </a:r>
          </a:p>
          <a:p>
            <a:endParaRPr lang="en-GB" dirty="0"/>
          </a:p>
        </p:txBody>
      </p:sp>
    </p:spTree>
    <p:extLst>
      <p:ext uri="{BB962C8B-B14F-4D97-AF65-F5344CB8AC3E}">
        <p14:creationId xmlns:p14="http://schemas.microsoft.com/office/powerpoint/2010/main" val="1196335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Caryl</a:t>
            </a:r>
            <a:r>
              <a:rPr lang="en-GB" dirty="0"/>
              <a:t> </a:t>
            </a:r>
            <a:r>
              <a:rPr lang="en-GB" dirty="0" smtClean="0"/>
              <a:t>Churchill (1938-)</a:t>
            </a:r>
            <a:endParaRPr lang="en-GB" dirty="0"/>
          </a:p>
        </p:txBody>
      </p:sp>
      <p:sp>
        <p:nvSpPr>
          <p:cNvPr id="4" name="Content Placeholder 3"/>
          <p:cNvSpPr>
            <a:spLocks noGrp="1"/>
          </p:cNvSpPr>
          <p:nvPr>
            <p:ph sz="half" idx="1"/>
          </p:nvPr>
        </p:nvSpPr>
        <p:spPr>
          <a:xfrm>
            <a:off x="457200" y="1536192"/>
            <a:ext cx="3250704" cy="4590288"/>
          </a:xfrm>
        </p:spPr>
        <p:txBody>
          <a:bodyPr>
            <a:normAutofit fontScale="92500" lnSpcReduction="20000"/>
          </a:bodyPr>
          <a:lstStyle/>
          <a:p>
            <a:r>
              <a:rPr lang="en-GB" dirty="0"/>
              <a:t>Wrote extensively for radio in her early career</a:t>
            </a:r>
          </a:p>
          <a:p>
            <a:r>
              <a:rPr lang="en-GB" i="1" dirty="0" smtClean="0"/>
              <a:t>Oeuvre</a:t>
            </a:r>
            <a:r>
              <a:rPr lang="en-GB" dirty="0" smtClean="0"/>
              <a:t> of feminist </a:t>
            </a:r>
            <a:r>
              <a:rPr lang="en-GB" dirty="0"/>
              <a:t>and socialist </a:t>
            </a:r>
            <a:r>
              <a:rPr lang="en-GB" dirty="0" smtClean="0"/>
              <a:t>drama, including:</a:t>
            </a:r>
            <a:endParaRPr lang="en-GB" dirty="0"/>
          </a:p>
          <a:p>
            <a:pPr lvl="1"/>
            <a:r>
              <a:rPr lang="en-GB" i="1" dirty="0"/>
              <a:t>Vinegar Tom</a:t>
            </a:r>
            <a:r>
              <a:rPr lang="en-GB" dirty="0"/>
              <a:t> (1976)</a:t>
            </a:r>
          </a:p>
          <a:p>
            <a:pPr lvl="1"/>
            <a:r>
              <a:rPr lang="en-GB" i="1" dirty="0"/>
              <a:t>Cloud Nine</a:t>
            </a:r>
            <a:r>
              <a:rPr lang="en-GB" dirty="0"/>
              <a:t> (1979)</a:t>
            </a:r>
          </a:p>
          <a:p>
            <a:pPr lvl="1"/>
            <a:r>
              <a:rPr lang="en-GB" i="1" dirty="0"/>
              <a:t>Top Girls</a:t>
            </a:r>
            <a:r>
              <a:rPr lang="en-GB" dirty="0"/>
              <a:t> (1982)</a:t>
            </a:r>
          </a:p>
          <a:p>
            <a:pPr lvl="1"/>
            <a:r>
              <a:rPr lang="en-GB" i="1" dirty="0"/>
              <a:t>A Mouthful of Birds</a:t>
            </a:r>
            <a:r>
              <a:rPr lang="en-GB" dirty="0"/>
              <a:t> (1986)</a:t>
            </a:r>
          </a:p>
          <a:p>
            <a:pPr lvl="1"/>
            <a:r>
              <a:rPr lang="en-GB" i="1" dirty="0"/>
              <a:t>The </a:t>
            </a:r>
            <a:r>
              <a:rPr lang="en-GB" i="1" dirty="0" err="1"/>
              <a:t>Skriker</a:t>
            </a:r>
            <a:r>
              <a:rPr lang="en-GB" dirty="0"/>
              <a:t> (1994)</a:t>
            </a:r>
          </a:p>
          <a:p>
            <a:pPr lvl="1"/>
            <a:r>
              <a:rPr lang="en-GB" i="1" dirty="0"/>
              <a:t>A Number</a:t>
            </a:r>
            <a:r>
              <a:rPr lang="en-GB" dirty="0"/>
              <a:t> (2002)</a:t>
            </a:r>
          </a:p>
          <a:p>
            <a:endParaRPr lang="en-GB" dirty="0"/>
          </a:p>
        </p:txBody>
      </p:sp>
      <p:pic>
        <p:nvPicPr>
          <p:cNvPr id="1026" name="Picture 2" descr="Caryl Churchill"/>
          <p:cNvPicPr>
            <a:picLocks noChangeAspect="1" noChangeArrowheads="1"/>
          </p:cNvPicPr>
          <p:nvPr/>
        </p:nvPicPr>
        <p:blipFill rotWithShape="1">
          <a:blip r:embed="rId2">
            <a:extLst>
              <a:ext uri="{28A0092B-C50C-407E-A947-70E740481C1C}">
                <a14:useLocalDpi xmlns:a14="http://schemas.microsoft.com/office/drawing/2010/main" val="0"/>
              </a:ext>
            </a:extLst>
          </a:blip>
          <a:srcRect l="18586" r="27343"/>
          <a:stretch/>
        </p:blipFill>
        <p:spPr bwMode="auto">
          <a:xfrm>
            <a:off x="3844636" y="1556791"/>
            <a:ext cx="4111740" cy="4562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6478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a:t>
            </a:r>
            <a:r>
              <a:rPr lang="en-GB" dirty="0" err="1"/>
              <a:t>Skriker</a:t>
            </a:r>
            <a:r>
              <a:rPr lang="en-GB" dirty="0"/>
              <a:t> as global capitalism?</a:t>
            </a:r>
          </a:p>
        </p:txBody>
      </p:sp>
      <p:sp>
        <p:nvSpPr>
          <p:cNvPr id="3" name="Content Placeholder 2"/>
          <p:cNvSpPr>
            <a:spLocks noGrp="1"/>
          </p:cNvSpPr>
          <p:nvPr>
            <p:ph idx="1"/>
          </p:nvPr>
        </p:nvSpPr>
        <p:spPr/>
        <p:txBody>
          <a:bodyPr/>
          <a:lstStyle/>
          <a:p>
            <a:endParaRPr lang="en-GB" dirty="0" smtClean="0"/>
          </a:p>
          <a:p>
            <a:r>
              <a:rPr lang="en-GB" dirty="0" smtClean="0"/>
              <a:t>The </a:t>
            </a:r>
            <a:r>
              <a:rPr lang="en-GB" dirty="0" err="1"/>
              <a:t>Skriker</a:t>
            </a:r>
            <a:r>
              <a:rPr lang="en-GB" dirty="0"/>
              <a:t> is insidious: both Lily and Josie </a:t>
            </a:r>
            <a:r>
              <a:rPr lang="en-GB" i="1" dirty="0"/>
              <a:t>choose</a:t>
            </a:r>
            <a:r>
              <a:rPr lang="en-GB" dirty="0"/>
              <a:t> to be exploited by the </a:t>
            </a:r>
            <a:r>
              <a:rPr lang="en-GB" dirty="0" err="1"/>
              <a:t>Skriker</a:t>
            </a:r>
            <a:r>
              <a:rPr lang="en-GB" dirty="0"/>
              <a:t>, lured in by false promises and short-term gain</a:t>
            </a:r>
            <a:r>
              <a:rPr lang="en-GB" dirty="0" smtClean="0"/>
              <a:t>).</a:t>
            </a:r>
          </a:p>
          <a:p>
            <a:pPr marL="1120140" lvl="8" indent="-457200">
              <a:buNone/>
            </a:pPr>
            <a:endParaRPr lang="en-GB" sz="2200" dirty="0" smtClean="0"/>
          </a:p>
          <a:p>
            <a:pPr marL="1120140" lvl="8" indent="-457200">
              <a:buNone/>
            </a:pPr>
            <a:r>
              <a:rPr lang="en-GB" sz="2200" dirty="0" smtClean="0"/>
              <a:t>GIRL</a:t>
            </a:r>
            <a:r>
              <a:rPr lang="en-GB" sz="2200" dirty="0"/>
              <a:t>. Don’t eat or you’ll never get back. (36) </a:t>
            </a:r>
          </a:p>
          <a:p>
            <a:pPr marL="1120140" lvl="8" indent="-457200">
              <a:buNone/>
            </a:pPr>
            <a:endParaRPr lang="en-GB" sz="2200" dirty="0" smtClean="0"/>
          </a:p>
          <a:p>
            <a:pPr marL="388620" lvl="4" indent="-457200"/>
            <a:r>
              <a:rPr lang="en-GB" sz="2200" dirty="0"/>
              <a:t>Compare Christina Rossetti’s ‘Goblin Market’?</a:t>
            </a:r>
          </a:p>
          <a:p>
            <a:pPr marL="388620" lvl="4" indent="-457200">
              <a:buNone/>
            </a:pPr>
            <a:endParaRPr lang="en-GB" sz="2200" dirty="0" smtClean="0"/>
          </a:p>
          <a:p>
            <a:pPr marL="1120140" lvl="8" indent="-457200">
              <a:buNone/>
            </a:pPr>
            <a:r>
              <a:rPr lang="en-GB" sz="2200" dirty="0" smtClean="0"/>
              <a:t>SKRIKER</a:t>
            </a:r>
            <a:r>
              <a:rPr lang="en-GB" sz="2200" dirty="0"/>
              <a:t>. Don’t you want to feel global warm and happy every after? Warm the cackles of your heartless. (36)</a:t>
            </a:r>
          </a:p>
          <a:p>
            <a:pPr marL="114300" indent="0">
              <a:buNone/>
            </a:pPr>
            <a:endParaRPr lang="en-GB" dirty="0"/>
          </a:p>
        </p:txBody>
      </p:sp>
    </p:spTree>
    <p:extLst>
      <p:ext uri="{BB962C8B-B14F-4D97-AF65-F5344CB8AC3E}">
        <p14:creationId xmlns:p14="http://schemas.microsoft.com/office/powerpoint/2010/main" val="3822146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a:t>
            </a:r>
            <a:r>
              <a:rPr lang="en-GB" dirty="0" err="1"/>
              <a:t>Skriker</a:t>
            </a:r>
            <a:r>
              <a:rPr lang="en-GB" dirty="0"/>
              <a:t> as global capitalism?</a:t>
            </a:r>
          </a:p>
        </p:txBody>
      </p:sp>
      <p:sp>
        <p:nvSpPr>
          <p:cNvPr id="4" name="Content Placeholder 3"/>
          <p:cNvSpPr>
            <a:spLocks noGrp="1"/>
          </p:cNvSpPr>
          <p:nvPr>
            <p:ph sz="half" idx="1"/>
          </p:nvPr>
        </p:nvSpPr>
        <p:spPr/>
        <p:txBody>
          <a:bodyPr>
            <a:normAutofit fontScale="77500" lnSpcReduction="20000"/>
          </a:bodyPr>
          <a:lstStyle/>
          <a:p>
            <a:endParaRPr lang="en-GB" dirty="0" smtClean="0"/>
          </a:p>
          <a:p>
            <a:r>
              <a:rPr lang="en-GB" dirty="0" smtClean="0"/>
              <a:t>“</a:t>
            </a:r>
            <a:r>
              <a:rPr lang="en-GB" i="1" dirty="0"/>
              <a:t>A BUSINESSMAN with a THRUMPIN riding on his back. He doesn’t know it’s there. … He is joined by colleagues, all with THRUMPINS, for a meeting. They are talking but we can’t hear what they say. All we can hear is a shrill twittering wordless conversation among the THRUMPINS</a:t>
            </a:r>
            <a:r>
              <a:rPr lang="en-GB" dirty="0"/>
              <a:t>.” (41)</a:t>
            </a:r>
          </a:p>
          <a:p>
            <a:endParaRPr lang="en-GB" dirty="0"/>
          </a:p>
        </p:txBody>
      </p:sp>
      <p:sp>
        <p:nvSpPr>
          <p:cNvPr id="5" name="Content Placeholder 4"/>
          <p:cNvSpPr>
            <a:spLocks noGrp="1"/>
          </p:cNvSpPr>
          <p:nvPr>
            <p:ph sz="half" idx="2"/>
          </p:nvPr>
        </p:nvSpPr>
        <p:spPr/>
        <p:txBody>
          <a:bodyPr>
            <a:normAutofit fontScale="77500" lnSpcReduction="20000"/>
          </a:bodyPr>
          <a:lstStyle/>
          <a:p>
            <a:endParaRPr lang="en-GB" dirty="0" smtClean="0"/>
          </a:p>
          <a:p>
            <a:r>
              <a:rPr lang="en-GB" dirty="0" smtClean="0"/>
              <a:t>THRUMPIN</a:t>
            </a:r>
            <a:r>
              <a:rPr lang="en-GB" dirty="0"/>
              <a:t>: A spirit in the folklore of the Border counties between Scotland and England, it was described as a sprite that remained with the individual throughout his or her life. Unlike the Guardian Angel, whose duties were to preserve the life of its human charge, the </a:t>
            </a:r>
            <a:r>
              <a:rPr lang="en-GB" dirty="0" err="1"/>
              <a:t>Thrumpin</a:t>
            </a:r>
            <a:r>
              <a:rPr lang="en-GB" dirty="0"/>
              <a:t> had the power to terminate the human’s existence. (Rose 1996: 308)</a:t>
            </a:r>
          </a:p>
          <a:p>
            <a:endParaRPr lang="en-GB" dirty="0"/>
          </a:p>
        </p:txBody>
      </p:sp>
    </p:spTree>
    <p:extLst>
      <p:ext uri="{BB962C8B-B14F-4D97-AF65-F5344CB8AC3E}">
        <p14:creationId xmlns:p14="http://schemas.microsoft.com/office/powerpoint/2010/main" val="1408130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The </a:t>
            </a:r>
            <a:r>
              <a:rPr lang="en-GB" dirty="0" err="1"/>
              <a:t>Skriker</a:t>
            </a:r>
            <a:r>
              <a:rPr lang="en-GB" dirty="0"/>
              <a:t> as global capitalism?</a:t>
            </a:r>
          </a:p>
        </p:txBody>
      </p:sp>
      <p:sp>
        <p:nvSpPr>
          <p:cNvPr id="8" name="Content Placeholder 7"/>
          <p:cNvSpPr>
            <a:spLocks noGrp="1"/>
          </p:cNvSpPr>
          <p:nvPr>
            <p:ph idx="1"/>
          </p:nvPr>
        </p:nvSpPr>
        <p:spPr/>
        <p:txBody>
          <a:bodyPr>
            <a:normAutofit fontScale="92500" lnSpcReduction="20000"/>
          </a:bodyPr>
          <a:lstStyle/>
          <a:p>
            <a:r>
              <a:rPr lang="en-GB" dirty="0"/>
              <a:t>Working class single mothers in 1994: class and gender politics</a:t>
            </a:r>
          </a:p>
          <a:p>
            <a:r>
              <a:rPr lang="en-GB" dirty="0"/>
              <a:t>Peter Lilley speech, 1992: </a:t>
            </a:r>
            <a:r>
              <a:rPr lang="en-GB" u="sng" dirty="0">
                <a:hlinkClick r:id="rId2"/>
              </a:rPr>
              <a:t>https://www.youtube.com/watch?v=FOx8q3eGq3g</a:t>
            </a:r>
            <a:r>
              <a:rPr lang="en-GB" dirty="0"/>
              <a:t> </a:t>
            </a:r>
          </a:p>
          <a:p>
            <a:r>
              <a:rPr lang="en-GB" dirty="0"/>
              <a:t>Candice </a:t>
            </a:r>
            <a:r>
              <a:rPr lang="en-GB" dirty="0" err="1"/>
              <a:t>Amich</a:t>
            </a:r>
            <a:r>
              <a:rPr lang="en-GB" dirty="0"/>
              <a:t>: </a:t>
            </a:r>
            <a:endParaRPr lang="en-GB" dirty="0" smtClean="0"/>
          </a:p>
          <a:p>
            <a:pPr lvl="1"/>
            <a:r>
              <a:rPr lang="en-GB" dirty="0" smtClean="0"/>
              <a:t>“</a:t>
            </a:r>
            <a:r>
              <a:rPr lang="en-GB" dirty="0"/>
              <a:t>In Britain, as in the United States, the 1990s saw the demonization of single motherhood as part of an ideological campaign to justify the privatization of social services and the elimination of welfare benefits. Thus, Josie and Lily’s vulnerable position in the economy as young, single, unemployed mothers is a direct consequence of the forces of neo-liberal globalization, which aim to eliminate all traces of social welfare.” (2007: 398)</a:t>
            </a:r>
          </a:p>
          <a:p>
            <a:r>
              <a:rPr lang="en-GB" dirty="0" smtClean="0"/>
              <a:t>The </a:t>
            </a:r>
            <a:r>
              <a:rPr lang="en-GB" dirty="0" err="1"/>
              <a:t>Skriker</a:t>
            </a:r>
            <a:r>
              <a:rPr lang="en-GB" dirty="0"/>
              <a:t> takes a kind of voyeuristic glee in global catastrophe in her guise as the man, comparing environmental disaster to “a pileup on the motorway” and “snuff movies” (49</a:t>
            </a:r>
            <a:r>
              <a:rPr lang="en-GB" dirty="0" smtClean="0"/>
              <a:t>).</a:t>
            </a:r>
            <a:endParaRPr lang="en-GB" dirty="0"/>
          </a:p>
          <a:p>
            <a:r>
              <a:rPr lang="en-GB" dirty="0"/>
              <a:t>“Ultimately, I am inclined to argue the </a:t>
            </a:r>
            <a:r>
              <a:rPr lang="en-GB" dirty="0" err="1"/>
              <a:t>Skriker</a:t>
            </a:r>
            <a:r>
              <a:rPr lang="en-GB" dirty="0"/>
              <a:t> as a nemesis figure: an ancient, avenging figure unleashed on a world that continues to neglect its mothers, its children, its future.” (Aston 2003: 31)</a:t>
            </a:r>
          </a:p>
        </p:txBody>
      </p:sp>
    </p:spTree>
    <p:extLst>
      <p:ext uri="{BB962C8B-B14F-4D97-AF65-F5344CB8AC3E}">
        <p14:creationId xmlns:p14="http://schemas.microsoft.com/office/powerpoint/2010/main" val="1633777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Biobliography</a:t>
            </a:r>
            <a:endParaRPr lang="en-GB" dirty="0"/>
          </a:p>
        </p:txBody>
      </p:sp>
      <p:sp>
        <p:nvSpPr>
          <p:cNvPr id="3" name="Content Placeholder 2"/>
          <p:cNvSpPr>
            <a:spLocks noGrp="1"/>
          </p:cNvSpPr>
          <p:nvPr>
            <p:ph idx="1"/>
          </p:nvPr>
        </p:nvSpPr>
        <p:spPr>
          <a:xfrm>
            <a:off x="457200" y="1368152"/>
            <a:ext cx="7620000" cy="5373216"/>
          </a:xfrm>
        </p:spPr>
        <p:txBody>
          <a:bodyPr>
            <a:normAutofit fontScale="77500" lnSpcReduction="20000"/>
          </a:bodyPr>
          <a:lstStyle/>
          <a:p>
            <a:r>
              <a:rPr lang="en-GB" dirty="0" err="1" smtClean="0"/>
              <a:t>Amich</a:t>
            </a:r>
            <a:r>
              <a:rPr lang="en-GB" dirty="0"/>
              <a:t>, Candice (2007) </a:t>
            </a:r>
            <a:r>
              <a:rPr lang="en-GB" dirty="0" smtClean="0"/>
              <a:t>‘Bringing </a:t>
            </a:r>
            <a:r>
              <a:rPr lang="en-GB" dirty="0"/>
              <a:t>the Global </a:t>
            </a:r>
            <a:r>
              <a:rPr lang="en-GB" dirty="0" smtClean="0"/>
              <a:t>Home: The </a:t>
            </a:r>
            <a:r>
              <a:rPr lang="en-GB" dirty="0"/>
              <a:t>Commitment </a:t>
            </a:r>
            <a:r>
              <a:rPr lang="en-GB" dirty="0" smtClean="0"/>
              <a:t>of </a:t>
            </a:r>
            <a:r>
              <a:rPr lang="en-GB" dirty="0" err="1" smtClean="0"/>
              <a:t>Caryl</a:t>
            </a:r>
            <a:r>
              <a:rPr lang="en-GB" dirty="0" smtClean="0"/>
              <a:t> </a:t>
            </a:r>
            <a:r>
              <a:rPr lang="en-GB" dirty="0"/>
              <a:t>Churchill’s </a:t>
            </a:r>
            <a:r>
              <a:rPr lang="en-GB" i="1" dirty="0"/>
              <a:t>The </a:t>
            </a:r>
            <a:r>
              <a:rPr lang="en-GB" i="1" dirty="0" err="1" smtClean="0"/>
              <a:t>Skriker</a:t>
            </a:r>
            <a:r>
              <a:rPr lang="en-GB" dirty="0" smtClean="0"/>
              <a:t>’, </a:t>
            </a:r>
            <a:r>
              <a:rPr lang="en-GB" i="1" dirty="0" smtClean="0"/>
              <a:t>Modern Drama </a:t>
            </a:r>
            <a:r>
              <a:rPr lang="en-GB" dirty="0" smtClean="0"/>
              <a:t>50: 3, </a:t>
            </a:r>
            <a:r>
              <a:rPr lang="en-GB" dirty="0"/>
              <a:t>pp. </a:t>
            </a:r>
            <a:r>
              <a:rPr lang="en-GB" dirty="0" smtClean="0"/>
              <a:t>394-413.</a:t>
            </a:r>
            <a:endParaRPr lang="en-GB" dirty="0"/>
          </a:p>
          <a:p>
            <a:r>
              <a:rPr lang="en-GB" dirty="0" smtClean="0"/>
              <a:t>Aston</a:t>
            </a:r>
            <a:r>
              <a:rPr lang="en-GB" dirty="0"/>
              <a:t>, </a:t>
            </a:r>
            <a:r>
              <a:rPr lang="en-GB" dirty="0"/>
              <a:t>Elaine </a:t>
            </a:r>
            <a:r>
              <a:rPr lang="en-GB" dirty="0" smtClean="0"/>
              <a:t>(2003) </a:t>
            </a:r>
            <a:r>
              <a:rPr lang="en-GB" i="1" dirty="0" smtClean="0"/>
              <a:t>Feminist </a:t>
            </a:r>
            <a:r>
              <a:rPr lang="en-GB" i="1" dirty="0"/>
              <a:t>Views on the English </a:t>
            </a:r>
            <a:r>
              <a:rPr lang="en-GB" i="1" dirty="0" smtClean="0"/>
              <a:t>Stage: Women Playwrights, 1990-2000</a:t>
            </a:r>
            <a:r>
              <a:rPr lang="en-GB" dirty="0" smtClean="0"/>
              <a:t>, Cambridge: Cambridge University Press.</a:t>
            </a:r>
          </a:p>
          <a:p>
            <a:r>
              <a:rPr lang="en-GB" dirty="0"/>
              <a:t>Barnett, </a:t>
            </a:r>
            <a:r>
              <a:rPr lang="en-GB" dirty="0" smtClean="0"/>
              <a:t>Claudia (2000) ‘“</a:t>
            </a:r>
            <a:r>
              <a:rPr lang="en-GB" dirty="0" err="1" smtClean="0"/>
              <a:t>Reveangance</a:t>
            </a:r>
            <a:r>
              <a:rPr lang="en-GB" dirty="0" smtClean="0"/>
              <a:t> </a:t>
            </a:r>
            <a:r>
              <a:rPr lang="en-GB" dirty="0"/>
              <a:t>is gold mine, </a:t>
            </a:r>
            <a:r>
              <a:rPr lang="en-GB" dirty="0" smtClean="0"/>
              <a:t>sweet”: </a:t>
            </a:r>
            <a:r>
              <a:rPr lang="en-GB" dirty="0"/>
              <a:t>Alchemy and Archetypes in </a:t>
            </a:r>
            <a:r>
              <a:rPr lang="en-GB" dirty="0" err="1"/>
              <a:t>Caryl</a:t>
            </a:r>
            <a:r>
              <a:rPr lang="en-GB" dirty="0"/>
              <a:t> </a:t>
            </a:r>
            <a:r>
              <a:rPr lang="en-GB" dirty="0" smtClean="0"/>
              <a:t>Churchill’s </a:t>
            </a:r>
            <a:r>
              <a:rPr lang="en-GB" i="1" dirty="0"/>
              <a:t>The </a:t>
            </a:r>
            <a:r>
              <a:rPr lang="en-GB" i="1" dirty="0" err="1" smtClean="0"/>
              <a:t>Skriker</a:t>
            </a:r>
            <a:r>
              <a:rPr lang="en-GB" dirty="0" smtClean="0"/>
              <a:t>’, </a:t>
            </a:r>
            <a:r>
              <a:rPr lang="en-GB" i="1" dirty="0"/>
              <a:t>Essays in Theatre</a:t>
            </a:r>
            <a:r>
              <a:rPr lang="en-GB" dirty="0"/>
              <a:t> </a:t>
            </a:r>
            <a:r>
              <a:rPr lang="en-GB" dirty="0" smtClean="0"/>
              <a:t>19: 1, pp. </a:t>
            </a:r>
            <a:r>
              <a:rPr lang="en-GB" dirty="0"/>
              <a:t>45-57.</a:t>
            </a:r>
            <a:endParaRPr lang="en-GB" dirty="0" smtClean="0"/>
          </a:p>
          <a:p>
            <a:r>
              <a:rPr lang="en-GB" dirty="0" smtClean="0"/>
              <a:t>Cousin,</a:t>
            </a:r>
            <a:r>
              <a:rPr lang="en-GB" dirty="0"/>
              <a:t> </a:t>
            </a:r>
            <a:r>
              <a:rPr lang="en-GB" dirty="0" smtClean="0"/>
              <a:t>Geraldine (1996) </a:t>
            </a:r>
            <a:r>
              <a:rPr lang="en-GB" i="1" dirty="0"/>
              <a:t>Women in Dramatic </a:t>
            </a:r>
            <a:r>
              <a:rPr lang="en-GB" i="1" dirty="0" smtClean="0"/>
              <a:t>Place and Time: Contemporary Female Characters On Stage</a:t>
            </a:r>
            <a:r>
              <a:rPr lang="en-GB" dirty="0" smtClean="0"/>
              <a:t>, London &amp; New York: Routledge.</a:t>
            </a:r>
            <a:endParaRPr lang="en-GB" dirty="0"/>
          </a:p>
          <a:p>
            <a:r>
              <a:rPr lang="en-GB" dirty="0"/>
              <a:t>Cousin, Geraldine (</a:t>
            </a:r>
            <a:r>
              <a:rPr lang="en-GB" dirty="0" smtClean="0"/>
              <a:t>1998) </a:t>
            </a:r>
            <a:r>
              <a:rPr lang="en-GB" dirty="0"/>
              <a:t>‘Owning the Disowned: </a:t>
            </a:r>
            <a:r>
              <a:rPr lang="en-GB" i="1" dirty="0"/>
              <a:t>The </a:t>
            </a:r>
            <a:r>
              <a:rPr lang="en-GB" i="1" dirty="0" err="1"/>
              <a:t>Skriker</a:t>
            </a:r>
            <a:r>
              <a:rPr lang="en-GB" i="1" dirty="0"/>
              <a:t> </a:t>
            </a:r>
            <a:r>
              <a:rPr lang="en-GB" dirty="0"/>
              <a:t>in the Context of Earlier Plays by </a:t>
            </a:r>
            <a:r>
              <a:rPr lang="en-GB" dirty="0" err="1"/>
              <a:t>Caryl</a:t>
            </a:r>
            <a:r>
              <a:rPr lang="en-GB" dirty="0"/>
              <a:t> Churchill</a:t>
            </a:r>
            <a:r>
              <a:rPr lang="en-GB" dirty="0" smtClean="0"/>
              <a:t>’, </a:t>
            </a:r>
            <a:r>
              <a:rPr lang="en-GB" dirty="0"/>
              <a:t>in Sheila </a:t>
            </a:r>
            <a:r>
              <a:rPr lang="en-GB" dirty="0" err="1"/>
              <a:t>Rabillard</a:t>
            </a:r>
            <a:r>
              <a:rPr lang="en-GB" dirty="0"/>
              <a:t> [ed.] </a:t>
            </a:r>
            <a:r>
              <a:rPr lang="en-GB" i="1" dirty="0"/>
              <a:t>Essays on </a:t>
            </a:r>
            <a:r>
              <a:rPr lang="en-GB" i="1" dirty="0" err="1"/>
              <a:t>Caryl</a:t>
            </a:r>
            <a:r>
              <a:rPr lang="en-GB" i="1" dirty="0"/>
              <a:t> Churchill: Contemporary Representations</a:t>
            </a:r>
            <a:r>
              <a:rPr lang="en-GB" dirty="0"/>
              <a:t>, Winnipeg: Blizzard Publishing, pp. </a:t>
            </a:r>
            <a:r>
              <a:rPr lang="en-GB" dirty="0" smtClean="0"/>
              <a:t>189-205.</a:t>
            </a:r>
            <a:endParaRPr lang="en-GB" dirty="0"/>
          </a:p>
          <a:p>
            <a:r>
              <a:rPr lang="en-GB" dirty="0" smtClean="0"/>
              <a:t>Diamond</a:t>
            </a:r>
            <a:r>
              <a:rPr lang="en-GB" dirty="0"/>
              <a:t>, </a:t>
            </a:r>
            <a:r>
              <a:rPr lang="en-GB" dirty="0"/>
              <a:t>Elin </a:t>
            </a:r>
            <a:r>
              <a:rPr lang="en-GB" dirty="0" smtClean="0"/>
              <a:t>(2006) ‘</a:t>
            </a:r>
            <a:r>
              <a:rPr lang="en-GB" dirty="0" err="1" smtClean="0"/>
              <a:t>Caryl</a:t>
            </a:r>
            <a:r>
              <a:rPr lang="en-GB" dirty="0" smtClean="0"/>
              <a:t> </a:t>
            </a:r>
            <a:r>
              <a:rPr lang="en-GB" dirty="0"/>
              <a:t>Churchill: Feeling Global</a:t>
            </a:r>
            <a:r>
              <a:rPr lang="en-GB" dirty="0" smtClean="0"/>
              <a:t>’ in Mary </a:t>
            </a:r>
            <a:r>
              <a:rPr lang="en-GB" dirty="0" err="1" smtClean="0"/>
              <a:t>Luckhurst</a:t>
            </a:r>
            <a:r>
              <a:rPr lang="en-GB" dirty="0" smtClean="0"/>
              <a:t> [ed.] </a:t>
            </a:r>
            <a:r>
              <a:rPr lang="en-GB" i="1" dirty="0" smtClean="0"/>
              <a:t>A Companion to Modern British and Irish Drama 1880-2005</a:t>
            </a:r>
            <a:r>
              <a:rPr lang="en-GB" dirty="0" smtClean="0"/>
              <a:t>, Malden, Oxford &amp; Carlton: Blackwell Publishing, pp. 476-87.</a:t>
            </a:r>
            <a:endParaRPr lang="en-GB" dirty="0"/>
          </a:p>
          <a:p>
            <a:r>
              <a:rPr lang="en-GB" dirty="0" smtClean="0"/>
              <a:t>Jameson, Fredric (1991) </a:t>
            </a:r>
            <a:r>
              <a:rPr lang="en-GB" i="1" dirty="0" smtClean="0"/>
              <a:t>Postmodernism or, The Cultural Logic of Late Capitalism, Durham</a:t>
            </a:r>
            <a:r>
              <a:rPr lang="en-GB" dirty="0" smtClean="0"/>
              <a:t>, NC: Duke University Press.</a:t>
            </a:r>
          </a:p>
          <a:p>
            <a:r>
              <a:rPr lang="en-GB" dirty="0" err="1" smtClean="0"/>
              <a:t>Remshardt</a:t>
            </a:r>
            <a:r>
              <a:rPr lang="en-GB" dirty="0" smtClean="0"/>
              <a:t>,</a:t>
            </a:r>
            <a:r>
              <a:rPr lang="en-GB" dirty="0"/>
              <a:t> Ralf </a:t>
            </a:r>
            <a:r>
              <a:rPr lang="en-GB" dirty="0" smtClean="0"/>
              <a:t>Erik (1995), ‘</a:t>
            </a:r>
            <a:r>
              <a:rPr lang="en-GB" i="1" dirty="0" smtClean="0"/>
              <a:t>The </a:t>
            </a:r>
            <a:r>
              <a:rPr lang="en-GB" i="1" dirty="0" err="1" smtClean="0"/>
              <a:t>Skriker</a:t>
            </a:r>
            <a:r>
              <a:rPr lang="en-GB" dirty="0" smtClean="0"/>
              <a:t>’ (review), </a:t>
            </a:r>
            <a:r>
              <a:rPr lang="en-GB" i="1" dirty="0"/>
              <a:t>Theatre </a:t>
            </a:r>
            <a:r>
              <a:rPr lang="en-GB" i="1" dirty="0" smtClean="0"/>
              <a:t>Journal</a:t>
            </a:r>
            <a:r>
              <a:rPr lang="en-GB" dirty="0" smtClean="0"/>
              <a:t> 47: 1, </a:t>
            </a:r>
            <a:r>
              <a:rPr lang="en-GB" dirty="0"/>
              <a:t>pp. </a:t>
            </a:r>
            <a:r>
              <a:rPr lang="en-GB" dirty="0" smtClean="0"/>
              <a:t>121-3.</a:t>
            </a:r>
          </a:p>
          <a:p>
            <a:r>
              <a:rPr lang="en-GB" dirty="0"/>
              <a:t>Rose, Carol (1996) </a:t>
            </a:r>
            <a:r>
              <a:rPr lang="en-GB" i="1" dirty="0"/>
              <a:t>Spirits, Fairies, Gnomes, and Goblins: an </a:t>
            </a:r>
            <a:r>
              <a:rPr lang="en-GB" i="1" dirty="0" err="1"/>
              <a:t>Encyclopedia</a:t>
            </a:r>
            <a:r>
              <a:rPr lang="en-GB" i="1" dirty="0"/>
              <a:t> of the Little People</a:t>
            </a:r>
            <a:r>
              <a:rPr lang="en-GB" dirty="0"/>
              <a:t>, Santa Barbara: ABC-CLIO</a:t>
            </a:r>
            <a:r>
              <a:rPr lang="en-GB" dirty="0" smtClean="0"/>
              <a:t>.</a:t>
            </a:r>
          </a:p>
          <a:p>
            <a:r>
              <a:rPr lang="en-GB" dirty="0" smtClean="0"/>
              <a:t>Wilson</a:t>
            </a:r>
            <a:r>
              <a:rPr lang="en-GB" dirty="0"/>
              <a:t>, </a:t>
            </a:r>
            <a:r>
              <a:rPr lang="en-GB" dirty="0" smtClean="0"/>
              <a:t>Ann (1998) ‘Failure </a:t>
            </a:r>
            <a:r>
              <a:rPr lang="en-GB" dirty="0"/>
              <a:t>and the Limits of Representation in </a:t>
            </a:r>
            <a:r>
              <a:rPr lang="en-GB" i="1" dirty="0"/>
              <a:t>The </a:t>
            </a:r>
            <a:r>
              <a:rPr lang="en-GB" i="1" dirty="0" err="1"/>
              <a:t>Skriker</a:t>
            </a:r>
            <a:r>
              <a:rPr lang="en-GB" dirty="0" smtClean="0"/>
              <a:t>’, in Sheila </a:t>
            </a:r>
            <a:r>
              <a:rPr lang="en-GB" dirty="0" err="1" smtClean="0"/>
              <a:t>Rabillard</a:t>
            </a:r>
            <a:r>
              <a:rPr lang="en-GB" dirty="0" smtClean="0"/>
              <a:t> [ed.] </a:t>
            </a:r>
            <a:r>
              <a:rPr lang="en-GB" i="1" dirty="0" smtClean="0"/>
              <a:t>Essays on </a:t>
            </a:r>
            <a:r>
              <a:rPr lang="en-GB" i="1" dirty="0" err="1" smtClean="0"/>
              <a:t>Caryl</a:t>
            </a:r>
            <a:r>
              <a:rPr lang="en-GB" i="1" dirty="0" smtClean="0"/>
              <a:t> Churchill: Contemporary Representations</a:t>
            </a:r>
            <a:r>
              <a:rPr lang="en-GB" dirty="0" smtClean="0"/>
              <a:t>, Winnipeg: Blizzard Publishing, pp. 174-88.</a:t>
            </a:r>
            <a:endParaRPr lang="en-GB" dirty="0"/>
          </a:p>
          <a:p>
            <a:endParaRPr lang="en-GB" dirty="0"/>
          </a:p>
          <a:p>
            <a:endParaRPr lang="en-GB" dirty="0"/>
          </a:p>
        </p:txBody>
      </p:sp>
    </p:spTree>
    <p:extLst>
      <p:ext uri="{BB962C8B-B14F-4D97-AF65-F5344CB8AC3E}">
        <p14:creationId xmlns:p14="http://schemas.microsoft.com/office/powerpoint/2010/main" val="2184548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What is the </a:t>
            </a:r>
            <a:r>
              <a:rPr lang="en-GB" dirty="0" err="1"/>
              <a:t>Skriker</a:t>
            </a:r>
            <a:r>
              <a:rPr lang="en-GB" dirty="0" smtClean="0"/>
              <a:t>?</a:t>
            </a:r>
            <a:endParaRPr lang="en-GB" dirty="0"/>
          </a:p>
        </p:txBody>
      </p:sp>
      <p:sp>
        <p:nvSpPr>
          <p:cNvPr id="8" name="Content Placeholder 7"/>
          <p:cNvSpPr>
            <a:spLocks noGrp="1"/>
          </p:cNvSpPr>
          <p:nvPr>
            <p:ph sz="half" idx="2"/>
          </p:nvPr>
        </p:nvSpPr>
        <p:spPr/>
        <p:txBody>
          <a:bodyPr>
            <a:normAutofit/>
          </a:bodyPr>
          <a:lstStyle/>
          <a:p>
            <a:r>
              <a:rPr lang="en-GB" sz="2400" dirty="0" smtClean="0"/>
              <a:t>“…</a:t>
            </a:r>
            <a:r>
              <a:rPr lang="en-GB" sz="2400" i="1" dirty="0" smtClean="0"/>
              <a:t>a </a:t>
            </a:r>
            <a:r>
              <a:rPr lang="en-GB" sz="2400" i="1" dirty="0" err="1"/>
              <a:t>shapeshifter</a:t>
            </a:r>
            <a:r>
              <a:rPr lang="en-GB" sz="2400" i="1" dirty="0"/>
              <a:t> and death portent, ancient and damaged</a:t>
            </a:r>
            <a:r>
              <a:rPr lang="en-GB" sz="2400" dirty="0"/>
              <a:t>” (9)</a:t>
            </a:r>
          </a:p>
          <a:p>
            <a:pPr marL="777240" lvl="2" indent="-457200">
              <a:buNone/>
            </a:pPr>
            <a:endParaRPr lang="en-GB" sz="2400" dirty="0" smtClean="0"/>
          </a:p>
          <a:p>
            <a:pPr marL="777240" lvl="2" indent="-457200">
              <a:buNone/>
            </a:pPr>
            <a:r>
              <a:rPr lang="en-GB" sz="2400" dirty="0" smtClean="0"/>
              <a:t>SKRIKER</a:t>
            </a:r>
            <a:r>
              <a:rPr lang="en-GB" sz="2400" dirty="0"/>
              <a:t>. Lily, </a:t>
            </a:r>
            <a:r>
              <a:rPr lang="en-GB" sz="2400" dirty="0" smtClean="0"/>
              <a:t>I’ll </a:t>
            </a:r>
            <a:r>
              <a:rPr lang="en-GB" sz="2400" dirty="0"/>
              <a:t>level with you, ok? You ready for this? I am an ancient fairy, hundreds of years old as you people would work it out. (23</a:t>
            </a:r>
            <a:r>
              <a:rPr lang="en-GB" sz="2400" dirty="0" smtClean="0"/>
              <a:t>)</a:t>
            </a:r>
            <a:endParaRPr lang="en-GB" sz="2400" dirty="0"/>
          </a:p>
        </p:txBody>
      </p:sp>
      <p:pic>
        <p:nvPicPr>
          <p:cNvPr id="2050" name="Picture 2" descr="F:\EN302 European Theatre\Skriker\Skriker.jpg"/>
          <p:cNvPicPr>
            <a:picLocks noChangeAspect="1" noChangeArrowheads="1"/>
          </p:cNvPicPr>
          <p:nvPr/>
        </p:nvPicPr>
        <p:blipFill rotWithShape="1">
          <a:blip r:embed="rId2">
            <a:extLst>
              <a:ext uri="{28A0092B-C50C-407E-A947-70E740481C1C}">
                <a14:useLocalDpi xmlns:a14="http://schemas.microsoft.com/office/drawing/2010/main" val="0"/>
              </a:ext>
            </a:extLst>
          </a:blip>
          <a:srcRect l="32018" r="9056"/>
          <a:stretch/>
        </p:blipFill>
        <p:spPr bwMode="auto">
          <a:xfrm>
            <a:off x="395536" y="1529374"/>
            <a:ext cx="4065628" cy="4635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740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What is the </a:t>
            </a:r>
            <a:r>
              <a:rPr lang="en-GB" dirty="0" err="1"/>
              <a:t>Skriker</a:t>
            </a:r>
            <a:r>
              <a:rPr lang="en-GB" dirty="0" smtClean="0"/>
              <a:t>?</a:t>
            </a:r>
            <a:endParaRPr lang="en-GB" dirty="0"/>
          </a:p>
        </p:txBody>
      </p:sp>
      <p:sp>
        <p:nvSpPr>
          <p:cNvPr id="8" name="Content Placeholder 7"/>
          <p:cNvSpPr>
            <a:spLocks noGrp="1"/>
          </p:cNvSpPr>
          <p:nvPr>
            <p:ph sz="half" idx="2"/>
          </p:nvPr>
        </p:nvSpPr>
        <p:spPr/>
        <p:txBody>
          <a:bodyPr>
            <a:normAutofit fontScale="62500" lnSpcReduction="20000"/>
          </a:bodyPr>
          <a:lstStyle/>
          <a:p>
            <a:pPr marL="114300" indent="0">
              <a:buNone/>
            </a:pPr>
            <a:r>
              <a:rPr lang="en-GB" dirty="0" smtClean="0"/>
              <a:t>She </a:t>
            </a:r>
            <a:r>
              <a:rPr lang="en-GB" dirty="0"/>
              <a:t>appears as:</a:t>
            </a:r>
          </a:p>
          <a:p>
            <a:r>
              <a:rPr lang="en-GB" dirty="0"/>
              <a:t>“</a:t>
            </a:r>
            <a:r>
              <a:rPr lang="en-GB" i="1" dirty="0"/>
              <a:t>WOMAN about 50… Dowdy, cardigan, could be a patient</a:t>
            </a:r>
            <a:r>
              <a:rPr lang="en-GB" dirty="0"/>
              <a:t>” (17)</a:t>
            </a:r>
          </a:p>
          <a:p>
            <a:r>
              <a:rPr lang="en-GB" dirty="0"/>
              <a:t>“</a:t>
            </a:r>
            <a:r>
              <a:rPr lang="en-GB" i="1" dirty="0"/>
              <a:t>a derelict woman… shouting in the street</a:t>
            </a:r>
            <a:r>
              <a:rPr lang="en-GB" dirty="0"/>
              <a:t>” (18)</a:t>
            </a:r>
          </a:p>
          <a:p>
            <a:r>
              <a:rPr lang="en-GB" dirty="0"/>
              <a:t>“</a:t>
            </a:r>
            <a:r>
              <a:rPr lang="en-GB" i="1" dirty="0"/>
              <a:t>an American woman of about 40 who is slightly drunk</a:t>
            </a:r>
            <a:r>
              <a:rPr lang="en-GB" dirty="0"/>
              <a:t>” (19)</a:t>
            </a:r>
          </a:p>
          <a:p>
            <a:r>
              <a:rPr lang="en-GB" dirty="0"/>
              <a:t>“</a:t>
            </a:r>
            <a:r>
              <a:rPr lang="en-GB" i="1" dirty="0"/>
              <a:t>part of the sofa, invisible to them</a:t>
            </a:r>
            <a:r>
              <a:rPr lang="en-GB" dirty="0"/>
              <a:t>” (26)</a:t>
            </a:r>
          </a:p>
          <a:p>
            <a:r>
              <a:rPr lang="en-GB" dirty="0"/>
              <a:t>“</a:t>
            </a:r>
            <a:r>
              <a:rPr lang="en-GB" i="1" dirty="0"/>
              <a:t>A SMALL CHILD</a:t>
            </a:r>
            <a:r>
              <a:rPr lang="en-GB" dirty="0"/>
              <a:t>” (29)</a:t>
            </a:r>
          </a:p>
          <a:p>
            <a:r>
              <a:rPr lang="en-GB" dirty="0"/>
              <a:t>“</a:t>
            </a:r>
            <a:r>
              <a:rPr lang="en-GB" i="1" dirty="0"/>
              <a:t>a MAN about 30</a:t>
            </a:r>
            <a:r>
              <a:rPr lang="en-GB" dirty="0"/>
              <a:t>” (46)</a:t>
            </a:r>
          </a:p>
          <a:p>
            <a:r>
              <a:rPr lang="en-GB" dirty="0"/>
              <a:t>“</a:t>
            </a:r>
            <a:r>
              <a:rPr lang="en-GB" i="1" dirty="0"/>
              <a:t>MARIE, a young woman about LILY’s age</a:t>
            </a:r>
            <a:r>
              <a:rPr lang="en-GB" dirty="0"/>
              <a:t>” (51)</a:t>
            </a:r>
          </a:p>
          <a:p>
            <a:r>
              <a:rPr lang="en-GB" dirty="0"/>
              <a:t>“</a:t>
            </a:r>
            <a:r>
              <a:rPr lang="en-GB" i="1" dirty="0"/>
              <a:t>a shabby respectable MAN about 40</a:t>
            </a:r>
            <a:r>
              <a:rPr lang="en-GB" dirty="0"/>
              <a:t>” (53)</a:t>
            </a:r>
          </a:p>
          <a:p>
            <a:r>
              <a:rPr lang="en-GB" dirty="0"/>
              <a:t>“</a:t>
            </a:r>
            <a:r>
              <a:rPr lang="en-GB" i="1" dirty="0"/>
              <a:t>a very ill old woman</a:t>
            </a:r>
            <a:r>
              <a:rPr lang="en-GB" dirty="0"/>
              <a:t>” (54</a:t>
            </a:r>
            <a:r>
              <a:rPr lang="en-GB" dirty="0" smtClean="0"/>
              <a:t>)</a:t>
            </a:r>
            <a:endParaRPr lang="en-GB" dirty="0"/>
          </a:p>
        </p:txBody>
      </p:sp>
      <p:pic>
        <p:nvPicPr>
          <p:cNvPr id="2050" name="Picture 2" descr="F:\EN302 European Theatre\Skriker\Skriker.jpg"/>
          <p:cNvPicPr>
            <a:picLocks noChangeAspect="1" noChangeArrowheads="1"/>
          </p:cNvPicPr>
          <p:nvPr/>
        </p:nvPicPr>
        <p:blipFill rotWithShape="1">
          <a:blip r:embed="rId2">
            <a:extLst>
              <a:ext uri="{28A0092B-C50C-407E-A947-70E740481C1C}">
                <a14:useLocalDpi xmlns:a14="http://schemas.microsoft.com/office/drawing/2010/main" val="0"/>
              </a:ext>
            </a:extLst>
          </a:blip>
          <a:srcRect l="32018" r="9056"/>
          <a:stretch/>
        </p:blipFill>
        <p:spPr bwMode="auto">
          <a:xfrm>
            <a:off x="395536" y="1529374"/>
            <a:ext cx="4065628" cy="4635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111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What is the </a:t>
            </a:r>
            <a:r>
              <a:rPr lang="en-GB" dirty="0" err="1"/>
              <a:t>Skriker</a:t>
            </a:r>
            <a:r>
              <a:rPr lang="en-GB" dirty="0" smtClean="0"/>
              <a:t>?</a:t>
            </a:r>
            <a:endParaRPr lang="en-GB" dirty="0"/>
          </a:p>
        </p:txBody>
      </p:sp>
      <p:sp>
        <p:nvSpPr>
          <p:cNvPr id="8" name="Content Placeholder 7"/>
          <p:cNvSpPr>
            <a:spLocks noGrp="1"/>
          </p:cNvSpPr>
          <p:nvPr>
            <p:ph sz="half" idx="2"/>
          </p:nvPr>
        </p:nvSpPr>
        <p:spPr/>
        <p:txBody>
          <a:bodyPr>
            <a:normAutofit fontScale="92500" lnSpcReduction="10000"/>
          </a:bodyPr>
          <a:lstStyle/>
          <a:p>
            <a:pPr marL="114300" indent="0">
              <a:buNone/>
            </a:pPr>
            <a:r>
              <a:rPr lang="en-GB" dirty="0" smtClean="0"/>
              <a:t>As Elaine Aston observes,</a:t>
            </a:r>
            <a:endParaRPr lang="en-GB" dirty="0"/>
          </a:p>
          <a:p>
            <a:r>
              <a:rPr lang="en-GB" dirty="0" smtClean="0"/>
              <a:t>“…</a:t>
            </a:r>
            <a:r>
              <a:rPr lang="en-GB" dirty="0"/>
              <a:t>the </a:t>
            </a:r>
            <a:r>
              <a:rPr lang="en-GB" dirty="0" err="1"/>
              <a:t>Skriker</a:t>
            </a:r>
            <a:r>
              <a:rPr lang="en-GB" dirty="0"/>
              <a:t> plays low status (a needy child, an old woman) and high status roles (business woman, would-be lover) – but always in relations that are hierarchical, </a:t>
            </a:r>
            <a:r>
              <a:rPr lang="en-GB" dirty="0" err="1"/>
              <a:t>vampiric</a:t>
            </a:r>
            <a:r>
              <a:rPr lang="en-GB" dirty="0"/>
              <a:t> and never mutual.” </a:t>
            </a:r>
            <a:r>
              <a:rPr lang="en-GB" dirty="0" smtClean="0"/>
              <a:t>(2003</a:t>
            </a:r>
            <a:r>
              <a:rPr lang="en-GB" dirty="0"/>
              <a:t>: 31)</a:t>
            </a:r>
          </a:p>
          <a:p>
            <a:endParaRPr lang="en-GB" dirty="0"/>
          </a:p>
        </p:txBody>
      </p:sp>
      <p:pic>
        <p:nvPicPr>
          <p:cNvPr id="2050" name="Picture 2" descr="F:\EN302 European Theatre\Skriker\Skriker.jpg"/>
          <p:cNvPicPr>
            <a:picLocks noChangeAspect="1" noChangeArrowheads="1"/>
          </p:cNvPicPr>
          <p:nvPr/>
        </p:nvPicPr>
        <p:blipFill rotWithShape="1">
          <a:blip r:embed="rId2">
            <a:extLst>
              <a:ext uri="{28A0092B-C50C-407E-A947-70E740481C1C}">
                <a14:useLocalDpi xmlns:a14="http://schemas.microsoft.com/office/drawing/2010/main" val="0"/>
              </a:ext>
            </a:extLst>
          </a:blip>
          <a:srcRect l="32018" r="9056"/>
          <a:stretch/>
        </p:blipFill>
        <p:spPr bwMode="auto">
          <a:xfrm>
            <a:off x="395536" y="1529374"/>
            <a:ext cx="4065628" cy="4635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220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Folklore </a:t>
            </a:r>
            <a:r>
              <a:rPr lang="en-GB" dirty="0" smtClean="0"/>
              <a:t>characters</a:t>
            </a:r>
            <a:endParaRPr lang="en-GB" dirty="0"/>
          </a:p>
        </p:txBody>
      </p:sp>
      <p:sp>
        <p:nvSpPr>
          <p:cNvPr id="3" name="Content Placeholder 2"/>
          <p:cNvSpPr>
            <a:spLocks noGrp="1"/>
          </p:cNvSpPr>
          <p:nvPr>
            <p:ph sz="half" idx="1"/>
          </p:nvPr>
        </p:nvSpPr>
        <p:spPr/>
        <p:txBody>
          <a:bodyPr>
            <a:normAutofit fontScale="70000" lnSpcReduction="20000"/>
          </a:bodyPr>
          <a:lstStyle/>
          <a:p>
            <a:pPr marL="411480" lvl="1" indent="-457200">
              <a:buNone/>
            </a:pPr>
            <a:r>
              <a:rPr lang="en-GB" sz="3700" dirty="0"/>
              <a:t>SKRIKER. Kelpie gallops them into the loch stock and barrel of fun fair enough and eats them, falls out of the water into love with a ladylike, his head in her lap </a:t>
            </a:r>
            <a:r>
              <a:rPr lang="en-GB" sz="3700" dirty="0" err="1"/>
              <a:t>lap</a:t>
            </a:r>
            <a:r>
              <a:rPr lang="en-GB" sz="3700" dirty="0"/>
              <a:t> </a:t>
            </a:r>
            <a:r>
              <a:rPr lang="en-GB" sz="3700" dirty="0" err="1"/>
              <a:t>lap</a:t>
            </a:r>
            <a:r>
              <a:rPr lang="en-GB" sz="3700" dirty="0"/>
              <a:t>, her hand in his hairy, there is sand in it there is and there is sand and shells shock. (10)</a:t>
            </a:r>
          </a:p>
          <a:p>
            <a:endParaRPr lang="en-GB" dirty="0"/>
          </a:p>
        </p:txBody>
      </p:sp>
      <p:sp>
        <p:nvSpPr>
          <p:cNvPr id="4" name="Content Placeholder 3"/>
          <p:cNvSpPr>
            <a:spLocks noGrp="1"/>
          </p:cNvSpPr>
          <p:nvPr>
            <p:ph sz="half" idx="2"/>
          </p:nvPr>
        </p:nvSpPr>
        <p:spPr/>
        <p:txBody>
          <a:bodyPr>
            <a:normAutofit fontScale="70000" lnSpcReduction="20000"/>
          </a:bodyPr>
          <a:lstStyle/>
          <a:p>
            <a:r>
              <a:rPr lang="en-GB" dirty="0"/>
              <a:t>KELPIE: This is the fearsome and malevolent water spirit of Scottish folklore. … It would appear to unsuspecting young women as a lover, eventually abducting them and devouring them under the water. The Kelpie would also entice wandering children or unwary young men to mount him in the guise of a sleek horse on the shore of the loch. The fiend would then gallop off into the water, dragging down his victims and devouring all but the entrails, which would float to the surface. (Rose 1996: 178)</a:t>
            </a:r>
          </a:p>
          <a:p>
            <a:endParaRPr lang="en-GB" dirty="0"/>
          </a:p>
        </p:txBody>
      </p:sp>
    </p:spTree>
    <p:extLst>
      <p:ext uri="{BB962C8B-B14F-4D97-AF65-F5344CB8AC3E}">
        <p14:creationId xmlns:p14="http://schemas.microsoft.com/office/powerpoint/2010/main" val="3922100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Folklore </a:t>
            </a:r>
            <a:r>
              <a:rPr lang="en-GB" dirty="0" smtClean="0"/>
              <a:t>characters</a:t>
            </a:r>
            <a:endParaRPr lang="en-GB" dirty="0"/>
          </a:p>
        </p:txBody>
      </p:sp>
      <p:sp>
        <p:nvSpPr>
          <p:cNvPr id="3" name="Content Placeholder 2"/>
          <p:cNvSpPr>
            <a:spLocks noGrp="1"/>
          </p:cNvSpPr>
          <p:nvPr>
            <p:ph sz="half" idx="1"/>
          </p:nvPr>
        </p:nvSpPr>
        <p:spPr/>
        <p:txBody>
          <a:bodyPr>
            <a:normAutofit fontScale="62500" lnSpcReduction="20000"/>
          </a:bodyPr>
          <a:lstStyle/>
          <a:p>
            <a:pPr marL="411480" lvl="1" indent="-457200">
              <a:buNone/>
            </a:pPr>
            <a:r>
              <a:rPr lang="en-GB" sz="4200" dirty="0" smtClean="0"/>
              <a:t>SKRIKER</a:t>
            </a:r>
            <a:r>
              <a:rPr lang="en-GB" sz="4200" dirty="0"/>
              <a:t>. Bloody Bones hides in the dark </a:t>
            </a:r>
            <a:r>
              <a:rPr lang="en-GB" sz="4200" dirty="0" err="1"/>
              <a:t>dark</a:t>
            </a:r>
            <a:r>
              <a:rPr lang="en-GB" sz="4200" dirty="0"/>
              <a:t> </a:t>
            </a:r>
            <a:r>
              <a:rPr lang="en-GB" sz="4200" dirty="0" err="1"/>
              <a:t>dark</a:t>
            </a:r>
            <a:r>
              <a:rPr lang="en-GB" sz="4200" dirty="0"/>
              <a:t> we all go into the dark cupboard love all. See through the slit where he sits on piles of bloody </a:t>
            </a:r>
            <a:r>
              <a:rPr lang="en-GB" sz="4200" dirty="0" err="1"/>
              <a:t>boney</a:t>
            </a:r>
            <a:r>
              <a:rPr lang="en-GB" sz="4200" dirty="0"/>
              <a:t> was a warrior and chews whom he likes. Dollop </a:t>
            </a:r>
            <a:r>
              <a:rPr lang="en-GB" sz="4200" dirty="0" err="1"/>
              <a:t>gollop</a:t>
            </a:r>
            <a:r>
              <a:rPr lang="en-GB" sz="4200" dirty="0"/>
              <a:t> </a:t>
            </a:r>
            <a:r>
              <a:rPr lang="en-GB" sz="4200" dirty="0" err="1"/>
              <a:t>fullup</a:t>
            </a:r>
            <a:r>
              <a:rPr lang="en-GB" sz="4200" dirty="0"/>
              <a:t>. (10)</a:t>
            </a:r>
          </a:p>
          <a:p>
            <a:pPr marL="411480" lvl="1" indent="-457200">
              <a:buNone/>
            </a:pPr>
            <a:endParaRPr lang="en-GB" sz="3700" dirty="0"/>
          </a:p>
          <a:p>
            <a:endParaRPr lang="en-GB" dirty="0"/>
          </a:p>
        </p:txBody>
      </p:sp>
      <p:sp>
        <p:nvSpPr>
          <p:cNvPr id="4" name="Content Placeholder 3"/>
          <p:cNvSpPr>
            <a:spLocks noGrp="1"/>
          </p:cNvSpPr>
          <p:nvPr>
            <p:ph sz="half" idx="2"/>
          </p:nvPr>
        </p:nvSpPr>
        <p:spPr/>
        <p:txBody>
          <a:bodyPr>
            <a:normAutofit fontScale="62500" lnSpcReduction="20000"/>
          </a:bodyPr>
          <a:lstStyle/>
          <a:p>
            <a:r>
              <a:rPr lang="en-GB" dirty="0" smtClean="0"/>
              <a:t>RAW </a:t>
            </a:r>
            <a:r>
              <a:rPr lang="en-GB" dirty="0"/>
              <a:t>HEAD AND BLOODY BONES: This is an evil spirit or water demon in the folklore of Lancashire, Lincolnshire, and Yorkshire in England. … This demon is described as the gory semblance of a human that has blood running down its face, and is usually observed seated on a pile of bones. It is essentially a nursery bogie that is said to be lurking in stagnant ponds, marl pits, or in the </a:t>
            </a:r>
            <a:r>
              <a:rPr lang="en-GB" dirty="0" err="1"/>
              <a:t>understairs</a:t>
            </a:r>
            <a:r>
              <a:rPr lang="en-GB" dirty="0"/>
              <a:t> cupboards of a house. From these gruesome places it watches and awaits its opportunity to drag impetuous and defiant children to their demise. (Rose 1996: 275)</a:t>
            </a:r>
          </a:p>
          <a:p>
            <a:endParaRPr lang="en-GB" dirty="0"/>
          </a:p>
          <a:p>
            <a:endParaRPr lang="en-GB" dirty="0"/>
          </a:p>
        </p:txBody>
      </p:sp>
    </p:spTree>
    <p:extLst>
      <p:ext uri="{BB962C8B-B14F-4D97-AF65-F5344CB8AC3E}">
        <p14:creationId xmlns:p14="http://schemas.microsoft.com/office/powerpoint/2010/main" val="3958865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Folklore characters</a:t>
            </a:r>
            <a:endParaRPr lang="en-GB" dirty="0"/>
          </a:p>
        </p:txBody>
      </p:sp>
      <p:sp>
        <p:nvSpPr>
          <p:cNvPr id="6" name="Content Placeholder 5"/>
          <p:cNvSpPr>
            <a:spLocks noGrp="1"/>
          </p:cNvSpPr>
          <p:nvPr>
            <p:ph idx="1"/>
          </p:nvPr>
        </p:nvSpPr>
        <p:spPr/>
        <p:txBody>
          <a:bodyPr/>
          <a:lstStyle/>
          <a:p>
            <a:r>
              <a:rPr lang="en-GB" dirty="0"/>
              <a:t>Visible to us but largely invisible to Lily and Josie: representative of other invisible forces?</a:t>
            </a:r>
          </a:p>
          <a:p>
            <a:r>
              <a:rPr lang="en-GB" dirty="0"/>
              <a:t>Most of the background characters exhibit </a:t>
            </a:r>
            <a:r>
              <a:rPr lang="en-GB" dirty="0" err="1"/>
              <a:t>vampiric</a:t>
            </a:r>
            <a:r>
              <a:rPr lang="en-GB" dirty="0"/>
              <a:t> relations of some sort; many of them are associated with luring children to their deaths (e.g. Jennie </a:t>
            </a:r>
            <a:r>
              <a:rPr lang="en-GB" dirty="0" err="1"/>
              <a:t>Greenteeth</a:t>
            </a:r>
            <a:r>
              <a:rPr lang="en-GB" dirty="0"/>
              <a:t> and Black </a:t>
            </a:r>
            <a:r>
              <a:rPr lang="en-GB" dirty="0" err="1"/>
              <a:t>Annis</a:t>
            </a:r>
            <a:r>
              <a:rPr lang="en-GB" dirty="0"/>
              <a:t>)</a:t>
            </a:r>
          </a:p>
          <a:p>
            <a:endParaRPr lang="en-GB" dirty="0"/>
          </a:p>
        </p:txBody>
      </p:sp>
    </p:spTree>
    <p:extLst>
      <p:ext uri="{BB962C8B-B14F-4D97-AF65-F5344CB8AC3E}">
        <p14:creationId xmlns:p14="http://schemas.microsoft.com/office/powerpoint/2010/main" val="1865803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Fairy tales</a:t>
            </a:r>
            <a:endParaRPr lang="en-GB" dirty="0"/>
          </a:p>
        </p:txBody>
      </p:sp>
      <p:sp>
        <p:nvSpPr>
          <p:cNvPr id="3" name="Content Placeholder 2"/>
          <p:cNvSpPr>
            <a:spLocks noGrp="1"/>
          </p:cNvSpPr>
          <p:nvPr>
            <p:ph idx="1"/>
          </p:nvPr>
        </p:nvSpPr>
        <p:spPr/>
        <p:txBody>
          <a:bodyPr>
            <a:normAutofit fontScale="92500" lnSpcReduction="10000"/>
          </a:bodyPr>
          <a:lstStyle/>
          <a:p>
            <a:r>
              <a:rPr lang="en-GB" i="1" dirty="0"/>
              <a:t>The Fairies </a:t>
            </a:r>
            <a:r>
              <a:rPr lang="en-GB" dirty="0"/>
              <a:t>by Charles Perrault [read]</a:t>
            </a:r>
          </a:p>
          <a:p>
            <a:r>
              <a:rPr lang="en-GB" dirty="0"/>
              <a:t>When Lily is kind to the </a:t>
            </a:r>
            <a:r>
              <a:rPr lang="en-GB" dirty="0" err="1"/>
              <a:t>Skriker</a:t>
            </a:r>
            <a:r>
              <a:rPr lang="en-GB" dirty="0"/>
              <a:t> (in the latter’s guise as a homeless woman), “</a:t>
            </a:r>
            <a:r>
              <a:rPr lang="en-GB" i="1" dirty="0"/>
              <a:t>Pound coins come out of her mouth when she speaks</a:t>
            </a:r>
            <a:r>
              <a:rPr lang="en-GB" dirty="0"/>
              <a:t>” (18); when, conversely, Josie refuses to give her either money or a kiss, “</a:t>
            </a:r>
            <a:r>
              <a:rPr lang="en-GB" i="1" dirty="0"/>
              <a:t>As she speaks toads come out of her mouth</a:t>
            </a:r>
            <a:r>
              <a:rPr lang="en-GB" dirty="0"/>
              <a:t>” (26</a:t>
            </a:r>
            <a:r>
              <a:rPr lang="en-GB" dirty="0" smtClean="0"/>
              <a:t>).</a:t>
            </a:r>
            <a:endParaRPr lang="en-GB" dirty="0"/>
          </a:p>
          <a:p>
            <a:r>
              <a:rPr lang="en-GB" dirty="0" smtClean="0"/>
              <a:t>The kind girl / unkind girl dichotomy is complicated </a:t>
            </a:r>
            <a:r>
              <a:rPr lang="en-GB" dirty="0"/>
              <a:t>by the fact that Josie recognises the </a:t>
            </a:r>
            <a:r>
              <a:rPr lang="en-GB" dirty="0" err="1" smtClean="0"/>
              <a:t>Skriker</a:t>
            </a:r>
            <a:r>
              <a:rPr lang="en-GB" dirty="0" smtClean="0"/>
              <a:t>, </a:t>
            </a:r>
            <a:r>
              <a:rPr lang="en-GB" dirty="0"/>
              <a:t>but Lily does </a:t>
            </a:r>
            <a:r>
              <a:rPr lang="en-GB" dirty="0" smtClean="0"/>
              <a:t>not.</a:t>
            </a:r>
            <a:endParaRPr lang="en-GB" dirty="0"/>
          </a:p>
          <a:p>
            <a:pPr marL="1051560" lvl="3" indent="-457200">
              <a:buNone/>
            </a:pPr>
            <a:endParaRPr lang="en-GB" sz="2200" dirty="0" smtClean="0"/>
          </a:p>
          <a:p>
            <a:pPr marL="1051560" lvl="3" indent="-457200">
              <a:buNone/>
            </a:pPr>
            <a:r>
              <a:rPr lang="en-GB" sz="2200" dirty="0" smtClean="0"/>
              <a:t>JOSIE</a:t>
            </a:r>
            <a:r>
              <a:rPr lang="en-GB" sz="2200" dirty="0"/>
              <a:t>. Toads, what you do that for, I’m not toads inside, it’s you that’s toads. (28)</a:t>
            </a:r>
          </a:p>
          <a:p>
            <a:endParaRPr lang="en-GB" dirty="0" smtClean="0"/>
          </a:p>
          <a:p>
            <a:r>
              <a:rPr lang="en-GB" dirty="0" smtClean="0"/>
              <a:t>Note </a:t>
            </a:r>
            <a:r>
              <a:rPr lang="en-GB" dirty="0"/>
              <a:t>that Lily is not, in fact, ultimately rewarded for her </a:t>
            </a:r>
            <a:r>
              <a:rPr lang="en-GB" dirty="0" smtClean="0"/>
              <a:t>kindness.</a:t>
            </a:r>
            <a:endParaRPr lang="en-GB" dirty="0"/>
          </a:p>
          <a:p>
            <a:r>
              <a:rPr lang="en-GB" dirty="0"/>
              <a:t>Geraldine </a:t>
            </a:r>
            <a:r>
              <a:rPr lang="en-GB" dirty="0" smtClean="0"/>
              <a:t>Cousin: </a:t>
            </a:r>
            <a:r>
              <a:rPr lang="en-GB" dirty="0"/>
              <a:t>“</a:t>
            </a:r>
            <a:r>
              <a:rPr lang="en-GB" i="1" dirty="0"/>
              <a:t>The </a:t>
            </a:r>
            <a:r>
              <a:rPr lang="en-GB" i="1" dirty="0" err="1"/>
              <a:t>Skriker</a:t>
            </a:r>
            <a:r>
              <a:rPr lang="en-GB" dirty="0"/>
              <a:t> is, finally, not so much a fairy story as a warning against believing in fairy stories – at least the kind where everyone lives happily ever after.” (1996: 186)</a:t>
            </a:r>
          </a:p>
          <a:p>
            <a:endParaRPr lang="en-GB" dirty="0"/>
          </a:p>
        </p:txBody>
      </p:sp>
    </p:spTree>
    <p:extLst>
      <p:ext uri="{BB962C8B-B14F-4D97-AF65-F5344CB8AC3E}">
        <p14:creationId xmlns:p14="http://schemas.microsoft.com/office/powerpoint/2010/main" val="9929315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68</TotalTime>
  <Words>2677</Words>
  <Application>Microsoft Office PowerPoint</Application>
  <PresentationFormat>On-screen Show (4:3)</PresentationFormat>
  <Paragraphs>137</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Adjacency</vt:lpstr>
      <vt:lpstr>The Skriker</vt:lpstr>
      <vt:lpstr>Caryl Churchill (1938-)</vt:lpstr>
      <vt:lpstr>What is the Skriker?</vt:lpstr>
      <vt:lpstr>What is the Skriker?</vt:lpstr>
      <vt:lpstr>What is the Skriker?</vt:lpstr>
      <vt:lpstr>Folklore characters</vt:lpstr>
      <vt:lpstr>Folklore characters</vt:lpstr>
      <vt:lpstr>Folklore characters</vt:lpstr>
      <vt:lpstr>Fairy tales</vt:lpstr>
      <vt:lpstr>Fairy tales and the unconscious</vt:lpstr>
      <vt:lpstr>Fairy tales and the unconscious</vt:lpstr>
      <vt:lpstr>Fairy tales and the unconscious</vt:lpstr>
      <vt:lpstr>Changeling tales</vt:lpstr>
      <vt:lpstr>Environmental damage</vt:lpstr>
      <vt:lpstr>Environmental damage</vt:lpstr>
      <vt:lpstr>Environmental damage</vt:lpstr>
      <vt:lpstr>Environmental damage</vt:lpstr>
      <vt:lpstr>Postmodernity and disconnection</vt:lpstr>
      <vt:lpstr>The Skriker as global capitalism?</vt:lpstr>
      <vt:lpstr>The Skriker as global capitalism?</vt:lpstr>
      <vt:lpstr>The Skriker as global capitalism?</vt:lpstr>
      <vt:lpstr>The Skriker as global capitalism?</vt:lpstr>
      <vt:lpstr>Biobliography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Skriker</dc:title>
  <dc:creator>Steve Purcell</dc:creator>
  <cp:lastModifiedBy>Purcell, Stephen</cp:lastModifiedBy>
  <cp:revision>12</cp:revision>
  <dcterms:created xsi:type="dcterms:W3CDTF">2015-03-01T20:37:16Z</dcterms:created>
  <dcterms:modified xsi:type="dcterms:W3CDTF">2015-03-03T09:19:40Z</dcterms:modified>
</cp:coreProperties>
</file>