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7"/>
  </p:notesMasterIdLst>
  <p:handoutMasterIdLst>
    <p:handoutMasterId r:id="rId18"/>
  </p:handoutMasterIdLst>
  <p:sldIdLst>
    <p:sldId id="256" r:id="rId2"/>
    <p:sldId id="268" r:id="rId3"/>
    <p:sldId id="258" r:id="rId4"/>
    <p:sldId id="259" r:id="rId5"/>
    <p:sldId id="260" r:id="rId6"/>
    <p:sldId id="261" r:id="rId7"/>
    <p:sldId id="262" r:id="rId8"/>
    <p:sldId id="294" r:id="rId9"/>
    <p:sldId id="263" r:id="rId10"/>
    <p:sldId id="264" r:id="rId11"/>
    <p:sldId id="299" r:id="rId12"/>
    <p:sldId id="267" r:id="rId13"/>
    <p:sldId id="266" r:id="rId14"/>
    <p:sldId id="257" r:id="rId15"/>
    <p:sldId id="293"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1ACE3825-CBA8-4AF4-8276-176ACF0CDD37}" type="datetimeFigureOut">
              <a:rPr lang="en-GB" smtClean="0"/>
              <a:t>04/05/2018</a:t>
            </a:fld>
            <a:endParaRPr lang="en-GB"/>
          </a:p>
        </p:txBody>
      </p:sp>
      <p:sp>
        <p:nvSpPr>
          <p:cNvPr id="4" name="Footer Placeholder 3"/>
          <p:cNvSpPr>
            <a:spLocks noGrp="1"/>
          </p:cNvSpPr>
          <p:nvPr>
            <p:ph type="ftr" sz="quarter" idx="2"/>
          </p:nvPr>
        </p:nvSpPr>
        <p:spPr>
          <a:xfrm>
            <a:off x="0"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1440" tIns="45720" rIns="91440" bIns="45720" rtlCol="0" anchor="b"/>
          <a:lstStyle>
            <a:lvl1pPr algn="r">
              <a:defRPr sz="1200"/>
            </a:lvl1pPr>
          </a:lstStyle>
          <a:p>
            <a:fld id="{F2DBE03F-A151-438A-995E-4D4489DB681D}" type="slidenum">
              <a:rPr lang="en-GB" smtClean="0"/>
              <a:t>‹#›</a:t>
            </a:fld>
            <a:endParaRPr lang="en-GB"/>
          </a:p>
        </p:txBody>
      </p:sp>
    </p:spTree>
    <p:extLst>
      <p:ext uri="{BB962C8B-B14F-4D97-AF65-F5344CB8AC3E}">
        <p14:creationId xmlns:p14="http://schemas.microsoft.com/office/powerpoint/2010/main" val="24742461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331FC31-2562-4E1F-820B-9A8EEE447AA0}" type="datetimeFigureOut">
              <a:rPr lang="en-GB" smtClean="0"/>
              <a:t>04/05/2018</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vl1pPr>
          </a:lstStyle>
          <a:p>
            <a:fld id="{4D39721D-F0D3-49CA-9045-1E6C242201F8}" type="slidenum">
              <a:rPr lang="en-GB" smtClean="0"/>
              <a:t>‹#›</a:t>
            </a:fld>
            <a:endParaRPr lang="en-GB"/>
          </a:p>
        </p:txBody>
      </p:sp>
    </p:spTree>
    <p:extLst>
      <p:ext uri="{BB962C8B-B14F-4D97-AF65-F5344CB8AC3E}">
        <p14:creationId xmlns:p14="http://schemas.microsoft.com/office/powerpoint/2010/main" val="972946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0A459C0-CDCA-408B-8618-C0E01AE9D266}" type="datetimeFigureOut">
              <a:rPr lang="en-GB" smtClean="0"/>
              <a:t>04/05/2018</a:t>
            </a:fld>
            <a:endParaRPr lang="en-GB"/>
          </a:p>
        </p:txBody>
      </p:sp>
      <p:sp>
        <p:nvSpPr>
          <p:cNvPr id="5" name="Footer Placeholder 4"/>
          <p:cNvSpPr>
            <a:spLocks noGrp="1"/>
          </p:cNvSpPr>
          <p:nvPr>
            <p:ph type="ftr" sz="quarter" idx="11"/>
          </p:nvPr>
        </p:nvSpPr>
        <p:spPr>
          <a:xfrm>
            <a:off x="1174044" y="5357592"/>
            <a:ext cx="5034845" cy="365125"/>
          </a:xfrm>
        </p:spPr>
        <p:txBody>
          <a:bodyPr/>
          <a:lstStyle/>
          <a:p>
            <a:endParaRPr lang="en-GB"/>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77E6697-A4A5-4526-BD73-1E6E0BDBAB19}"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A459C0-CDCA-408B-8618-C0E01AE9D266}" type="datetimeFigureOut">
              <a:rPr lang="en-GB" smtClean="0"/>
              <a:t>04/05/2018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E6697-A4A5-4526-BD73-1E6E0BDBAB19}"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A459C0-CDCA-408B-8618-C0E01AE9D266}" type="datetimeFigureOut">
              <a:rPr lang="en-GB" smtClean="0"/>
              <a:t>04/05/2018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E6697-A4A5-4526-BD73-1E6E0BDBAB1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A459C0-CDCA-408B-8618-C0E01AE9D266}" type="datetimeFigureOut">
              <a:rPr lang="en-GB" smtClean="0"/>
              <a:t>04/05/2018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E6697-A4A5-4526-BD73-1E6E0BDBAB19}"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A459C0-CDCA-408B-8618-C0E01AE9D266}" type="datetimeFigureOut">
              <a:rPr lang="en-GB" smtClean="0"/>
              <a:t>04/05/2018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7E6697-A4A5-4526-BD73-1E6E0BDBAB19}"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0A459C0-CDCA-408B-8618-C0E01AE9D266}" type="datetimeFigureOut">
              <a:rPr lang="en-GB" smtClean="0"/>
              <a:t>04/05/2018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7E6697-A4A5-4526-BD73-1E6E0BDBAB19}" type="slidenum">
              <a:rPr lang="en-GB" smtClean="0"/>
              <a:t>‹#›</a:t>
            </a:fld>
            <a:endParaRPr lang="en-GB"/>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0A459C0-CDCA-408B-8618-C0E01AE9D266}" type="datetimeFigureOut">
              <a:rPr lang="en-GB" smtClean="0"/>
              <a:t>04/05/2018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7E6697-A4A5-4526-BD73-1E6E0BDBAB19}" type="slidenum">
              <a:rPr lang="en-GB" smtClean="0"/>
              <a:t>‹#›</a:t>
            </a:fld>
            <a:endParaRPr lang="en-GB"/>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A459C0-CDCA-408B-8618-C0E01AE9D266}" type="datetimeFigureOut">
              <a:rPr lang="en-GB" smtClean="0"/>
              <a:t>04/05/2018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7E6697-A4A5-4526-BD73-1E6E0BDBAB19}"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A459C0-CDCA-408B-8618-C0E01AE9D266}" type="datetimeFigureOut">
              <a:rPr lang="en-GB" smtClean="0"/>
              <a:t>04/05/2018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7E6697-A4A5-4526-BD73-1E6E0BDBAB1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0A459C0-CDCA-408B-8618-C0E01AE9D266}" type="datetimeFigureOut">
              <a:rPr lang="en-GB" smtClean="0"/>
              <a:t>04/05/2018</a:t>
            </a:fld>
            <a:endParaRPr lang="en-GB"/>
          </a:p>
        </p:txBody>
      </p:sp>
      <p:sp>
        <p:nvSpPr>
          <p:cNvPr id="6" name="Footer Placeholder 5"/>
          <p:cNvSpPr>
            <a:spLocks noGrp="1"/>
          </p:cNvSpPr>
          <p:nvPr>
            <p:ph type="ftr" sz="quarter" idx="11"/>
          </p:nvPr>
        </p:nvSpPr>
        <p:spPr>
          <a:xfrm rot="-60000">
            <a:off x="914554" y="5829261"/>
            <a:ext cx="3522607" cy="365125"/>
          </a:xfrm>
        </p:spPr>
        <p:txBody>
          <a:bodyPr/>
          <a:lstStyle/>
          <a:p>
            <a:endParaRPr lang="en-GB"/>
          </a:p>
        </p:txBody>
      </p:sp>
      <p:sp>
        <p:nvSpPr>
          <p:cNvPr id="7" name="Slide Number Placeholder 6"/>
          <p:cNvSpPr>
            <a:spLocks noGrp="1"/>
          </p:cNvSpPr>
          <p:nvPr>
            <p:ph type="sldNum" sz="quarter" idx="12"/>
          </p:nvPr>
        </p:nvSpPr>
        <p:spPr>
          <a:xfrm rot="60000">
            <a:off x="7557313" y="5896961"/>
            <a:ext cx="554023" cy="365125"/>
          </a:xfrm>
        </p:spPr>
        <p:txBody>
          <a:bodyPr/>
          <a:lstStyle/>
          <a:p>
            <a:fld id="{B77E6697-A4A5-4526-BD73-1E6E0BDBAB19}"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0A459C0-CDCA-408B-8618-C0E01AE9D266}" type="datetimeFigureOut">
              <a:rPr lang="en-GB" smtClean="0"/>
              <a:t>04/05/2018</a:t>
            </a:fld>
            <a:endParaRPr lang="en-GB"/>
          </a:p>
        </p:txBody>
      </p:sp>
      <p:sp>
        <p:nvSpPr>
          <p:cNvPr id="6" name="Footer Placeholder 5"/>
          <p:cNvSpPr>
            <a:spLocks noGrp="1"/>
          </p:cNvSpPr>
          <p:nvPr>
            <p:ph type="ftr" sz="quarter" idx="11"/>
          </p:nvPr>
        </p:nvSpPr>
        <p:spPr>
          <a:xfrm rot="-60000">
            <a:off x="914569" y="5831037"/>
            <a:ext cx="3319043" cy="365125"/>
          </a:xfrm>
        </p:spPr>
        <p:txBody>
          <a:bodyPr/>
          <a:lstStyle/>
          <a:p>
            <a:endParaRPr lang="en-GB"/>
          </a:p>
        </p:txBody>
      </p:sp>
      <p:sp>
        <p:nvSpPr>
          <p:cNvPr id="7" name="Slide Number Placeholder 6"/>
          <p:cNvSpPr>
            <a:spLocks noGrp="1"/>
          </p:cNvSpPr>
          <p:nvPr>
            <p:ph type="sldNum" sz="quarter" idx="12"/>
          </p:nvPr>
        </p:nvSpPr>
        <p:spPr>
          <a:xfrm rot="60000">
            <a:off x="7562089" y="5900026"/>
            <a:ext cx="554023" cy="365125"/>
          </a:xfrm>
        </p:spPr>
        <p:txBody>
          <a:bodyPr/>
          <a:lstStyle/>
          <a:p>
            <a:fld id="{B77E6697-A4A5-4526-BD73-1E6E0BDBAB19}"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0A459C0-CDCA-408B-8618-C0E01AE9D266}" type="datetimeFigureOut">
              <a:rPr lang="en-GB" smtClean="0"/>
              <a:t>04/05/2018</a:t>
            </a:fld>
            <a:endParaRPr lang="en-GB"/>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GB"/>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77E6697-A4A5-4526-BD73-1E6E0BDBAB19}"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2.warwick.ac.uk/services/exampaper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2.warwick.ac.uk/services/academicoffice/quality/categories/examinations/policies/a_material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Revision lecture 2</a:t>
            </a:r>
            <a:endParaRPr lang="en-GB" dirty="0"/>
          </a:p>
        </p:txBody>
      </p:sp>
      <p:sp>
        <p:nvSpPr>
          <p:cNvPr id="3" name="Subtitle 2"/>
          <p:cNvSpPr>
            <a:spLocks noGrp="1"/>
          </p:cNvSpPr>
          <p:nvPr>
            <p:ph type="subTitle" idx="1"/>
          </p:nvPr>
        </p:nvSpPr>
        <p:spPr/>
        <p:txBody>
          <a:bodyPr/>
          <a:lstStyle/>
          <a:p>
            <a:r>
              <a:rPr lang="en-GB" dirty="0"/>
              <a:t>EN302: European Theatre</a:t>
            </a:r>
          </a:p>
        </p:txBody>
      </p:sp>
    </p:spTree>
    <p:extLst>
      <p:ext uri="{BB962C8B-B14F-4D97-AF65-F5344CB8AC3E}">
        <p14:creationId xmlns:p14="http://schemas.microsoft.com/office/powerpoint/2010/main" val="2656667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will the exam be marked</a:t>
            </a:r>
            <a:r>
              <a:rPr lang="en-GB" dirty="0" smtClean="0"/>
              <a:t>?</a:t>
            </a:r>
            <a:endParaRPr lang="en-GB"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en-GB" b="1" dirty="0" smtClean="0"/>
              <a:t>2.ii: </a:t>
            </a:r>
            <a:r>
              <a:rPr lang="en-GB" dirty="0" smtClean="0"/>
              <a:t>Work </a:t>
            </a:r>
            <a:r>
              <a:rPr lang="en-GB" dirty="0"/>
              <a:t>will be conscientious, attentive to subject matter and title, and adequate in standard of presentation. The essay must employ adequate Modern English grammar, syntax, spelling, and punctuation.</a:t>
            </a:r>
          </a:p>
          <a:p>
            <a:pPr>
              <a:lnSpc>
                <a:spcPct val="120000"/>
              </a:lnSpc>
            </a:pPr>
            <a:r>
              <a:rPr lang="en-GB" dirty="0"/>
              <a:t>A 2:ii essay will:</a:t>
            </a:r>
          </a:p>
          <a:p>
            <a:pPr lvl="1">
              <a:lnSpc>
                <a:spcPct val="120000"/>
              </a:lnSpc>
            </a:pPr>
            <a:r>
              <a:rPr lang="en-GB" dirty="0"/>
              <a:t>Show an understanding of the selected topic;</a:t>
            </a:r>
          </a:p>
          <a:p>
            <a:pPr lvl="1">
              <a:lnSpc>
                <a:spcPct val="120000"/>
              </a:lnSpc>
            </a:pPr>
            <a:r>
              <a:rPr lang="en-GB" dirty="0"/>
              <a:t>Show reasonable knowledge of the text(s) being discussed;</a:t>
            </a:r>
          </a:p>
          <a:p>
            <a:pPr lvl="1">
              <a:lnSpc>
                <a:spcPct val="120000"/>
              </a:lnSpc>
            </a:pPr>
            <a:r>
              <a:rPr lang="en-GB" dirty="0"/>
              <a:t>Present an argument backed up with analysis of appropriate detail from the primary text(s);</a:t>
            </a:r>
          </a:p>
          <a:p>
            <a:pPr lvl="1">
              <a:lnSpc>
                <a:spcPct val="120000"/>
              </a:lnSpc>
            </a:pPr>
            <a:r>
              <a:rPr lang="en-GB" dirty="0"/>
              <a:t>Engage with the themes and content of the module.</a:t>
            </a:r>
          </a:p>
          <a:p>
            <a:pPr>
              <a:lnSpc>
                <a:spcPct val="120000"/>
              </a:lnSpc>
            </a:pPr>
            <a:endParaRPr lang="en-GB" dirty="0"/>
          </a:p>
          <a:p>
            <a:endParaRPr lang="en-GB" dirty="0"/>
          </a:p>
        </p:txBody>
      </p:sp>
    </p:spTree>
    <p:extLst>
      <p:ext uri="{BB962C8B-B14F-4D97-AF65-F5344CB8AC3E}">
        <p14:creationId xmlns:p14="http://schemas.microsoft.com/office/powerpoint/2010/main" val="430626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will the exam be marked</a:t>
            </a:r>
            <a:r>
              <a:rPr lang="en-GB" dirty="0" smtClean="0"/>
              <a:t>?</a:t>
            </a:r>
            <a:endParaRPr lang="en-GB" dirty="0"/>
          </a:p>
        </p:txBody>
      </p:sp>
      <p:sp>
        <p:nvSpPr>
          <p:cNvPr id="3" name="Content Placeholder 2"/>
          <p:cNvSpPr>
            <a:spLocks noGrp="1"/>
          </p:cNvSpPr>
          <p:nvPr>
            <p:ph idx="1"/>
          </p:nvPr>
        </p:nvSpPr>
        <p:spPr>
          <a:xfrm>
            <a:off x="1403648" y="1988840"/>
            <a:ext cx="6196405" cy="4104455"/>
          </a:xfrm>
        </p:spPr>
        <p:txBody>
          <a:bodyPr>
            <a:normAutofit fontScale="77500" lnSpcReduction="20000"/>
          </a:bodyPr>
          <a:lstStyle/>
          <a:p>
            <a:pPr>
              <a:lnSpc>
                <a:spcPct val="120000"/>
              </a:lnSpc>
            </a:pPr>
            <a:r>
              <a:rPr lang="en-GB" sz="2100" b="1" dirty="0" smtClean="0"/>
              <a:t>2.i: </a:t>
            </a:r>
            <a:r>
              <a:rPr lang="en-GB" sz="2100" dirty="0" smtClean="0"/>
              <a:t>The </a:t>
            </a:r>
            <a:r>
              <a:rPr lang="en-GB" sz="2100" dirty="0"/>
              <a:t>best work will be highly competent in organisation and presentation, showing appropriate and intelligent use of primary material. The essay must employ a good standard of Modern English grammar, syntax, spelling, and punctuation.</a:t>
            </a:r>
          </a:p>
          <a:p>
            <a:pPr>
              <a:lnSpc>
                <a:spcPct val="120000"/>
              </a:lnSpc>
            </a:pPr>
            <a:r>
              <a:rPr lang="en-GB" sz="2100" dirty="0"/>
              <a:t>A 2:i essay </a:t>
            </a:r>
            <a:r>
              <a:rPr lang="en-GB" sz="2100" dirty="0" smtClean="0"/>
              <a:t>might:</a:t>
            </a:r>
            <a:endParaRPr lang="en-GB" sz="2100" dirty="0"/>
          </a:p>
          <a:p>
            <a:pPr lvl="1">
              <a:lnSpc>
                <a:spcPct val="120000"/>
              </a:lnSpc>
            </a:pPr>
            <a:r>
              <a:rPr lang="en-GB" sz="1900" dirty="0"/>
              <a:t>Incorporate perceptive analysis of well-chosen detail from the text(s) being discussed;</a:t>
            </a:r>
          </a:p>
          <a:p>
            <a:pPr lvl="1">
              <a:lnSpc>
                <a:spcPct val="120000"/>
              </a:lnSpc>
            </a:pPr>
            <a:r>
              <a:rPr lang="en-GB" sz="1900" dirty="0"/>
              <a:t>Present arguments in which evidence leads lucidly to conclusions;</a:t>
            </a:r>
          </a:p>
          <a:p>
            <a:pPr lvl="1">
              <a:lnSpc>
                <a:spcPct val="120000"/>
              </a:lnSpc>
            </a:pPr>
            <a:r>
              <a:rPr lang="en-GB" sz="1900" dirty="0"/>
              <a:t>Be organised into an effective overall structure</a:t>
            </a:r>
            <a:r>
              <a:rPr lang="en-GB" sz="1900" dirty="0" smtClean="0"/>
              <a:t>;</a:t>
            </a:r>
            <a:endParaRPr lang="en-GB" sz="1900" dirty="0"/>
          </a:p>
          <a:p>
            <a:pPr lvl="1">
              <a:lnSpc>
                <a:spcPct val="120000"/>
              </a:lnSpc>
            </a:pPr>
            <a:r>
              <a:rPr lang="en-GB" sz="1900" dirty="0"/>
              <a:t>Make effective and expressive use of English;</a:t>
            </a:r>
          </a:p>
          <a:p>
            <a:pPr lvl="1">
              <a:lnSpc>
                <a:spcPct val="120000"/>
              </a:lnSpc>
            </a:pPr>
            <a:r>
              <a:rPr lang="en-GB" sz="1900" dirty="0"/>
              <a:t>Signpost its overall argument effectively so that the structure of the whole essay is clear to the reader;</a:t>
            </a:r>
          </a:p>
          <a:p>
            <a:pPr lvl="1">
              <a:lnSpc>
                <a:spcPct val="120000"/>
              </a:lnSpc>
            </a:pPr>
            <a:r>
              <a:rPr lang="en-GB" sz="1900" dirty="0"/>
              <a:t>Integrate analysis of the text(s) with discussion of broader cultural, historical and/or theoretical issues</a:t>
            </a:r>
            <a:r>
              <a:rPr lang="en-GB" sz="1900" dirty="0" smtClean="0"/>
              <a:t>.</a:t>
            </a:r>
            <a:endParaRPr lang="en-GB" sz="1900" dirty="0"/>
          </a:p>
        </p:txBody>
      </p:sp>
    </p:spTree>
    <p:extLst>
      <p:ext uri="{BB962C8B-B14F-4D97-AF65-F5344CB8AC3E}">
        <p14:creationId xmlns:p14="http://schemas.microsoft.com/office/powerpoint/2010/main" val="675969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will the exam be marked</a:t>
            </a:r>
            <a:r>
              <a:rPr lang="en-GB" dirty="0" smtClean="0"/>
              <a:t>?</a:t>
            </a:r>
            <a:endParaRPr lang="en-GB" dirty="0"/>
          </a:p>
        </p:txBody>
      </p:sp>
      <p:sp>
        <p:nvSpPr>
          <p:cNvPr id="3" name="Content Placeholder 2"/>
          <p:cNvSpPr>
            <a:spLocks noGrp="1"/>
          </p:cNvSpPr>
          <p:nvPr>
            <p:ph idx="1"/>
          </p:nvPr>
        </p:nvSpPr>
        <p:spPr>
          <a:xfrm>
            <a:off x="1475656" y="2060848"/>
            <a:ext cx="6196405" cy="4032448"/>
          </a:xfrm>
        </p:spPr>
        <p:txBody>
          <a:bodyPr>
            <a:normAutofit fontScale="70000" lnSpcReduction="20000"/>
          </a:bodyPr>
          <a:lstStyle/>
          <a:p>
            <a:pPr>
              <a:lnSpc>
                <a:spcPct val="120000"/>
              </a:lnSpc>
            </a:pPr>
            <a:r>
              <a:rPr lang="en-GB" sz="2100" b="1" dirty="0" smtClean="0"/>
              <a:t>First class: </a:t>
            </a:r>
            <a:r>
              <a:rPr lang="en-GB" sz="2100" dirty="0" smtClean="0"/>
              <a:t>Work </a:t>
            </a:r>
            <a:r>
              <a:rPr lang="en-GB" sz="2100" dirty="0"/>
              <a:t>will demonstrate intellectual maturity, eloquence, and/or elements of exceptional insight in your engagement with the subject. It will show some degree of originality.</a:t>
            </a:r>
          </a:p>
          <a:p>
            <a:pPr>
              <a:lnSpc>
                <a:spcPct val="120000"/>
              </a:lnSpc>
            </a:pPr>
            <a:r>
              <a:rPr lang="en-GB" sz="2100" dirty="0"/>
              <a:t>Some likely features of first-class work:</a:t>
            </a:r>
          </a:p>
          <a:p>
            <a:pPr lvl="1">
              <a:lnSpc>
                <a:spcPct val="120000"/>
              </a:lnSpc>
            </a:pPr>
            <a:r>
              <a:rPr lang="en-GB" dirty="0"/>
              <a:t>Ambitious argument </a:t>
            </a:r>
            <a:r>
              <a:rPr lang="en-GB" dirty="0" smtClean="0"/>
              <a:t>carried </a:t>
            </a:r>
            <a:r>
              <a:rPr lang="en-GB" dirty="0"/>
              <a:t>out successfully;</a:t>
            </a:r>
          </a:p>
          <a:p>
            <a:pPr lvl="1">
              <a:lnSpc>
                <a:spcPct val="120000"/>
              </a:lnSpc>
            </a:pPr>
            <a:r>
              <a:rPr lang="en-GB" dirty="0"/>
              <a:t>Outstandingly perceptive commentary on a number of details of the text(s);</a:t>
            </a:r>
          </a:p>
          <a:p>
            <a:pPr lvl="1">
              <a:lnSpc>
                <a:spcPct val="120000"/>
              </a:lnSpc>
            </a:pPr>
            <a:r>
              <a:rPr lang="en-GB" dirty="0"/>
              <a:t>Highly developed organisation of overall argument;</a:t>
            </a:r>
          </a:p>
          <a:p>
            <a:pPr lvl="1">
              <a:lnSpc>
                <a:spcPct val="120000"/>
              </a:lnSpc>
            </a:pPr>
            <a:r>
              <a:rPr lang="en-GB" dirty="0"/>
              <a:t>Very effective and persuasive argumentative writing;</a:t>
            </a:r>
          </a:p>
          <a:p>
            <a:pPr lvl="1">
              <a:lnSpc>
                <a:spcPct val="120000"/>
              </a:lnSpc>
            </a:pPr>
            <a:r>
              <a:rPr lang="en-GB" dirty="0"/>
              <a:t>Convincing and vivid presentation of an engaged response to the text(s</a:t>
            </a:r>
            <a:r>
              <a:rPr lang="en-GB" dirty="0" smtClean="0"/>
              <a:t>);</a:t>
            </a:r>
            <a:endParaRPr lang="en-GB" dirty="0"/>
          </a:p>
          <a:p>
            <a:pPr lvl="1">
              <a:lnSpc>
                <a:spcPct val="120000"/>
              </a:lnSpc>
            </a:pPr>
            <a:r>
              <a:rPr lang="en-GB" dirty="0"/>
              <a:t>Thorough and lucid engagement with difficult ideas;</a:t>
            </a:r>
          </a:p>
          <a:p>
            <a:pPr lvl="1">
              <a:lnSpc>
                <a:spcPct val="120000"/>
              </a:lnSpc>
            </a:pPr>
            <a:r>
              <a:rPr lang="en-GB" dirty="0"/>
              <a:t>Outstandingly well-judged integration of the text(s) into discussion of broader cultural, historical, and/or theoretical issues</a:t>
            </a:r>
            <a:r>
              <a:rPr lang="en-GB" dirty="0" smtClean="0"/>
              <a:t>.</a:t>
            </a:r>
            <a:endParaRPr lang="en-GB" dirty="0"/>
          </a:p>
        </p:txBody>
      </p:sp>
    </p:spTree>
    <p:extLst>
      <p:ext uri="{BB962C8B-B14F-4D97-AF65-F5344CB8AC3E}">
        <p14:creationId xmlns:p14="http://schemas.microsoft.com/office/powerpoint/2010/main" val="3108091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sorts of </a:t>
            </a:r>
            <a:r>
              <a:rPr lang="en-GB" dirty="0" smtClean="0"/>
              <a:t>topics will </a:t>
            </a:r>
            <a:r>
              <a:rPr lang="en-GB" dirty="0"/>
              <a:t>the exam </a:t>
            </a:r>
            <a:r>
              <a:rPr lang="en-GB" dirty="0" smtClean="0"/>
              <a:t>cover?</a:t>
            </a:r>
            <a:endParaRPr lang="en-GB" dirty="0"/>
          </a:p>
        </p:txBody>
      </p:sp>
      <p:sp>
        <p:nvSpPr>
          <p:cNvPr id="3" name="Content Placeholder 2"/>
          <p:cNvSpPr>
            <a:spLocks noGrp="1"/>
          </p:cNvSpPr>
          <p:nvPr>
            <p:ph idx="1"/>
          </p:nvPr>
        </p:nvSpPr>
        <p:spPr>
          <a:xfrm>
            <a:off x="1463040" y="2204863"/>
            <a:ext cx="6196405" cy="3518205"/>
          </a:xfrm>
        </p:spPr>
        <p:txBody>
          <a:bodyPr>
            <a:normAutofit fontScale="85000" lnSpcReduction="20000"/>
          </a:bodyPr>
          <a:lstStyle/>
          <a:p>
            <a:pPr>
              <a:lnSpc>
                <a:spcPct val="110000"/>
              </a:lnSpc>
            </a:pPr>
            <a:r>
              <a:rPr lang="en-GB" dirty="0"/>
              <a:t>S</a:t>
            </a:r>
            <a:r>
              <a:rPr lang="en-GB" dirty="0" smtClean="0"/>
              <a:t>ocial </a:t>
            </a:r>
            <a:r>
              <a:rPr lang="en-GB" dirty="0"/>
              <a:t>and/or religious ethics</a:t>
            </a:r>
          </a:p>
          <a:p>
            <a:pPr>
              <a:lnSpc>
                <a:spcPct val="110000"/>
              </a:lnSpc>
            </a:pPr>
            <a:r>
              <a:rPr lang="en-GB" dirty="0"/>
              <a:t>T</a:t>
            </a:r>
            <a:r>
              <a:rPr lang="en-GB" dirty="0" smtClean="0"/>
              <a:t>he </a:t>
            </a:r>
            <a:r>
              <a:rPr lang="en-GB" dirty="0"/>
              <a:t>relationship between theatricality and life</a:t>
            </a:r>
          </a:p>
          <a:p>
            <a:pPr>
              <a:lnSpc>
                <a:spcPct val="110000"/>
              </a:lnSpc>
            </a:pPr>
            <a:r>
              <a:rPr lang="en-GB" dirty="0"/>
              <a:t>D</a:t>
            </a:r>
            <a:r>
              <a:rPr lang="en-GB" dirty="0" smtClean="0"/>
              <a:t>ramatic </a:t>
            </a:r>
            <a:r>
              <a:rPr lang="en-GB" dirty="0"/>
              <a:t>genre, especially tragedy and/or comedy</a:t>
            </a:r>
          </a:p>
          <a:p>
            <a:pPr>
              <a:lnSpc>
                <a:spcPct val="110000"/>
              </a:lnSpc>
            </a:pPr>
            <a:r>
              <a:rPr lang="en-GB" dirty="0"/>
              <a:t>Naturalism and post-Naturalism</a:t>
            </a:r>
          </a:p>
          <a:p>
            <a:pPr>
              <a:lnSpc>
                <a:spcPct val="110000"/>
              </a:lnSpc>
            </a:pPr>
            <a:r>
              <a:rPr lang="en-GB" dirty="0"/>
              <a:t>P</a:t>
            </a:r>
            <a:r>
              <a:rPr lang="en-GB" dirty="0" smtClean="0"/>
              <a:t>olitical </a:t>
            </a:r>
            <a:r>
              <a:rPr lang="en-GB" dirty="0"/>
              <a:t>theatre and/or the politics of theatre</a:t>
            </a:r>
          </a:p>
          <a:p>
            <a:pPr>
              <a:lnSpc>
                <a:spcPct val="110000"/>
              </a:lnSpc>
            </a:pPr>
            <a:r>
              <a:rPr lang="en-GB" dirty="0"/>
              <a:t>A</a:t>
            </a:r>
            <a:r>
              <a:rPr lang="en-GB" dirty="0" smtClean="0"/>
              <a:t>dapting </a:t>
            </a:r>
            <a:r>
              <a:rPr lang="en-GB" dirty="0"/>
              <a:t>the drama of the </a:t>
            </a:r>
            <a:r>
              <a:rPr lang="en-GB" dirty="0" smtClean="0"/>
              <a:t>past/</a:t>
            </a:r>
            <a:r>
              <a:rPr lang="en-GB" dirty="0" err="1" smtClean="0"/>
              <a:t>intertextuality</a:t>
            </a:r>
            <a:endParaRPr lang="en-GB" dirty="0"/>
          </a:p>
          <a:p>
            <a:pPr>
              <a:lnSpc>
                <a:spcPct val="110000"/>
              </a:lnSpc>
            </a:pPr>
            <a:r>
              <a:rPr lang="en-GB" dirty="0"/>
              <a:t>R</a:t>
            </a:r>
            <a:r>
              <a:rPr lang="en-GB" dirty="0" smtClean="0"/>
              <a:t>epresentations </a:t>
            </a:r>
            <a:r>
              <a:rPr lang="en-GB" dirty="0"/>
              <a:t>of gender</a:t>
            </a:r>
          </a:p>
          <a:p>
            <a:pPr>
              <a:lnSpc>
                <a:spcPct val="110000"/>
              </a:lnSpc>
            </a:pPr>
            <a:r>
              <a:rPr lang="en-GB" dirty="0"/>
              <a:t>T</a:t>
            </a:r>
            <a:r>
              <a:rPr lang="en-GB" dirty="0" smtClean="0"/>
              <a:t>he </a:t>
            </a:r>
            <a:r>
              <a:rPr lang="en-GB" dirty="0"/>
              <a:t>relationship between language and the visual</a:t>
            </a:r>
          </a:p>
          <a:p>
            <a:pPr>
              <a:lnSpc>
                <a:spcPct val="110000"/>
              </a:lnSpc>
            </a:pPr>
            <a:r>
              <a:rPr lang="en-GB" dirty="0"/>
              <a:t>S</a:t>
            </a:r>
            <a:r>
              <a:rPr lang="en-GB" dirty="0" smtClean="0"/>
              <a:t>pecific </a:t>
            </a:r>
            <a:r>
              <a:rPr lang="en-GB" dirty="0"/>
              <a:t>productions</a:t>
            </a:r>
          </a:p>
          <a:p>
            <a:pPr>
              <a:lnSpc>
                <a:spcPct val="110000"/>
              </a:lnSpc>
            </a:pPr>
            <a:r>
              <a:rPr lang="en-GB" dirty="0" smtClean="0"/>
              <a:t>‘Topics</a:t>
            </a:r>
            <a:r>
              <a:rPr lang="en-GB" dirty="0"/>
              <a:t>’</a:t>
            </a:r>
          </a:p>
          <a:p>
            <a:endParaRPr lang="en-GB" dirty="0"/>
          </a:p>
        </p:txBody>
      </p:sp>
    </p:spTree>
    <p:extLst>
      <p:ext uri="{BB962C8B-B14F-4D97-AF65-F5344CB8AC3E}">
        <p14:creationId xmlns:p14="http://schemas.microsoft.com/office/powerpoint/2010/main" val="4259971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Where can I find past papers?</a:t>
            </a:r>
            <a:endParaRPr lang="en-GB" dirty="0"/>
          </a:p>
        </p:txBody>
      </p:sp>
      <p:sp>
        <p:nvSpPr>
          <p:cNvPr id="3" name="Content Placeholder 2"/>
          <p:cNvSpPr>
            <a:spLocks noGrp="1"/>
          </p:cNvSpPr>
          <p:nvPr>
            <p:ph idx="1"/>
          </p:nvPr>
        </p:nvSpPr>
        <p:spPr/>
        <p:txBody>
          <a:bodyPr/>
          <a:lstStyle/>
          <a:p>
            <a:r>
              <a:rPr lang="en-GB" dirty="0" smtClean="0"/>
              <a:t>Here! </a:t>
            </a:r>
            <a:r>
              <a:rPr lang="en-GB" u="sng" dirty="0" smtClean="0">
                <a:hlinkClick r:id="rId2"/>
              </a:rPr>
              <a:t>http</a:t>
            </a:r>
            <a:r>
              <a:rPr lang="en-GB" u="sng" dirty="0">
                <a:hlinkClick r:id="rId2"/>
              </a:rPr>
              <a:t>://www2.warwick.ac.uk/services/exampapers/</a:t>
            </a:r>
            <a:endParaRPr lang="en-GB" dirty="0"/>
          </a:p>
          <a:p>
            <a:endParaRPr lang="en-GB" dirty="0"/>
          </a:p>
        </p:txBody>
      </p:sp>
    </p:spTree>
    <p:extLst>
      <p:ext uri="{BB962C8B-B14F-4D97-AF65-F5344CB8AC3E}">
        <p14:creationId xmlns:p14="http://schemas.microsoft.com/office/powerpoint/2010/main" val="4244610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normAutofit fontScale="62500" lnSpcReduction="20000"/>
          </a:bodyPr>
          <a:lstStyle/>
          <a:p>
            <a:pPr>
              <a:lnSpc>
                <a:spcPct val="120000"/>
              </a:lnSpc>
              <a:defRPr/>
            </a:pPr>
            <a:r>
              <a:rPr lang="en-GB" dirty="0"/>
              <a:t>Brecht, </a:t>
            </a:r>
            <a:r>
              <a:rPr lang="en-GB" dirty="0" err="1"/>
              <a:t>Bertolt</a:t>
            </a:r>
            <a:r>
              <a:rPr lang="en-GB" dirty="0"/>
              <a:t> (1965) </a:t>
            </a:r>
            <a:r>
              <a:rPr lang="en-GB" i="1" dirty="0"/>
              <a:t>The </a:t>
            </a:r>
            <a:r>
              <a:rPr lang="en-GB" i="1" dirty="0" err="1"/>
              <a:t>Messingkauf</a:t>
            </a:r>
            <a:r>
              <a:rPr lang="en-GB" i="1" dirty="0"/>
              <a:t> Dialogues</a:t>
            </a:r>
            <a:r>
              <a:rPr lang="en-GB" dirty="0"/>
              <a:t>, trans. J. Willett, Chatham: W. &amp; J. Mackay &amp; Co.</a:t>
            </a:r>
          </a:p>
          <a:p>
            <a:pPr>
              <a:lnSpc>
                <a:spcPct val="120000"/>
              </a:lnSpc>
              <a:defRPr/>
            </a:pPr>
            <a:r>
              <a:rPr lang="en-GB" dirty="0"/>
              <a:t>Brecht, </a:t>
            </a:r>
            <a:r>
              <a:rPr lang="en-GB" dirty="0" err="1"/>
              <a:t>Bertolt</a:t>
            </a:r>
            <a:r>
              <a:rPr lang="en-GB" dirty="0"/>
              <a:t> (1977) </a:t>
            </a:r>
            <a:r>
              <a:rPr lang="en-GB" i="1" dirty="0"/>
              <a:t>Brecht on Theatre</a:t>
            </a:r>
            <a:r>
              <a:rPr lang="en-GB" dirty="0"/>
              <a:t>, trans. J. Willett, London: Eyre Methuen</a:t>
            </a:r>
          </a:p>
          <a:p>
            <a:pPr>
              <a:lnSpc>
                <a:spcPct val="120000"/>
              </a:lnSpc>
              <a:defRPr/>
            </a:pPr>
            <a:r>
              <a:rPr lang="en-GB" dirty="0"/>
              <a:t>Brook, Peter (1990) </a:t>
            </a:r>
            <a:r>
              <a:rPr lang="en-GB" i="1" dirty="0"/>
              <a:t>The Empty Space</a:t>
            </a:r>
            <a:r>
              <a:rPr lang="en-GB" dirty="0"/>
              <a:t>, London: Penguin.</a:t>
            </a:r>
          </a:p>
          <a:p>
            <a:pPr>
              <a:lnSpc>
                <a:spcPct val="120000"/>
              </a:lnSpc>
              <a:defRPr/>
            </a:pPr>
            <a:r>
              <a:rPr lang="en-GB" dirty="0" smtClean="0"/>
              <a:t>Strindberg</a:t>
            </a:r>
            <a:r>
              <a:rPr lang="en-GB" dirty="0"/>
              <a:t>, August (1888) ‘Preface to Miss Julie’, in Meyer, M. [trans.] (2000) </a:t>
            </a:r>
            <a:r>
              <a:rPr lang="en-GB" i="1" dirty="0"/>
              <a:t>Strindberg, Plays: One</a:t>
            </a:r>
            <a:r>
              <a:rPr lang="en-GB" dirty="0"/>
              <a:t>, London: Methuen Drama, pp. 91-103.</a:t>
            </a:r>
          </a:p>
          <a:p>
            <a:pPr>
              <a:lnSpc>
                <a:spcPct val="120000"/>
              </a:lnSpc>
              <a:defRPr/>
            </a:pPr>
            <a:r>
              <a:rPr lang="en-GB" dirty="0"/>
              <a:t>Williams, Raymond (2006) </a:t>
            </a:r>
            <a:r>
              <a:rPr lang="en-GB" i="1" dirty="0"/>
              <a:t>Modern Tragedy</a:t>
            </a:r>
            <a:r>
              <a:rPr lang="en-GB" dirty="0"/>
              <a:t>, Peterborough, Ontario: Broadview Press.</a:t>
            </a:r>
          </a:p>
          <a:p>
            <a:pPr>
              <a:lnSpc>
                <a:spcPct val="120000"/>
              </a:lnSpc>
              <a:defRPr/>
            </a:pPr>
            <a:r>
              <a:rPr lang="en-GB" dirty="0"/>
              <a:t>Zola, Emile (1881) ‘Naturalism on the Stage’, in Cole, T. [ed.] (2001) </a:t>
            </a:r>
            <a:r>
              <a:rPr lang="en-GB" i="1" dirty="0"/>
              <a:t>Playwrights on Playwriting: from Ibsen to Ionesco</a:t>
            </a:r>
            <a:r>
              <a:rPr lang="en-GB" dirty="0"/>
              <a:t>, New York: Cooper Square Press, pp. 5-14.</a:t>
            </a:r>
          </a:p>
          <a:p>
            <a:pPr>
              <a:lnSpc>
                <a:spcPct val="120000"/>
              </a:lnSpc>
            </a:pPr>
            <a:endParaRPr lang="en-GB" dirty="0"/>
          </a:p>
        </p:txBody>
      </p:sp>
    </p:spTree>
    <p:extLst>
      <p:ext uri="{BB962C8B-B14F-4D97-AF65-F5344CB8AC3E}">
        <p14:creationId xmlns:p14="http://schemas.microsoft.com/office/powerpoint/2010/main" val="570862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124744"/>
            <a:ext cx="6196405" cy="4896544"/>
          </a:xfrm>
        </p:spPr>
        <p:txBody>
          <a:bodyPr>
            <a:normAutofit fontScale="92500"/>
          </a:bodyPr>
          <a:lstStyle/>
          <a:p>
            <a:pPr>
              <a:lnSpc>
                <a:spcPct val="110000"/>
              </a:lnSpc>
            </a:pPr>
            <a:r>
              <a:rPr lang="en-GB" dirty="0"/>
              <a:t>What’s the rubric for the exam</a:t>
            </a:r>
            <a:r>
              <a:rPr lang="en-GB" dirty="0" smtClean="0"/>
              <a:t>?</a:t>
            </a:r>
          </a:p>
          <a:p>
            <a:pPr>
              <a:lnSpc>
                <a:spcPct val="110000"/>
              </a:lnSpc>
            </a:pPr>
            <a:r>
              <a:rPr lang="en-GB" dirty="0"/>
              <a:t>Can I write about the same texts in the exam as I did in my coursework essays</a:t>
            </a:r>
            <a:r>
              <a:rPr lang="en-GB" dirty="0" smtClean="0"/>
              <a:t>?</a:t>
            </a:r>
          </a:p>
          <a:p>
            <a:pPr>
              <a:lnSpc>
                <a:spcPct val="110000"/>
              </a:lnSpc>
            </a:pPr>
            <a:r>
              <a:rPr lang="en-GB" dirty="0"/>
              <a:t>Can I write about texts we haven’t studied on the module</a:t>
            </a:r>
            <a:r>
              <a:rPr lang="en-GB" dirty="0" smtClean="0"/>
              <a:t>?</a:t>
            </a:r>
          </a:p>
          <a:p>
            <a:pPr>
              <a:lnSpc>
                <a:spcPct val="110000"/>
              </a:lnSpc>
            </a:pPr>
            <a:r>
              <a:rPr lang="en-GB" dirty="0"/>
              <a:t>Can I bring the texts into the exam</a:t>
            </a:r>
            <a:r>
              <a:rPr lang="en-GB" dirty="0" smtClean="0"/>
              <a:t>?</a:t>
            </a:r>
          </a:p>
          <a:p>
            <a:pPr>
              <a:lnSpc>
                <a:spcPct val="110000"/>
              </a:lnSpc>
            </a:pPr>
            <a:r>
              <a:rPr lang="en-GB" dirty="0" smtClean="0"/>
              <a:t>Should I refer to secondary criticism?</a:t>
            </a:r>
          </a:p>
          <a:p>
            <a:pPr>
              <a:lnSpc>
                <a:spcPct val="110000"/>
              </a:lnSpc>
            </a:pPr>
            <a:r>
              <a:rPr lang="en-GB" dirty="0"/>
              <a:t>How should I organise my time during the exam</a:t>
            </a:r>
            <a:r>
              <a:rPr lang="en-GB" dirty="0" smtClean="0"/>
              <a:t>?</a:t>
            </a:r>
          </a:p>
          <a:p>
            <a:pPr>
              <a:lnSpc>
                <a:spcPct val="110000"/>
              </a:lnSpc>
            </a:pPr>
            <a:r>
              <a:rPr lang="en-GB" dirty="0"/>
              <a:t>How will the exam be marked</a:t>
            </a:r>
            <a:r>
              <a:rPr lang="en-GB" dirty="0" smtClean="0"/>
              <a:t>?</a:t>
            </a:r>
          </a:p>
          <a:p>
            <a:pPr>
              <a:lnSpc>
                <a:spcPct val="110000"/>
              </a:lnSpc>
            </a:pPr>
            <a:r>
              <a:rPr lang="en-GB" dirty="0"/>
              <a:t>What sorts of </a:t>
            </a:r>
            <a:r>
              <a:rPr lang="en-GB" dirty="0" smtClean="0"/>
              <a:t>topics will </a:t>
            </a:r>
            <a:r>
              <a:rPr lang="en-GB" dirty="0"/>
              <a:t>the exam </a:t>
            </a:r>
            <a:r>
              <a:rPr lang="en-GB" dirty="0" smtClean="0"/>
              <a:t>cover?</a:t>
            </a:r>
          </a:p>
          <a:p>
            <a:pPr>
              <a:lnSpc>
                <a:spcPct val="110000"/>
              </a:lnSpc>
            </a:pPr>
            <a:r>
              <a:rPr lang="en-GB" dirty="0"/>
              <a:t>Where can I find past papers</a:t>
            </a:r>
            <a:r>
              <a:rPr lang="en-GB" dirty="0" smtClean="0"/>
              <a:t>?</a:t>
            </a:r>
          </a:p>
        </p:txBody>
      </p:sp>
    </p:spTree>
    <p:extLst>
      <p:ext uri="{BB962C8B-B14F-4D97-AF65-F5344CB8AC3E}">
        <p14:creationId xmlns:p14="http://schemas.microsoft.com/office/powerpoint/2010/main" val="30676427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What’s </a:t>
            </a:r>
            <a:r>
              <a:rPr lang="en-GB" dirty="0"/>
              <a:t>the rubric for the exam</a:t>
            </a:r>
            <a:r>
              <a:rPr lang="en-GB" dirty="0" smtClean="0"/>
              <a:t>?</a:t>
            </a:r>
            <a:endParaRPr lang="en-GB" dirty="0"/>
          </a:p>
        </p:txBody>
      </p:sp>
      <p:sp>
        <p:nvSpPr>
          <p:cNvPr id="3" name="Content Placeholder 2"/>
          <p:cNvSpPr>
            <a:spLocks noGrp="1"/>
          </p:cNvSpPr>
          <p:nvPr>
            <p:ph idx="1"/>
          </p:nvPr>
        </p:nvSpPr>
        <p:spPr/>
        <p:txBody>
          <a:bodyPr>
            <a:normAutofit/>
          </a:bodyPr>
          <a:lstStyle/>
          <a:p>
            <a:r>
              <a:rPr lang="en-GB" dirty="0" smtClean="0"/>
              <a:t>The rubric will read as follows:</a:t>
            </a:r>
          </a:p>
          <a:p>
            <a:pPr lvl="1"/>
            <a:r>
              <a:rPr lang="en-GB" dirty="0" smtClean="0"/>
              <a:t>Time </a:t>
            </a:r>
            <a:r>
              <a:rPr lang="en-GB" dirty="0"/>
              <a:t>allowed: 2 hours</a:t>
            </a:r>
          </a:p>
          <a:p>
            <a:pPr lvl="1"/>
            <a:r>
              <a:rPr lang="en-GB" dirty="0"/>
              <a:t>Answer TWO of the following questions.</a:t>
            </a:r>
          </a:p>
          <a:p>
            <a:pPr lvl="1"/>
            <a:r>
              <a:rPr lang="en-GB" dirty="0"/>
              <a:t>Read carefully the instructions on the answer book and make sure that the particulars are entered on each book.</a:t>
            </a:r>
          </a:p>
          <a:p>
            <a:pPr lvl="1"/>
            <a:r>
              <a:rPr lang="en-GB" dirty="0"/>
              <a:t>Do not substantially repeat material from assessed essays, or between sections on the exam</a:t>
            </a:r>
          </a:p>
          <a:p>
            <a:endParaRPr lang="en-GB" dirty="0"/>
          </a:p>
        </p:txBody>
      </p:sp>
    </p:spTree>
    <p:extLst>
      <p:ext uri="{BB962C8B-B14F-4D97-AF65-F5344CB8AC3E}">
        <p14:creationId xmlns:p14="http://schemas.microsoft.com/office/powerpoint/2010/main" val="376853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What’s </a:t>
            </a:r>
            <a:r>
              <a:rPr lang="en-GB" dirty="0"/>
              <a:t>the rubric for the exam?</a:t>
            </a:r>
          </a:p>
        </p:txBody>
      </p:sp>
      <p:sp>
        <p:nvSpPr>
          <p:cNvPr id="3" name="Content Placeholder 2"/>
          <p:cNvSpPr>
            <a:spLocks noGrp="1"/>
          </p:cNvSpPr>
          <p:nvPr>
            <p:ph idx="1"/>
          </p:nvPr>
        </p:nvSpPr>
        <p:spPr/>
        <p:txBody>
          <a:bodyPr>
            <a:normAutofit fontScale="85000" lnSpcReduction="10000"/>
          </a:bodyPr>
          <a:lstStyle/>
          <a:p>
            <a:pPr>
              <a:lnSpc>
                <a:spcPct val="120000"/>
              </a:lnSpc>
            </a:pPr>
            <a:r>
              <a:rPr lang="en-GB" dirty="0"/>
              <a:t>Please note: You may be penalised up to 20 marks from your overall exam mark if it is evident that you are in violation of the rubric of the exam paper.</a:t>
            </a:r>
          </a:p>
          <a:p>
            <a:pPr>
              <a:lnSpc>
                <a:spcPct val="120000"/>
              </a:lnSpc>
            </a:pPr>
            <a:r>
              <a:rPr lang="en-GB" dirty="0"/>
              <a:t>Pay attention! Some questions will ask for discussion of “two or more plays”, while others will ask you to consider “two or more dramatists”. Others will be more specific, asking you to consider, for example, only Greek plays, or only Naturalist dramas</a:t>
            </a:r>
            <a:r>
              <a:rPr lang="en-GB" dirty="0" smtClean="0"/>
              <a:t>.</a:t>
            </a:r>
          </a:p>
          <a:p>
            <a:pPr>
              <a:lnSpc>
                <a:spcPct val="120000"/>
              </a:lnSpc>
            </a:pPr>
            <a:r>
              <a:rPr lang="en-GB" dirty="0" smtClean="0"/>
              <a:t>Answer the question that is asked, not the question you wanted to answer!</a:t>
            </a:r>
            <a:endParaRPr lang="en-GB" dirty="0"/>
          </a:p>
          <a:p>
            <a:pPr>
              <a:lnSpc>
                <a:spcPct val="120000"/>
              </a:lnSpc>
            </a:pPr>
            <a:endParaRPr lang="en-GB" dirty="0"/>
          </a:p>
        </p:txBody>
      </p:sp>
    </p:spTree>
    <p:extLst>
      <p:ext uri="{BB962C8B-B14F-4D97-AF65-F5344CB8AC3E}">
        <p14:creationId xmlns:p14="http://schemas.microsoft.com/office/powerpoint/2010/main" val="2600784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Can </a:t>
            </a:r>
            <a:r>
              <a:rPr lang="en-GB" sz="2800" dirty="0"/>
              <a:t>I write about the same texts in the exam as I did in my coursework essays</a:t>
            </a:r>
            <a:r>
              <a:rPr lang="en-GB" sz="2800" dirty="0" smtClean="0"/>
              <a:t>?</a:t>
            </a:r>
            <a:endParaRPr lang="en-GB" sz="2800" dirty="0"/>
          </a:p>
        </p:txBody>
      </p:sp>
      <p:sp>
        <p:nvSpPr>
          <p:cNvPr id="3" name="Content Placeholder 2"/>
          <p:cNvSpPr>
            <a:spLocks noGrp="1"/>
          </p:cNvSpPr>
          <p:nvPr>
            <p:ph idx="1"/>
          </p:nvPr>
        </p:nvSpPr>
        <p:spPr/>
        <p:txBody>
          <a:bodyPr>
            <a:normAutofit/>
          </a:bodyPr>
          <a:lstStyle/>
          <a:p>
            <a:pPr>
              <a:lnSpc>
                <a:spcPct val="120000"/>
              </a:lnSpc>
            </a:pPr>
            <a:r>
              <a:rPr lang="en-GB" dirty="0" smtClean="0"/>
              <a:t>Technically</a:t>
            </a:r>
            <a:r>
              <a:rPr lang="en-GB" dirty="0"/>
              <a:t>, yes – but we </a:t>
            </a:r>
            <a:r>
              <a:rPr lang="en-GB" dirty="0" smtClean="0"/>
              <a:t>advise </a:t>
            </a:r>
            <a:r>
              <a:rPr lang="en-GB" dirty="0"/>
              <a:t>against it. What you cannot do is “substantially repeat material from assessed essays”. Under the pressure of exam conditions, you might not remember exactly what you wrote in your essays. </a:t>
            </a:r>
          </a:p>
          <a:p>
            <a:pPr>
              <a:lnSpc>
                <a:spcPct val="120000"/>
              </a:lnSpc>
            </a:pPr>
            <a:endParaRPr lang="en-GB" dirty="0"/>
          </a:p>
        </p:txBody>
      </p:sp>
    </p:spTree>
    <p:extLst>
      <p:ext uri="{BB962C8B-B14F-4D97-AF65-F5344CB8AC3E}">
        <p14:creationId xmlns:p14="http://schemas.microsoft.com/office/powerpoint/2010/main" val="1778991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Can </a:t>
            </a:r>
            <a:r>
              <a:rPr lang="en-GB" sz="3600" dirty="0"/>
              <a:t>I write about texts we haven’t studied on the module</a:t>
            </a:r>
            <a:r>
              <a:rPr lang="en-GB" sz="3600" dirty="0" smtClean="0"/>
              <a:t>?</a:t>
            </a:r>
            <a:endParaRPr lang="en-GB" sz="3600" dirty="0"/>
          </a:p>
        </p:txBody>
      </p:sp>
      <p:sp>
        <p:nvSpPr>
          <p:cNvPr id="3" name="Content Placeholder 2"/>
          <p:cNvSpPr>
            <a:spLocks noGrp="1"/>
          </p:cNvSpPr>
          <p:nvPr>
            <p:ph idx="1"/>
          </p:nvPr>
        </p:nvSpPr>
        <p:spPr/>
        <p:txBody>
          <a:bodyPr/>
          <a:lstStyle/>
          <a:p>
            <a:r>
              <a:rPr lang="en-GB" dirty="0" smtClean="0"/>
              <a:t>As </a:t>
            </a:r>
            <a:r>
              <a:rPr lang="en-GB" dirty="0"/>
              <a:t>long as the question allows it. Some questions specify that you should write about “plays by writers on this module” – others do not. Do bear in mind that the module is about </a:t>
            </a:r>
            <a:r>
              <a:rPr lang="en-GB" u="sng" dirty="0" smtClean="0"/>
              <a:t>European</a:t>
            </a:r>
            <a:r>
              <a:rPr lang="en-GB" dirty="0" smtClean="0"/>
              <a:t> theatre, </a:t>
            </a:r>
            <a:r>
              <a:rPr lang="en-GB" dirty="0"/>
              <a:t>though!</a:t>
            </a:r>
          </a:p>
          <a:p>
            <a:endParaRPr lang="en-GB" dirty="0"/>
          </a:p>
        </p:txBody>
      </p:sp>
    </p:spTree>
    <p:extLst>
      <p:ext uri="{BB962C8B-B14F-4D97-AF65-F5344CB8AC3E}">
        <p14:creationId xmlns:p14="http://schemas.microsoft.com/office/powerpoint/2010/main" val="294590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Can I bring the texts into the exam</a:t>
            </a:r>
            <a:r>
              <a:rPr lang="en-GB" dirty="0" smtClean="0"/>
              <a:t>?</a:t>
            </a:r>
            <a:endParaRPr lang="en-GB" dirty="0"/>
          </a:p>
        </p:txBody>
      </p:sp>
      <p:sp>
        <p:nvSpPr>
          <p:cNvPr id="3" name="Content Placeholder 2"/>
          <p:cNvSpPr>
            <a:spLocks noGrp="1"/>
          </p:cNvSpPr>
          <p:nvPr>
            <p:ph idx="1"/>
          </p:nvPr>
        </p:nvSpPr>
        <p:spPr/>
        <p:txBody>
          <a:bodyPr>
            <a:normAutofit fontScale="85000" lnSpcReduction="20000"/>
          </a:bodyPr>
          <a:lstStyle/>
          <a:p>
            <a:pPr>
              <a:lnSpc>
                <a:spcPct val="120000"/>
              </a:lnSpc>
            </a:pPr>
            <a:r>
              <a:rPr lang="en-GB" dirty="0"/>
              <a:t>No, you are not permitted to bring the texts into the exam. Memorising some key quotations will therefore be helpful, but committing huge chunks of the texts to memory may not be the best use of your </a:t>
            </a:r>
            <a:r>
              <a:rPr lang="en-GB" dirty="0" smtClean="0"/>
              <a:t>revision time</a:t>
            </a:r>
            <a:r>
              <a:rPr lang="en-GB" dirty="0"/>
              <a:t>! The same goes for secondary sources.</a:t>
            </a:r>
          </a:p>
          <a:p>
            <a:pPr>
              <a:lnSpc>
                <a:spcPct val="120000"/>
              </a:lnSpc>
            </a:pPr>
            <a:r>
              <a:rPr lang="en-GB" dirty="0"/>
              <a:t>Students whose first language is not English are permitted to use a bilingual dictionary. For further details, see </a:t>
            </a:r>
            <a:r>
              <a:rPr lang="en-GB" u="sng" dirty="0">
                <a:hlinkClick r:id="rId2"/>
              </a:rPr>
              <a:t>http://www2.warwick.ac.uk/services/academicoffice/quality/categories/examinations/policies/a_materials/</a:t>
            </a:r>
            <a:r>
              <a:rPr lang="en-GB" dirty="0"/>
              <a:t> </a:t>
            </a:r>
          </a:p>
          <a:p>
            <a:pPr marL="0" indent="0">
              <a:lnSpc>
                <a:spcPct val="120000"/>
              </a:lnSpc>
              <a:buNone/>
            </a:pPr>
            <a:endParaRPr lang="en-GB" dirty="0"/>
          </a:p>
        </p:txBody>
      </p:sp>
    </p:spTree>
    <p:extLst>
      <p:ext uri="{BB962C8B-B14F-4D97-AF65-F5344CB8AC3E}">
        <p14:creationId xmlns:p14="http://schemas.microsoft.com/office/powerpoint/2010/main" val="2506649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Should I refer to secondary criticism</a:t>
            </a:r>
            <a:r>
              <a:rPr lang="en-GB" dirty="0" smtClean="0"/>
              <a:t>?</a:t>
            </a:r>
            <a:endParaRPr lang="en-GB" dirty="0"/>
          </a:p>
        </p:txBody>
      </p:sp>
      <p:sp>
        <p:nvSpPr>
          <p:cNvPr id="3" name="Content Placeholder 2"/>
          <p:cNvSpPr>
            <a:spLocks noGrp="1"/>
          </p:cNvSpPr>
          <p:nvPr>
            <p:ph idx="1"/>
          </p:nvPr>
        </p:nvSpPr>
        <p:spPr/>
        <p:txBody>
          <a:bodyPr>
            <a:normAutofit fontScale="85000" lnSpcReduction="20000"/>
          </a:bodyPr>
          <a:lstStyle/>
          <a:p>
            <a:pPr>
              <a:lnSpc>
                <a:spcPct val="120000"/>
              </a:lnSpc>
            </a:pPr>
            <a:r>
              <a:rPr lang="en-GB" dirty="0" smtClean="0"/>
              <a:t>It is not essential to refer to secondary criticism in the exam – the most important thing is to construct a persuasive argument. But it can help!</a:t>
            </a:r>
          </a:p>
          <a:p>
            <a:pPr>
              <a:lnSpc>
                <a:spcPct val="120000"/>
              </a:lnSpc>
            </a:pPr>
            <a:r>
              <a:rPr lang="en-GB" dirty="0" smtClean="0"/>
              <a:t>It would be sensible to ensure that you are familiar with the work of some of the key theorists covered on the module. These include (but are not limited to):</a:t>
            </a:r>
          </a:p>
          <a:p>
            <a:pPr lvl="1">
              <a:lnSpc>
                <a:spcPct val="120000"/>
              </a:lnSpc>
            </a:pPr>
            <a:r>
              <a:rPr lang="en-GB" dirty="0" smtClean="0"/>
              <a:t>Aristotle (esp. </a:t>
            </a:r>
            <a:r>
              <a:rPr lang="en-GB" i="1" dirty="0" smtClean="0"/>
              <a:t>Poetics</a:t>
            </a:r>
            <a:r>
              <a:rPr lang="en-GB" dirty="0" smtClean="0"/>
              <a:t>)</a:t>
            </a:r>
          </a:p>
          <a:p>
            <a:pPr lvl="1">
              <a:lnSpc>
                <a:spcPct val="120000"/>
              </a:lnSpc>
            </a:pPr>
            <a:r>
              <a:rPr lang="en-GB" dirty="0" smtClean="0"/>
              <a:t>Zola (esp. ‘Naturalism on the Stage’)</a:t>
            </a:r>
          </a:p>
          <a:p>
            <a:pPr lvl="1">
              <a:lnSpc>
                <a:spcPct val="120000"/>
              </a:lnSpc>
            </a:pPr>
            <a:r>
              <a:rPr lang="en-GB" dirty="0" smtClean="0"/>
              <a:t>Brecht (esp. </a:t>
            </a:r>
            <a:r>
              <a:rPr lang="en-GB" i="1" dirty="0" smtClean="0"/>
              <a:t>Brecht on Theatre</a:t>
            </a:r>
            <a:r>
              <a:rPr lang="en-GB" dirty="0" smtClean="0"/>
              <a:t>)</a:t>
            </a:r>
          </a:p>
          <a:p>
            <a:pPr lvl="1">
              <a:lnSpc>
                <a:spcPct val="120000"/>
              </a:lnSpc>
            </a:pPr>
            <a:r>
              <a:rPr lang="en-GB" dirty="0" smtClean="0"/>
              <a:t>Williams (esp. </a:t>
            </a:r>
            <a:r>
              <a:rPr lang="en-GB" i="1" dirty="0" smtClean="0"/>
              <a:t>Modern Tragedy</a:t>
            </a:r>
            <a:r>
              <a:rPr lang="en-GB" dirty="0" smtClean="0"/>
              <a:t>)</a:t>
            </a:r>
          </a:p>
          <a:p>
            <a:pPr lvl="1">
              <a:lnSpc>
                <a:spcPct val="120000"/>
              </a:lnSpc>
            </a:pPr>
            <a:endParaRPr lang="en-GB" dirty="0"/>
          </a:p>
        </p:txBody>
      </p:sp>
    </p:spTree>
    <p:extLst>
      <p:ext uri="{BB962C8B-B14F-4D97-AF65-F5344CB8AC3E}">
        <p14:creationId xmlns:p14="http://schemas.microsoft.com/office/powerpoint/2010/main" val="454359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should I organise my time during the exam</a:t>
            </a:r>
            <a:r>
              <a:rPr lang="en-GB" dirty="0" smtClean="0"/>
              <a:t>?</a:t>
            </a:r>
            <a:endParaRPr lang="en-GB" dirty="0"/>
          </a:p>
        </p:txBody>
      </p:sp>
      <p:sp>
        <p:nvSpPr>
          <p:cNvPr id="3" name="Content Placeholder 2"/>
          <p:cNvSpPr>
            <a:spLocks noGrp="1"/>
          </p:cNvSpPr>
          <p:nvPr>
            <p:ph idx="1"/>
          </p:nvPr>
        </p:nvSpPr>
        <p:spPr/>
        <p:txBody>
          <a:bodyPr>
            <a:normAutofit fontScale="92500" lnSpcReduction="20000"/>
          </a:bodyPr>
          <a:lstStyle/>
          <a:p>
            <a:pPr>
              <a:lnSpc>
                <a:spcPct val="120000"/>
              </a:lnSpc>
            </a:pPr>
            <a:r>
              <a:rPr lang="en-GB" dirty="0"/>
              <a:t>You have two hours: that’s one hour for each question. Both questions carry an equal number of marks, so you would be ill-advised to spend longer on the first question than you do on the second!</a:t>
            </a:r>
          </a:p>
          <a:p>
            <a:pPr>
              <a:lnSpc>
                <a:spcPct val="120000"/>
              </a:lnSpc>
            </a:pPr>
            <a:r>
              <a:rPr lang="en-GB" dirty="0"/>
              <a:t>Planning is everything. Spend an appropriate amount of time brainstorming ideas and working out a rough structure for your argument before you start writing the essay. You can cross through any work you do not wish to be marked</a:t>
            </a:r>
            <a:r>
              <a:rPr lang="en-GB" dirty="0" smtClean="0"/>
              <a:t>.</a:t>
            </a:r>
            <a:endParaRPr lang="en-GB" dirty="0"/>
          </a:p>
        </p:txBody>
      </p:sp>
    </p:spTree>
    <p:extLst>
      <p:ext uri="{BB962C8B-B14F-4D97-AF65-F5344CB8AC3E}">
        <p14:creationId xmlns:p14="http://schemas.microsoft.com/office/powerpoint/2010/main" val="8580311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357</TotalTime>
  <Words>1217</Words>
  <Application>Microsoft Office PowerPoint</Application>
  <PresentationFormat>On-screen Show (4:3)</PresentationFormat>
  <Paragraphs>84</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Brush Script MT</vt:lpstr>
      <vt:lpstr>Calibri</vt:lpstr>
      <vt:lpstr>Constantia</vt:lpstr>
      <vt:lpstr>Franklin Gothic Book</vt:lpstr>
      <vt:lpstr>Rage Italic</vt:lpstr>
      <vt:lpstr>Pushpin</vt:lpstr>
      <vt:lpstr>Revision lecture 2</vt:lpstr>
      <vt:lpstr>PowerPoint Presentation</vt:lpstr>
      <vt:lpstr>What’s the rubric for the exam?</vt:lpstr>
      <vt:lpstr>What’s the rubric for the exam?</vt:lpstr>
      <vt:lpstr>Can I write about the same texts in the exam as I did in my coursework essays?</vt:lpstr>
      <vt:lpstr>Can I write about texts we haven’t studied on the module?</vt:lpstr>
      <vt:lpstr>Can I bring the texts into the exam?</vt:lpstr>
      <vt:lpstr>Should I refer to secondary criticism?</vt:lpstr>
      <vt:lpstr>How should I organise my time during the exam?</vt:lpstr>
      <vt:lpstr>How will the exam be marked?</vt:lpstr>
      <vt:lpstr>How will the exam be marked?</vt:lpstr>
      <vt:lpstr>How will the exam be marked?</vt:lpstr>
      <vt:lpstr>What sorts of topics will the exam cover?</vt:lpstr>
      <vt:lpstr>Where can I find past papers?</vt:lpstr>
      <vt:lpstr>References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 Q&amp;A</dc:title>
  <dc:creator>Steve</dc:creator>
  <cp:lastModifiedBy>Purcell, Stephen</cp:lastModifiedBy>
  <cp:revision>32</cp:revision>
  <cp:lastPrinted>2015-04-27T14:24:47Z</cp:lastPrinted>
  <dcterms:created xsi:type="dcterms:W3CDTF">2013-04-21T16:06:03Z</dcterms:created>
  <dcterms:modified xsi:type="dcterms:W3CDTF">2018-05-04T14:50:29Z</dcterms:modified>
</cp:coreProperties>
</file>