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71" r:id="rId10"/>
    <p:sldId id="262" r:id="rId11"/>
    <p:sldId id="267" r:id="rId12"/>
    <p:sldId id="268" r:id="rId13"/>
    <p:sldId id="269" r:id="rId14"/>
    <p:sldId id="270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8904C6-D0E5-2949-BE3D-7F44549EB60A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86B36ED-15A1-B747-9990-AE3840E3D4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bl.uk/catalogues/illuminatedmanuscripts/record.asp?MSID=7793&amp;CollID=16&amp;NStart=14050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err="1" smtClean="0"/>
              <a:t>Queste</a:t>
            </a:r>
            <a:r>
              <a:rPr lang="en-US" i="1" dirty="0" smtClean="0"/>
              <a:t> del Saint </a:t>
            </a:r>
            <a:r>
              <a:rPr lang="en-US" i="1" dirty="0" err="1" smtClean="0"/>
              <a:t>Graal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And the Vulgate Cycle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0"/>
            <a:ext cx="7162800" cy="675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2800" y="461703"/>
            <a:ext cx="2008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London, BL</a:t>
            </a:r>
          </a:p>
          <a:p>
            <a:r>
              <a:rPr lang="en-US" b="1" dirty="0" smtClean="0"/>
              <a:t>MS Royal </a:t>
            </a:r>
            <a:r>
              <a:rPr lang="en-US" b="1" dirty="0"/>
              <a:t>14 E 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80" y="0"/>
            <a:ext cx="71437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" y="-525095"/>
            <a:ext cx="6053017" cy="90074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3595" y="1646390"/>
            <a:ext cx="200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MS Royal </a:t>
            </a:r>
            <a:r>
              <a:rPr lang="en-US" b="1" dirty="0"/>
              <a:t>14 E III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MS Royal 14 E </a:t>
            </a:r>
            <a:r>
              <a:rPr lang="en-US" b="1" dirty="0" smtClean="0"/>
              <a:t>III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http://www.bl.uk/catalogues/illuminatedmanuscripts/record.asp?MSID=7793&amp;CollID=16&amp;NStart=</a:t>
            </a:r>
            <a:r>
              <a:rPr lang="en-US" dirty="0" smtClean="0">
                <a:hlinkClick r:id="rId2"/>
              </a:rPr>
              <a:t>140503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27"/>
            <a:ext cx="5847770" cy="67541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7770" y="878075"/>
            <a:ext cx="31757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Ramon </a:t>
            </a:r>
            <a:r>
              <a:rPr lang="en-US" dirty="0" err="1" smtClean="0"/>
              <a:t>Llull</a:t>
            </a:r>
            <a:endParaRPr lang="en-US" dirty="0" smtClean="0"/>
          </a:p>
          <a:p>
            <a:r>
              <a:rPr lang="en-US" i="1" dirty="0" err="1" smtClean="0"/>
              <a:t>Livre</a:t>
            </a:r>
            <a:r>
              <a:rPr lang="en-US" i="1" dirty="0" smtClean="0"/>
              <a:t> de </a:t>
            </a:r>
            <a:r>
              <a:rPr lang="en-US" i="1" dirty="0" err="1" smtClean="0"/>
              <a:t>l’Ordre</a:t>
            </a:r>
            <a:r>
              <a:rPr lang="en-US" i="1" dirty="0" smtClean="0"/>
              <a:t> de </a:t>
            </a:r>
            <a:r>
              <a:rPr lang="en-US" i="1" dirty="0" err="1" smtClean="0"/>
              <a:t>Chevalerie</a:t>
            </a:r>
            <a:endParaRPr lang="en-US" i="1" dirty="0" smtClean="0"/>
          </a:p>
          <a:p>
            <a:r>
              <a:rPr lang="en-US" dirty="0" smtClean="0"/>
              <a:t>London, BL MS Royal 14 E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The ‘Vulgate-Cycle’ – or ‘Lancelot-</a:t>
            </a:r>
            <a:r>
              <a:rPr lang="en-US" sz="4400" dirty="0" err="1" smtClean="0"/>
              <a:t>Graal</a:t>
            </a:r>
            <a:r>
              <a:rPr lang="en-US" sz="4400" dirty="0" smtClean="0"/>
              <a:t>’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Prose romance </a:t>
            </a:r>
            <a:r>
              <a:rPr lang="en-US" dirty="0" smtClean="0"/>
              <a:t>c</a:t>
            </a:r>
            <a:r>
              <a:rPr lang="en-US" dirty="0" smtClean="0"/>
              <a:t>ycle</a:t>
            </a:r>
          </a:p>
          <a:p>
            <a:r>
              <a:rPr lang="en-US" dirty="0" smtClean="0"/>
              <a:t>Collective authorship?</a:t>
            </a:r>
          </a:p>
          <a:p>
            <a:r>
              <a:rPr lang="en-US" dirty="0" smtClean="0"/>
              <a:t>Written over extended period (ca. 1215-1240)</a:t>
            </a:r>
          </a:p>
          <a:p>
            <a:r>
              <a:rPr lang="en-US" dirty="0" smtClean="0"/>
              <a:t>Consisting of five connected parts/sections</a:t>
            </a:r>
          </a:p>
          <a:p>
            <a:r>
              <a:rPr lang="en-US" dirty="0" smtClean="0"/>
              <a:t>Hugely popular: ca. 180 MSS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parts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3"/>
            <a:ext cx="4196647" cy="4810650"/>
          </a:xfrm>
        </p:spPr>
        <p:txBody>
          <a:bodyPr>
            <a:normAutofit/>
          </a:bodyPr>
          <a:lstStyle/>
          <a:p>
            <a:r>
              <a:rPr lang="en-US" sz="2800" i="1" dirty="0" err="1" smtClean="0"/>
              <a:t>Estoire</a:t>
            </a:r>
            <a:r>
              <a:rPr lang="en-US" sz="2800" i="1" dirty="0" smtClean="0"/>
              <a:t> del Saint </a:t>
            </a:r>
            <a:r>
              <a:rPr lang="en-US" sz="2800" i="1" dirty="0" err="1" smtClean="0"/>
              <a:t>Graal</a:t>
            </a:r>
            <a:endParaRPr lang="en-US" sz="2800" i="1" dirty="0" smtClean="0"/>
          </a:p>
          <a:p>
            <a:r>
              <a:rPr lang="en-US" sz="2800" i="1" dirty="0" smtClean="0"/>
              <a:t>Merlin and Suite de Merlin</a:t>
            </a:r>
            <a:endParaRPr lang="en-US" sz="2800" dirty="0" smtClean="0"/>
          </a:p>
          <a:p>
            <a:r>
              <a:rPr lang="en-US" sz="2800" i="1" dirty="0" smtClean="0"/>
              <a:t>Lancelot</a:t>
            </a:r>
          </a:p>
          <a:p>
            <a:r>
              <a:rPr lang="en-US" sz="2800" i="1" dirty="0" err="1" smtClean="0"/>
              <a:t>Queste</a:t>
            </a:r>
            <a:r>
              <a:rPr lang="en-US" sz="2800" i="1" dirty="0" smtClean="0"/>
              <a:t> del Saint </a:t>
            </a:r>
            <a:r>
              <a:rPr lang="en-US" sz="2800" i="1" dirty="0" err="1" smtClean="0"/>
              <a:t>Graal</a:t>
            </a:r>
            <a:endParaRPr lang="en-US" sz="2800" i="1" dirty="0" smtClean="0"/>
          </a:p>
          <a:p>
            <a:r>
              <a:rPr lang="en-US" sz="2800" i="1" dirty="0" smtClean="0"/>
              <a:t>Mort le </a:t>
            </a:r>
            <a:r>
              <a:rPr lang="en-US" sz="2800" i="1" dirty="0" err="1" smtClean="0"/>
              <a:t>Roi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Artu</a:t>
            </a:r>
            <a:endParaRPr lang="en-US" sz="2800" i="1" dirty="0"/>
          </a:p>
        </p:txBody>
      </p:sp>
      <p:sp>
        <p:nvSpPr>
          <p:cNvPr id="5" name="Right Brace 4"/>
          <p:cNvSpPr/>
          <p:nvPr/>
        </p:nvSpPr>
        <p:spPr>
          <a:xfrm>
            <a:off x="4961982" y="1586753"/>
            <a:ext cx="391942" cy="1721708"/>
          </a:xfrm>
          <a:prstGeom prst="rightBrace">
            <a:avLst/>
          </a:prstGeom>
          <a:ln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4609234" y="3557476"/>
            <a:ext cx="627107" cy="2124628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53924" y="2237860"/>
            <a:ext cx="364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  <a:lumOff val="25000"/>
                  </a:schemeClr>
                </a:solidFill>
              </a:rPr>
              <a:t>Phase 2: ca. 1230-1240</a:t>
            </a:r>
            <a:endParaRPr lang="en-US" sz="2800" dirty="0">
              <a:solidFill>
                <a:schemeClr val="accent5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36341" y="4290512"/>
            <a:ext cx="364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Phase 1: ca. 1215-1230</a:t>
            </a:r>
            <a:endParaRPr lang="en-US" sz="28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1265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32602" y="6319003"/>
            <a:ext cx="286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Paris </a:t>
            </a:r>
            <a:r>
              <a:rPr lang="en-US" dirty="0" err="1" smtClean="0"/>
              <a:t>BnF</a:t>
            </a:r>
            <a:r>
              <a:rPr lang="en-US" dirty="0" smtClean="0"/>
              <a:t> MS </a:t>
            </a:r>
            <a:r>
              <a:rPr lang="en-US" dirty="0" err="1" smtClean="0"/>
              <a:t>Français</a:t>
            </a:r>
            <a:r>
              <a:rPr lang="en-US" dirty="0" smtClean="0"/>
              <a:t> 120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50095" cy="6892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72438" y="659075"/>
            <a:ext cx="1428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Paris BNF </a:t>
            </a:r>
          </a:p>
          <a:p>
            <a:r>
              <a:rPr lang="en-US" dirty="0" smtClean="0"/>
              <a:t>MS </a:t>
            </a:r>
          </a:p>
          <a:p>
            <a:r>
              <a:rPr lang="en-US" dirty="0" err="1" smtClean="0"/>
              <a:t>Français</a:t>
            </a:r>
            <a:r>
              <a:rPr lang="en-US" dirty="0" smtClean="0"/>
              <a:t> 112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345" y="0"/>
            <a:ext cx="67235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2950"/>
            <a:ext cx="6502400" cy="9105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72753" y="940795"/>
            <a:ext cx="23115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Paris </a:t>
            </a:r>
            <a:r>
              <a:rPr lang="en-US" dirty="0" err="1" smtClean="0"/>
              <a:t>BnF</a:t>
            </a:r>
            <a:r>
              <a:rPr lang="en-US" dirty="0" smtClean="0"/>
              <a:t> </a:t>
            </a:r>
          </a:p>
          <a:p>
            <a:r>
              <a:rPr lang="en-US" dirty="0" smtClean="0"/>
              <a:t>MS </a:t>
            </a:r>
            <a:r>
              <a:rPr lang="en-US" dirty="0" err="1" smtClean="0"/>
              <a:t>Français</a:t>
            </a:r>
            <a:r>
              <a:rPr lang="en-US" dirty="0" smtClean="0"/>
              <a:t> </a:t>
            </a:r>
            <a:r>
              <a:rPr lang="en-US" dirty="0"/>
              <a:t>101,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fol</a:t>
            </a:r>
            <a:r>
              <a:rPr lang="en-US" dirty="0"/>
              <a:t>. 303v,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Lancelot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chapelle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du </a:t>
            </a:r>
            <a:r>
              <a:rPr lang="en-US" dirty="0" err="1" smtClean="0"/>
              <a:t>Graal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&gt;&gt; pp. 82 ff.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02400" cy="6718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82496" y="1081914"/>
            <a:ext cx="231152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Paris, </a:t>
            </a:r>
            <a:r>
              <a:rPr lang="en-US" dirty="0" err="1" smtClean="0"/>
              <a:t>BnF</a:t>
            </a:r>
            <a:r>
              <a:rPr lang="en-US" dirty="0" smtClean="0"/>
              <a:t> MS </a:t>
            </a:r>
          </a:p>
          <a:p>
            <a:r>
              <a:rPr lang="en-US" dirty="0" err="1" smtClean="0"/>
              <a:t>Français</a:t>
            </a:r>
            <a:r>
              <a:rPr lang="en-US" dirty="0" smtClean="0"/>
              <a:t> </a:t>
            </a:r>
            <a:r>
              <a:rPr lang="en-US" dirty="0"/>
              <a:t>117, fol. 1,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Lancelot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chapelle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du </a:t>
            </a:r>
            <a:r>
              <a:rPr lang="en-US" dirty="0" err="1" smtClean="0"/>
              <a:t>Graal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916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98174" y="783995"/>
            <a:ext cx="1686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London BL </a:t>
            </a:r>
          </a:p>
          <a:p>
            <a:r>
              <a:rPr lang="en-US" dirty="0" smtClean="0"/>
              <a:t>MS Royal E 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enture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54</TotalTime>
  <Words>201</Words>
  <Application>Microsoft Macintosh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Venture</vt:lpstr>
      <vt:lpstr>The Queste del Saint Graal</vt:lpstr>
      <vt:lpstr>The ‘Vulgate-Cycle’ – or ‘Lancelot-Graal’</vt:lpstr>
      <vt:lpstr>5 parts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MS Royal 14 E III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Queste del Saint Graal</dc:title>
  <dc:creator>Marco</dc:creator>
  <cp:lastModifiedBy>Marco</cp:lastModifiedBy>
  <cp:revision>8</cp:revision>
  <dcterms:created xsi:type="dcterms:W3CDTF">2016-12-06T17:37:07Z</dcterms:created>
  <dcterms:modified xsi:type="dcterms:W3CDTF">2016-12-06T18:31:29Z</dcterms:modified>
</cp:coreProperties>
</file>