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14761-59D3-449D-B976-CF45A3A3A040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C037C-BF81-4702-9207-C5BEB2B249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173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C037C-BF81-4702-9207-C5BEB2B2492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84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Elkaniah</a:t>
            </a:r>
            <a:r>
              <a:rPr lang="en-GB" baseline="0" dirty="0" smtClean="0"/>
              <a:t> Settle’s </a:t>
            </a:r>
            <a:r>
              <a:rPr lang="en-GB" i="1" baseline="0" dirty="0" smtClean="0"/>
              <a:t>The Empress of Morocco</a:t>
            </a:r>
            <a:r>
              <a:rPr lang="en-GB" i="0" baseline="0" dirty="0" smtClean="0"/>
              <a:t> (1673)</a:t>
            </a:r>
            <a:r>
              <a:rPr lang="en-GB" i="1" baseline="0" dirty="0" smtClean="0"/>
              <a:t> </a:t>
            </a:r>
            <a:r>
              <a:rPr lang="en-GB" baseline="0" dirty="0" smtClean="0"/>
              <a:t>(with ‘sculptures’)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C037C-BF81-4702-9207-C5BEB2B2492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322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47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7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44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52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932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36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51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11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64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7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3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8EBD1-D4A5-4D6F-904E-46F0E46CB76A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6465B-798C-4ACF-A1D3-49169A2FAB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3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Conquest of </a:t>
            </a:r>
            <a:r>
              <a:rPr lang="en-GB" dirty="0" smtClean="0"/>
              <a:t>Granada, </a:t>
            </a:r>
            <a:r>
              <a:rPr lang="en-GB" dirty="0"/>
              <a:t>1670-1671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John </a:t>
            </a:r>
            <a:r>
              <a:rPr lang="en-GB" dirty="0" smtClean="0"/>
              <a:t>Dryden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622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133762" y="1057543"/>
            <a:ext cx="6480000" cy="48030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6" b="6814"/>
          <a:stretch/>
        </p:blipFill>
        <p:spPr>
          <a:xfrm>
            <a:off x="6190823" y="219066"/>
            <a:ext cx="4468468" cy="639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03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832258" cy="64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233" y="107768"/>
            <a:ext cx="7981950" cy="525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82742" y="5760720"/>
            <a:ext cx="2913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/>
              <a:t>Orrery</a:t>
            </a:r>
            <a:r>
              <a:rPr lang="en-GB" dirty="0" smtClean="0"/>
              <a:t>, </a:t>
            </a:r>
            <a:r>
              <a:rPr lang="en-GB" i="1" dirty="0" smtClean="0"/>
              <a:t>Mustapha </a:t>
            </a:r>
            <a:r>
              <a:rPr lang="en-GB" dirty="0" smtClean="0"/>
              <a:t>(1665)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03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ll gwyn peter lely c 16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46" y="139200"/>
            <a:ext cx="4258064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tique print of Nell Gwynne - this version Â© Nash Ford Publish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071" y="139200"/>
            <a:ext cx="45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2960" y="5891348"/>
            <a:ext cx="8242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Nell Gwynne (1650-1687). </a:t>
            </a:r>
            <a:r>
              <a:rPr lang="en-GB" sz="3600" i="1" dirty="0" err="1" smtClean="0"/>
              <a:t>Almahide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40765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846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Rebecca Marshall, 1660-1683. </a:t>
            </a:r>
            <a:r>
              <a:rPr lang="en-GB" i="1" dirty="0" err="1" smtClean="0">
                <a:latin typeface="+mn-lt"/>
              </a:rPr>
              <a:t>Lyndaraxa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509" y="1825625"/>
            <a:ext cx="11403874" cy="46274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She was primarily known for her portrayal of tempestuous, passionate women, usually in tragedies. For example, she played the queen of Sicily in John Dryden's </a:t>
            </a:r>
            <a:r>
              <a:rPr lang="en-GB" i="1" dirty="0"/>
              <a:t>Secret Love</a:t>
            </a:r>
            <a:r>
              <a:rPr lang="en-GB" dirty="0"/>
              <a:t> (1667), </a:t>
            </a:r>
            <a:r>
              <a:rPr lang="en-GB" dirty="0" err="1"/>
              <a:t>Lyndaraxa</a:t>
            </a:r>
            <a:r>
              <a:rPr lang="en-GB" dirty="0"/>
              <a:t> in both parts of </a:t>
            </a:r>
            <a:r>
              <a:rPr lang="en-GB" dirty="0" smtClean="0"/>
              <a:t>Dryden's </a:t>
            </a:r>
            <a:r>
              <a:rPr lang="en-GB" i="1" dirty="0" smtClean="0"/>
              <a:t>The </a:t>
            </a:r>
            <a:r>
              <a:rPr lang="en-GB" i="1" dirty="0"/>
              <a:t>Conquest of Granada</a:t>
            </a:r>
            <a:r>
              <a:rPr lang="en-GB" dirty="0"/>
              <a:t> (1670–71), </a:t>
            </a:r>
            <a:r>
              <a:rPr lang="en-GB" dirty="0" err="1"/>
              <a:t>Fulvia</a:t>
            </a:r>
            <a:r>
              <a:rPr lang="en-GB" dirty="0"/>
              <a:t> in William Joyner's </a:t>
            </a:r>
            <a:r>
              <a:rPr lang="en-GB" i="1" dirty="0"/>
              <a:t>The Roman </a:t>
            </a:r>
            <a:r>
              <a:rPr lang="en-GB" i="1" dirty="0" smtClean="0"/>
              <a:t>Empress </a:t>
            </a:r>
            <a:r>
              <a:rPr lang="en-GB" dirty="0" smtClean="0"/>
              <a:t>(</a:t>
            </a:r>
            <a:r>
              <a:rPr lang="en-GB" dirty="0"/>
              <a:t>1670), and </a:t>
            </a:r>
            <a:r>
              <a:rPr lang="en-GB" dirty="0" err="1"/>
              <a:t>Calphurnia</a:t>
            </a:r>
            <a:r>
              <a:rPr lang="en-GB" dirty="0"/>
              <a:t> in Shakespeare's </a:t>
            </a:r>
            <a:r>
              <a:rPr lang="en-GB" i="1" dirty="0"/>
              <a:t>Julius Caesar</a:t>
            </a:r>
            <a:r>
              <a:rPr lang="en-GB" dirty="0"/>
              <a:t> (</a:t>
            </a:r>
            <a:r>
              <a:rPr lang="en-GB" i="1" dirty="0"/>
              <a:t>c</a:t>
            </a:r>
            <a:r>
              <a:rPr lang="en-GB" dirty="0"/>
              <a:t>.1672). The roles usually offset those played by another actress of the same company, Elizabeth </a:t>
            </a:r>
            <a:r>
              <a:rPr lang="en-GB" dirty="0" err="1"/>
              <a:t>Bowtell</a:t>
            </a:r>
            <a:r>
              <a:rPr lang="en-GB" dirty="0"/>
              <a:t>. Numerous rival pairs were written so the company could take advantage of the contrast between Marshall's fiery characters and </a:t>
            </a:r>
            <a:r>
              <a:rPr lang="en-GB" dirty="0" err="1"/>
              <a:t>Bowtell's</a:t>
            </a:r>
            <a:r>
              <a:rPr lang="en-GB" dirty="0"/>
              <a:t> sweet ones (demonstrating how contemporary playwrights deliberately created roles to match the strengths of individual company players). For example, Marshall played Olivia against </a:t>
            </a:r>
            <a:r>
              <a:rPr lang="en-GB" dirty="0" err="1" smtClean="0"/>
              <a:t>Bowtell's</a:t>
            </a:r>
            <a:r>
              <a:rPr lang="en-GB" dirty="0" smtClean="0"/>
              <a:t> </a:t>
            </a:r>
            <a:r>
              <a:rPr lang="en-GB" dirty="0" err="1" smtClean="0"/>
              <a:t>Fidelia</a:t>
            </a:r>
            <a:r>
              <a:rPr lang="en-GB" dirty="0" smtClean="0"/>
              <a:t> </a:t>
            </a:r>
            <a:r>
              <a:rPr lang="en-GB" dirty="0"/>
              <a:t>in William Wycherley's </a:t>
            </a:r>
            <a:r>
              <a:rPr lang="en-GB" i="1" dirty="0"/>
              <a:t>The Plain Dealer</a:t>
            </a:r>
            <a:r>
              <a:rPr lang="en-GB" dirty="0"/>
              <a:t> (1676), and she played Roxana against </a:t>
            </a:r>
            <a:r>
              <a:rPr lang="en-GB" dirty="0" err="1"/>
              <a:t>Bowtell's</a:t>
            </a:r>
            <a:r>
              <a:rPr lang="en-GB" dirty="0"/>
              <a:t> </a:t>
            </a:r>
            <a:r>
              <a:rPr lang="en-GB" dirty="0" err="1"/>
              <a:t>Statira</a:t>
            </a:r>
            <a:r>
              <a:rPr lang="en-GB" dirty="0"/>
              <a:t> in Nathaniel Lee's </a:t>
            </a:r>
            <a:r>
              <a:rPr lang="en-GB" i="1" dirty="0"/>
              <a:t>The Rival Queens</a:t>
            </a:r>
            <a:r>
              <a:rPr lang="en-GB" dirty="0"/>
              <a:t> (1677).</a:t>
            </a:r>
          </a:p>
        </p:txBody>
      </p:sp>
    </p:spTree>
    <p:extLst>
      <p:ext uri="{BB962C8B-B14F-4D97-AF65-F5344CB8AC3E}">
        <p14:creationId xmlns:p14="http://schemas.microsoft.com/office/powerpoint/2010/main" val="719122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359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+mn-lt"/>
              </a:rPr>
              <a:t>Elizabeth </a:t>
            </a:r>
            <a:r>
              <a:rPr lang="en-GB" dirty="0" err="1" smtClean="0">
                <a:latin typeface="+mn-lt"/>
              </a:rPr>
              <a:t>Boutell</a:t>
            </a:r>
            <a:r>
              <a:rPr lang="en-GB" dirty="0" smtClean="0">
                <a:latin typeface="+mn-lt"/>
              </a:rPr>
              <a:t>, </a:t>
            </a:r>
            <a:r>
              <a:rPr lang="en-GB" dirty="0">
                <a:latin typeface="+mn-lt"/>
              </a:rPr>
              <a:t>(1648/9–1714/15</a:t>
            </a:r>
            <a:r>
              <a:rPr lang="en-GB" dirty="0" smtClean="0">
                <a:latin typeface="+mn-lt"/>
              </a:rPr>
              <a:t>). </a:t>
            </a:r>
            <a:r>
              <a:rPr lang="en-GB" i="1" dirty="0" err="1" smtClean="0">
                <a:latin typeface="+mn-lt"/>
              </a:rPr>
              <a:t>Benzayda</a:t>
            </a:r>
            <a:r>
              <a:rPr lang="en-GB" dirty="0" smtClean="0">
                <a:latin typeface="+mn-lt"/>
              </a:rPr>
              <a:t> 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463" y="1423851"/>
            <a:ext cx="11861074" cy="54341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Mrs </a:t>
            </a:r>
            <a:r>
              <a:rPr lang="en-GB" dirty="0" err="1"/>
              <a:t>Bowtell</a:t>
            </a:r>
            <a:r>
              <a:rPr lang="en-GB" dirty="0"/>
              <a:t> was a talented actress, popular with audiences and dramatists alike. Dryden wrote several roles for her, aside from Sabina in </a:t>
            </a:r>
            <a:r>
              <a:rPr lang="en-GB" i="1" dirty="0"/>
              <a:t>Secret Love</a:t>
            </a:r>
            <a:r>
              <a:rPr lang="en-GB" dirty="0"/>
              <a:t>: Donna Theodosia in </a:t>
            </a:r>
            <a:r>
              <a:rPr lang="en-GB" i="1" dirty="0"/>
              <a:t>An Evening's Love</a:t>
            </a:r>
            <a:r>
              <a:rPr lang="en-GB" dirty="0"/>
              <a:t> (1668); </a:t>
            </a:r>
            <a:r>
              <a:rPr lang="en-GB" dirty="0" err="1"/>
              <a:t>Benzayda</a:t>
            </a:r>
            <a:r>
              <a:rPr lang="en-GB" dirty="0"/>
              <a:t> in </a:t>
            </a:r>
            <a:r>
              <a:rPr lang="en-GB" i="1" dirty="0"/>
              <a:t>The Conquest of Granada</a:t>
            </a:r>
            <a:r>
              <a:rPr lang="en-GB" dirty="0"/>
              <a:t> (1670/1671); </a:t>
            </a:r>
            <a:r>
              <a:rPr lang="en-GB" dirty="0" err="1"/>
              <a:t>Melantha</a:t>
            </a:r>
            <a:r>
              <a:rPr lang="en-GB" dirty="0"/>
              <a:t> in </a:t>
            </a:r>
            <a:r>
              <a:rPr lang="en-GB" i="1" dirty="0"/>
              <a:t>Marriage a-la-mode</a:t>
            </a:r>
            <a:r>
              <a:rPr lang="en-GB" dirty="0"/>
              <a:t> (1671); Laura in </a:t>
            </a:r>
            <a:r>
              <a:rPr lang="en-GB" i="1" dirty="0"/>
              <a:t>The Assignation</a:t>
            </a:r>
            <a:r>
              <a:rPr lang="en-GB" dirty="0"/>
              <a:t> (1672); and Cleopatra in </a:t>
            </a:r>
            <a:r>
              <a:rPr lang="en-GB" i="1" dirty="0"/>
              <a:t>All for Love</a:t>
            </a:r>
            <a:r>
              <a:rPr lang="en-GB" dirty="0"/>
              <a:t> (1677). William Wycherley gave her two of his greatest female roles, Margery </a:t>
            </a:r>
            <a:r>
              <a:rPr lang="en-GB" dirty="0" err="1"/>
              <a:t>Pinchwife</a:t>
            </a:r>
            <a:r>
              <a:rPr lang="en-GB" dirty="0"/>
              <a:t> in </a:t>
            </a:r>
            <a:r>
              <a:rPr lang="en-GB" i="1" dirty="0"/>
              <a:t>The Country Wife</a:t>
            </a:r>
            <a:r>
              <a:rPr lang="en-GB" dirty="0"/>
              <a:t> (1675) and </a:t>
            </a:r>
            <a:r>
              <a:rPr lang="en-GB" dirty="0" err="1"/>
              <a:t>Fidelia</a:t>
            </a:r>
            <a:r>
              <a:rPr lang="en-GB" dirty="0"/>
              <a:t> in </a:t>
            </a:r>
            <a:r>
              <a:rPr lang="en-GB" i="1" dirty="0"/>
              <a:t>The Plain Dealer</a:t>
            </a:r>
            <a:r>
              <a:rPr lang="en-GB" dirty="0"/>
              <a:t> (1676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r>
              <a:rPr lang="en-GB" dirty="0"/>
              <a:t>Whether deserved or not, Mrs </a:t>
            </a:r>
            <a:r>
              <a:rPr lang="en-GB" dirty="0" err="1"/>
              <a:t>Bowtell</a:t>
            </a:r>
            <a:r>
              <a:rPr lang="en-GB" dirty="0"/>
              <a:t> had a reputation for promiscuity. One lampoon called her 'chestnut-maned </a:t>
            </a:r>
            <a:r>
              <a:rPr lang="en-GB" dirty="0" err="1"/>
              <a:t>Boutell</a:t>
            </a:r>
            <a:r>
              <a:rPr lang="en-GB" dirty="0"/>
              <a:t>, whom all the Town fucks' (Wilson, </a:t>
            </a:r>
            <a:r>
              <a:rPr lang="en-GB" i="1" dirty="0"/>
              <a:t>Court Satires</a:t>
            </a:r>
            <a:r>
              <a:rPr lang="en-GB" dirty="0"/>
              <a:t>, 206). Edmund </a:t>
            </a:r>
            <a:r>
              <a:rPr lang="en-GB" dirty="0" err="1"/>
              <a:t>Curll</a:t>
            </a:r>
            <a:r>
              <a:rPr lang="en-GB" dirty="0"/>
              <a:t>, in his memoir of Thomas Betterton, noted that 'besides what she saved by Playing, the Generosity of some happy Lovers enabled her to quit the Stage before she grew old' (</a:t>
            </a:r>
            <a:r>
              <a:rPr lang="en-GB" dirty="0" err="1"/>
              <a:t>Curll</a:t>
            </a:r>
            <a:r>
              <a:rPr lang="en-GB" dirty="0"/>
              <a:t>, 21). Her stage roles also capitalized on her sexual appeal. In Thomas </a:t>
            </a:r>
            <a:r>
              <a:rPr lang="en-GB" dirty="0" err="1"/>
              <a:t>Duffett's</a:t>
            </a:r>
            <a:r>
              <a:rPr lang="en-GB" dirty="0"/>
              <a:t> play, </a:t>
            </a:r>
            <a:r>
              <a:rPr lang="en-GB" i="1" dirty="0"/>
              <a:t>The Spanish Rogue</a:t>
            </a:r>
            <a:r>
              <a:rPr lang="en-GB" dirty="0"/>
              <a:t> (London, 1674), her character is told she should 'know, </a:t>
            </a:r>
            <a:r>
              <a:rPr lang="en-GB" dirty="0" err="1"/>
              <a:t>you'r</a:t>
            </a:r>
            <a:r>
              <a:rPr lang="en-GB" dirty="0"/>
              <a:t> beauty can Command so large a </a:t>
            </a:r>
            <a:r>
              <a:rPr lang="en-GB" dirty="0" err="1"/>
              <a:t>pow'r</a:t>
            </a:r>
            <a:r>
              <a:rPr lang="en-GB" dirty="0"/>
              <a:t> ore any heart' (ibid., 16). </a:t>
            </a:r>
            <a:r>
              <a:rPr lang="en-GB" dirty="0" err="1"/>
              <a:t>Curll</a:t>
            </a:r>
            <a:r>
              <a:rPr lang="en-GB" dirty="0"/>
              <a:t> says 'she was low of Stature, had very agreeable Features, a good Complexion, but a Childish Look. Her Voice was weak, </a:t>
            </a:r>
            <a:r>
              <a:rPr lang="en-GB" dirty="0" err="1"/>
              <a:t>tho</a:t>
            </a:r>
            <a:r>
              <a:rPr lang="en-GB" dirty="0"/>
              <a:t>' very mellow; she generally acted </a:t>
            </a:r>
            <a:r>
              <a:rPr lang="en-GB" i="1" dirty="0"/>
              <a:t>the young Innocent Lady</a:t>
            </a:r>
            <a:r>
              <a:rPr lang="en-GB" dirty="0"/>
              <a:t> whom all the Heroes are mad in Love with' (ibid., 21). </a:t>
            </a:r>
          </a:p>
        </p:txBody>
      </p:sp>
    </p:spTree>
    <p:extLst>
      <p:ext uri="{BB962C8B-B14F-4D97-AF65-F5344CB8AC3E}">
        <p14:creationId xmlns:p14="http://schemas.microsoft.com/office/powerpoint/2010/main" val="1364139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877205" cy="928098"/>
          </a:xfrm>
        </p:spPr>
        <p:txBody>
          <a:bodyPr/>
          <a:lstStyle/>
          <a:p>
            <a:r>
              <a:rPr lang="en-GB" dirty="0" smtClean="0"/>
              <a:t>Edward </a:t>
            </a:r>
            <a:r>
              <a:rPr lang="en-GB" dirty="0" err="1" smtClean="0"/>
              <a:t>Kynaston</a:t>
            </a:r>
            <a:r>
              <a:rPr lang="en-GB" dirty="0" smtClean="0"/>
              <a:t> (c.1643-1712), </a:t>
            </a:r>
            <a:r>
              <a:rPr lang="en-GB" i="1" dirty="0" err="1" smtClean="0"/>
              <a:t>Boabdelin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131" y="1293224"/>
            <a:ext cx="8399418" cy="5303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His roles at Vere Street and the new theatre in Bridges Street, Covent Garden, where the company moved in 1663, included </a:t>
            </a:r>
            <a:r>
              <a:rPr lang="en-GB" dirty="0" err="1"/>
              <a:t>Roseilli</a:t>
            </a:r>
            <a:r>
              <a:rPr lang="en-GB" dirty="0"/>
              <a:t> and </a:t>
            </a:r>
            <a:r>
              <a:rPr lang="en-GB" dirty="0" err="1"/>
              <a:t>Caraffa</a:t>
            </a:r>
            <a:r>
              <a:rPr lang="en-GB" dirty="0"/>
              <a:t> in John Ford's </a:t>
            </a:r>
            <a:r>
              <a:rPr lang="en-GB" i="1" dirty="0"/>
              <a:t>Love's Sacrifice</a:t>
            </a:r>
            <a:r>
              <a:rPr lang="en-GB" dirty="0"/>
              <a:t>, the idealistic </a:t>
            </a:r>
            <a:r>
              <a:rPr lang="en-GB" dirty="0" err="1"/>
              <a:t>Acacis</a:t>
            </a:r>
            <a:r>
              <a:rPr lang="en-GB" dirty="0"/>
              <a:t> in John </a:t>
            </a:r>
            <a:r>
              <a:rPr lang="en-GB" dirty="0" smtClean="0"/>
              <a:t>Dryden's and</a:t>
            </a:r>
            <a:r>
              <a:rPr lang="en-GB" dirty="0"/>
              <a:t> Robert Howard's </a:t>
            </a:r>
            <a:r>
              <a:rPr lang="en-GB" i="1" dirty="0"/>
              <a:t>Indian Queen</a:t>
            </a:r>
            <a:r>
              <a:rPr lang="en-GB" dirty="0"/>
              <a:t>, the flawed leader Mahomet </a:t>
            </a:r>
            <a:r>
              <a:rPr lang="en-GB" dirty="0" err="1"/>
              <a:t>Boabdelin</a:t>
            </a:r>
            <a:r>
              <a:rPr lang="en-GB" dirty="0"/>
              <a:t> in both parts of Dryden's </a:t>
            </a:r>
            <a:r>
              <a:rPr lang="en-GB" i="1" dirty="0"/>
              <a:t>The Conquest of Granada</a:t>
            </a:r>
            <a:r>
              <a:rPr lang="en-GB" dirty="0"/>
              <a:t>, and the excessively honourable </a:t>
            </a:r>
            <a:r>
              <a:rPr lang="en-GB" dirty="0" err="1"/>
              <a:t>Guymor</a:t>
            </a:r>
            <a:r>
              <a:rPr lang="en-GB" dirty="0"/>
              <a:t> in his </a:t>
            </a:r>
            <a:r>
              <a:rPr lang="en-GB" i="1" dirty="0"/>
              <a:t>The Indian Emperor</a:t>
            </a:r>
            <a:r>
              <a:rPr lang="en-GB" dirty="0"/>
              <a:t>, and the title role in </a:t>
            </a:r>
            <a:r>
              <a:rPr lang="en-GB" dirty="0" err="1"/>
              <a:t>Orrery's</a:t>
            </a:r>
            <a:r>
              <a:rPr lang="en-GB" dirty="0"/>
              <a:t> </a:t>
            </a:r>
            <a:r>
              <a:rPr lang="en-GB" i="1" dirty="0"/>
              <a:t>The Black Prince</a:t>
            </a:r>
            <a:r>
              <a:rPr lang="en-GB" dirty="0"/>
              <a:t>. He also managed young comedic leads such as Peregrine in Jonson's </a:t>
            </a:r>
            <a:r>
              <a:rPr lang="en-GB" i="1" dirty="0" err="1"/>
              <a:t>Volpone</a:t>
            </a:r>
            <a:r>
              <a:rPr lang="en-GB" dirty="0"/>
              <a:t>, Valentine in William </a:t>
            </a:r>
            <a:r>
              <a:rPr lang="en-GB" dirty="0" smtClean="0"/>
              <a:t>Wycherley's </a:t>
            </a:r>
            <a:r>
              <a:rPr lang="en-GB" i="1" dirty="0" smtClean="0"/>
              <a:t>Love </a:t>
            </a:r>
            <a:r>
              <a:rPr lang="en-GB" i="1" dirty="0"/>
              <a:t>in a Wood</a:t>
            </a:r>
            <a:r>
              <a:rPr lang="en-GB" dirty="0"/>
              <a:t>, and probably </a:t>
            </a:r>
            <a:r>
              <a:rPr lang="en-GB" dirty="0" err="1"/>
              <a:t>Volscius</a:t>
            </a:r>
            <a:r>
              <a:rPr lang="en-GB" dirty="0"/>
              <a:t> in the duke of Buckingham's </a:t>
            </a:r>
            <a:r>
              <a:rPr lang="en-GB" i="1" dirty="0"/>
              <a:t>The Rehearsal</a:t>
            </a:r>
            <a:r>
              <a:rPr lang="en-GB" dirty="0"/>
              <a:t>.</a:t>
            </a:r>
          </a:p>
        </p:txBody>
      </p:sp>
      <p:pic>
        <p:nvPicPr>
          <p:cNvPr id="3074" name="Picture 2" descr="Image result for edward kynaston portra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8036" y="1825625"/>
            <a:ext cx="3136632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09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76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Charles Hart, </a:t>
            </a:r>
            <a:r>
              <a:rPr lang="en-GB" dirty="0"/>
              <a:t> (</a:t>
            </a:r>
            <a:r>
              <a:rPr lang="en-GB" i="1" dirty="0"/>
              <a:t>bap.</a:t>
            </a:r>
            <a:r>
              <a:rPr lang="en-GB" dirty="0"/>
              <a:t> 1625, </a:t>
            </a:r>
            <a:r>
              <a:rPr lang="en-GB" i="1" dirty="0"/>
              <a:t>d.</a:t>
            </a:r>
            <a:r>
              <a:rPr lang="en-GB" dirty="0"/>
              <a:t> 1683</a:t>
            </a:r>
            <a:r>
              <a:rPr lang="en-GB" dirty="0" smtClean="0"/>
              <a:t>). </a:t>
            </a:r>
            <a:r>
              <a:rPr lang="en-GB" i="1" dirty="0" err="1" smtClean="0"/>
              <a:t>Almanzor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79" y="1711234"/>
            <a:ext cx="11743509" cy="49638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While still in his teens Charles Hart became an apprentice actor with the King's Men. Wright says in </a:t>
            </a:r>
            <a:r>
              <a:rPr lang="en-GB" i="1" dirty="0" err="1" smtClean="0"/>
              <a:t>Historia</a:t>
            </a:r>
            <a:r>
              <a:rPr lang="en-GB" i="1" dirty="0" smtClean="0"/>
              <a:t> </a:t>
            </a:r>
            <a:r>
              <a:rPr lang="en-GB" i="1" dirty="0" err="1" smtClean="0"/>
              <a:t>histrionica</a:t>
            </a:r>
            <a:r>
              <a:rPr lang="en-GB" i="1" dirty="0" smtClean="0"/>
              <a:t> </a:t>
            </a:r>
            <a:r>
              <a:rPr lang="en-GB" dirty="0" smtClean="0"/>
              <a:t>that: “Hart and Clun, were bred up Boys at the </a:t>
            </a:r>
            <a:r>
              <a:rPr lang="en-GB" dirty="0" err="1" smtClean="0"/>
              <a:t>Blackfriers</a:t>
            </a:r>
            <a:r>
              <a:rPr lang="en-GB" dirty="0" smtClean="0"/>
              <a:t>; and Acted </a:t>
            </a:r>
            <a:r>
              <a:rPr lang="en-GB" dirty="0" err="1" smtClean="0"/>
              <a:t>Womens</a:t>
            </a:r>
            <a:r>
              <a:rPr lang="en-GB" dirty="0" smtClean="0"/>
              <a:t> Parts, Hart was [Richard] Robinson's Boy or Apprentice: He Acted the </a:t>
            </a:r>
            <a:r>
              <a:rPr lang="en-GB" dirty="0" err="1" smtClean="0"/>
              <a:t>Dutchess</a:t>
            </a:r>
            <a:r>
              <a:rPr lang="en-GB" dirty="0" smtClean="0"/>
              <a:t> in the Tragedy of the Cardinal, which was the first Part that gave him Reputation (Wright, 3). James Shirley's </a:t>
            </a:r>
            <a:r>
              <a:rPr lang="en-GB" i="1" dirty="0" smtClean="0"/>
              <a:t>The Cardinal </a:t>
            </a:r>
            <a:r>
              <a:rPr lang="en-GB" dirty="0" smtClean="0"/>
              <a:t>was licensed for production by the King's Men in 1641, when Hart was fifteen years old, a typical age for a Caroline apprentice actor. Hart is probably also the ‘Charles’ who is listed as playing </a:t>
            </a:r>
            <a:r>
              <a:rPr lang="en-GB" dirty="0" err="1" smtClean="0"/>
              <a:t>Euphrasia</a:t>
            </a:r>
            <a:r>
              <a:rPr lang="en-GB" dirty="0" smtClean="0"/>
              <a:t>, another female role, in a manuscript cast list for a production of </a:t>
            </a:r>
            <a:r>
              <a:rPr lang="en-GB" dirty="0" err="1" smtClean="0"/>
              <a:t>Philaster</a:t>
            </a:r>
            <a:r>
              <a:rPr lang="en-GB" dirty="0" smtClean="0"/>
              <a:t> by the King's Men about 1640.</a:t>
            </a:r>
          </a:p>
          <a:p>
            <a:pPr marL="0" indent="0">
              <a:buNone/>
            </a:pPr>
            <a:r>
              <a:rPr lang="en-GB" dirty="0"/>
              <a:t>Although Hart never married, in the mid-1660s he carried on an affair with Nell Gwyn, the popular actress with whom he co-starred in numerous </a:t>
            </a:r>
            <a:r>
              <a:rPr lang="en-GB" dirty="0" smtClean="0"/>
              <a:t>productions. 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490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765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Charles Hart, </a:t>
            </a:r>
            <a:r>
              <a:rPr lang="en-GB" dirty="0"/>
              <a:t> (</a:t>
            </a:r>
            <a:r>
              <a:rPr lang="en-GB" i="1" dirty="0"/>
              <a:t>bap.</a:t>
            </a:r>
            <a:r>
              <a:rPr lang="en-GB" dirty="0"/>
              <a:t> 1625, </a:t>
            </a:r>
            <a:r>
              <a:rPr lang="en-GB" i="1" dirty="0"/>
              <a:t>d.</a:t>
            </a:r>
            <a:r>
              <a:rPr lang="en-GB" dirty="0"/>
              <a:t> 1683</a:t>
            </a:r>
            <a:r>
              <a:rPr lang="en-GB" dirty="0" smtClean="0"/>
              <a:t>). </a:t>
            </a:r>
            <a:r>
              <a:rPr lang="en-GB" i="1" dirty="0" err="1" smtClean="0"/>
              <a:t>Almanzor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79" y="1436914"/>
            <a:ext cx="11743509" cy="523820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Throughout the 1660s and 1670s Hart maintained his reputation as one of the finest actors in the King's Company. He often played kings, princes, and other roles requiring a dignified presence, but he was also a quite capable comedian. Some of his later roles included Alexander in Lee's </a:t>
            </a:r>
            <a:r>
              <a:rPr lang="en-GB" i="1" dirty="0" smtClean="0"/>
              <a:t>The Rival Queens</a:t>
            </a:r>
            <a:r>
              <a:rPr lang="en-GB" dirty="0" smtClean="0"/>
              <a:t>, Mark Antony in Dryden's </a:t>
            </a:r>
            <a:r>
              <a:rPr lang="en-GB" i="1" dirty="0" smtClean="0"/>
              <a:t>All for Love</a:t>
            </a:r>
            <a:r>
              <a:rPr lang="en-GB" dirty="0" smtClean="0"/>
              <a:t>, and Horner in Wycherley's </a:t>
            </a:r>
            <a:r>
              <a:rPr lang="en-GB" i="1" dirty="0" smtClean="0"/>
              <a:t>The Country Wife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The prompter John </a:t>
            </a:r>
            <a:r>
              <a:rPr lang="en-GB" dirty="0" err="1" smtClean="0"/>
              <a:t>Downes</a:t>
            </a:r>
            <a:r>
              <a:rPr lang="en-GB" dirty="0" smtClean="0"/>
              <a:t>, after listing some of Hart's tragic roles, wrote that:</a:t>
            </a:r>
          </a:p>
          <a:p>
            <a:pPr marL="0" indent="0">
              <a:buNone/>
            </a:pPr>
            <a:r>
              <a:rPr lang="en-GB" dirty="0" smtClean="0"/>
              <a:t>“if he Acted in any one of these but once in a Fortnight, the House was </a:t>
            </a:r>
            <a:r>
              <a:rPr lang="en-GB" dirty="0" err="1" smtClean="0"/>
              <a:t>fill'd</a:t>
            </a:r>
            <a:r>
              <a:rPr lang="en-GB" dirty="0" smtClean="0"/>
              <a:t> as at a New Play, especially Alexander, he Acting that with such Grandeur and Agreeable Majesty, That one of the Court was </a:t>
            </a:r>
            <a:r>
              <a:rPr lang="en-GB" dirty="0" err="1" smtClean="0"/>
              <a:t>pleas'd</a:t>
            </a:r>
            <a:r>
              <a:rPr lang="en-GB" dirty="0" smtClean="0"/>
              <a:t> to Honour him with this Commendation; That Hart might Teach any King on Earth how to Comport himself” (</a:t>
            </a:r>
            <a:r>
              <a:rPr lang="en-GB" dirty="0" err="1" smtClean="0"/>
              <a:t>Downes</a:t>
            </a:r>
            <a:r>
              <a:rPr lang="en-GB" dirty="0" smtClean="0"/>
              <a:t>, 16).</a:t>
            </a:r>
          </a:p>
          <a:p>
            <a:pPr marL="0" indent="0">
              <a:buNone/>
            </a:pPr>
            <a:r>
              <a:rPr lang="en-GB" dirty="0" smtClean="0"/>
              <a:t>Thomas </a:t>
            </a:r>
            <a:r>
              <a:rPr lang="en-GB" dirty="0" err="1" smtClean="0"/>
              <a:t>Rymer</a:t>
            </a:r>
            <a:r>
              <a:rPr lang="en-GB" dirty="0" smtClean="0"/>
              <a:t> praised Hart's ability to breathe life into even inferior material, writing that 'to the most wretched of Characters he gives a lustre and brilliance which dazzles the sight, that the deformities in the Poetry cannot be </a:t>
            </a:r>
            <a:r>
              <a:rPr lang="en-GB" dirty="0" err="1" smtClean="0"/>
              <a:t>perceiv'd</a:t>
            </a:r>
            <a:r>
              <a:rPr lang="en-GB" dirty="0" smtClean="0"/>
              <a:t>' (</a:t>
            </a:r>
            <a:r>
              <a:rPr lang="en-GB" dirty="0" err="1" smtClean="0"/>
              <a:t>Rymer</a:t>
            </a:r>
            <a:r>
              <a:rPr lang="en-GB" dirty="0" smtClean="0"/>
              <a:t>, 5).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6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209006"/>
            <a:ext cx="10988040" cy="75764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+mn-lt"/>
              </a:rPr>
              <a:t>Michael </a:t>
            </a:r>
            <a:r>
              <a:rPr lang="en-GB" dirty="0" err="1" smtClean="0">
                <a:latin typeface="+mn-lt"/>
              </a:rPr>
              <a:t>Mohun</a:t>
            </a:r>
            <a:r>
              <a:rPr lang="en-GB" dirty="0" smtClean="0">
                <a:latin typeface="+mn-lt"/>
              </a:rPr>
              <a:t>, </a:t>
            </a:r>
            <a:r>
              <a:rPr lang="en-GB" dirty="0">
                <a:latin typeface="+mn-lt"/>
              </a:rPr>
              <a:t>(</a:t>
            </a:r>
            <a:r>
              <a:rPr lang="en-GB" i="1" dirty="0">
                <a:latin typeface="+mn-lt"/>
              </a:rPr>
              <a:t>c. </a:t>
            </a:r>
            <a:r>
              <a:rPr lang="en-GB" dirty="0">
                <a:latin typeface="+mn-lt"/>
              </a:rPr>
              <a:t>1616–1684</a:t>
            </a:r>
            <a:r>
              <a:rPr lang="en-GB" dirty="0" smtClean="0">
                <a:latin typeface="+mn-lt"/>
              </a:rPr>
              <a:t>). </a:t>
            </a:r>
            <a:r>
              <a:rPr lang="en-GB" i="1" dirty="0" err="1" smtClean="0">
                <a:latin typeface="+mn-lt"/>
              </a:rPr>
              <a:t>Abdelmelech</a:t>
            </a:r>
            <a:endParaRPr lang="en-GB" i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6300" y="966652"/>
            <a:ext cx="2857500" cy="3457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" y="1365579"/>
            <a:ext cx="794221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err="1"/>
              <a:t>Mohun</a:t>
            </a:r>
            <a:r>
              <a:rPr lang="en-GB" sz="2100" dirty="0"/>
              <a:t> and his fellows formed the nucleus of the King's Company, one of the two chief Restoration troupes, and with which </a:t>
            </a:r>
            <a:r>
              <a:rPr lang="en-GB" sz="2100" dirty="0" err="1"/>
              <a:t>Mohun</a:t>
            </a:r>
            <a:r>
              <a:rPr lang="en-GB" sz="2100" dirty="0"/>
              <a:t> remained as a leading player—notably in partnership with the actor Charles Hart—until the foundation of the United </a:t>
            </a:r>
            <a:r>
              <a:rPr lang="en-GB" sz="2100" dirty="0" smtClean="0"/>
              <a:t>Company in </a:t>
            </a:r>
            <a:r>
              <a:rPr lang="en-GB" sz="2100" dirty="0"/>
              <a:t>1682</a:t>
            </a:r>
            <a:r>
              <a:rPr lang="en-GB" sz="2100" dirty="0" smtClean="0"/>
              <a:t>.</a:t>
            </a:r>
          </a:p>
          <a:p>
            <a:r>
              <a:rPr lang="en-GB" sz="2100" dirty="0" err="1" smtClean="0"/>
              <a:t>Mohun's</a:t>
            </a:r>
            <a:r>
              <a:rPr lang="en-GB" sz="2100" dirty="0" smtClean="0"/>
              <a:t> range </a:t>
            </a:r>
            <a:r>
              <a:rPr lang="en-GB" sz="2100" dirty="0"/>
              <a:t>was wide: he acted in both comedy and tragedy from the old repertory and the new. In the years immediately following the Restoration he had a line in dynamic, witty deceivers, with chief roles in Jonson's famous comedies: the title role in </a:t>
            </a:r>
            <a:r>
              <a:rPr lang="en-GB" sz="2100" i="1" dirty="0" err="1"/>
              <a:t>Volpone</a:t>
            </a:r>
            <a:r>
              <a:rPr lang="en-GB" sz="2100" dirty="0"/>
              <a:t>, Face in </a:t>
            </a:r>
            <a:r>
              <a:rPr lang="en-GB" sz="2100" i="1" dirty="0"/>
              <a:t>The Alchemist</a:t>
            </a:r>
            <a:r>
              <a:rPr lang="en-GB" sz="2100" dirty="0"/>
              <a:t>, and </a:t>
            </a:r>
            <a:r>
              <a:rPr lang="en-GB" sz="2100" dirty="0" err="1"/>
              <a:t>Truewit</a:t>
            </a:r>
            <a:r>
              <a:rPr lang="en-GB" sz="2100" dirty="0"/>
              <a:t> in </a:t>
            </a:r>
            <a:r>
              <a:rPr lang="en-GB" sz="2100" i="1" dirty="0" err="1"/>
              <a:t>Epicoene</a:t>
            </a:r>
            <a:r>
              <a:rPr lang="en-GB" sz="2100" dirty="0"/>
              <a:t>. In the same vein he took over Iago in </a:t>
            </a:r>
            <a:r>
              <a:rPr lang="en-GB" sz="2100" i="1" dirty="0" smtClean="0"/>
              <a:t>Othello </a:t>
            </a:r>
            <a:r>
              <a:rPr lang="en-GB" sz="2100" dirty="0" smtClean="0"/>
              <a:t>after</a:t>
            </a:r>
            <a:r>
              <a:rPr lang="en-GB" sz="2100" dirty="0"/>
              <a:t> Walter Clun's murder in </a:t>
            </a:r>
            <a:r>
              <a:rPr lang="en-GB" sz="2100" dirty="0" smtClean="0"/>
              <a:t>1664.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5760" y="4689566"/>
            <a:ext cx="1111649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/>
              <a:t>Montezuma in </a:t>
            </a:r>
            <a:r>
              <a:rPr lang="en-GB" sz="2100" i="1" dirty="0"/>
              <a:t>The Indian Emperor</a:t>
            </a:r>
            <a:r>
              <a:rPr lang="en-GB" sz="2100" dirty="0"/>
              <a:t> (Dryden), King Edward in </a:t>
            </a:r>
            <a:r>
              <a:rPr lang="en-GB" sz="2100" i="1" dirty="0"/>
              <a:t>The Black Prince</a:t>
            </a:r>
            <a:r>
              <a:rPr lang="en-GB" sz="2100" dirty="0"/>
              <a:t> (</a:t>
            </a:r>
            <a:r>
              <a:rPr lang="en-GB" sz="2100" dirty="0" err="1"/>
              <a:t>Orrery</a:t>
            </a:r>
            <a:r>
              <a:rPr lang="en-GB" sz="2100" dirty="0"/>
              <a:t>), Bellamy in </a:t>
            </a:r>
            <a:r>
              <a:rPr lang="en-GB" sz="2100" i="1" dirty="0"/>
              <a:t>An Evening's Love</a:t>
            </a:r>
            <a:r>
              <a:rPr lang="en-GB" sz="2100" dirty="0"/>
              <a:t> (Dryden), </a:t>
            </a:r>
            <a:r>
              <a:rPr lang="en-GB" sz="2100" dirty="0" err="1"/>
              <a:t>Maximin</a:t>
            </a:r>
            <a:r>
              <a:rPr lang="en-GB" sz="2100" dirty="0"/>
              <a:t> in </a:t>
            </a:r>
            <a:r>
              <a:rPr lang="en-GB" sz="2100" i="1" dirty="0" err="1"/>
              <a:t>Tyrranic</a:t>
            </a:r>
            <a:r>
              <a:rPr lang="en-GB" sz="2100" i="1" dirty="0"/>
              <a:t> Love</a:t>
            </a:r>
            <a:r>
              <a:rPr lang="en-GB" sz="2100" dirty="0"/>
              <a:t> (Dryden), </a:t>
            </a:r>
            <a:r>
              <a:rPr lang="en-GB" sz="2100" dirty="0" err="1"/>
              <a:t>Abdelmelech</a:t>
            </a:r>
            <a:r>
              <a:rPr lang="en-GB" sz="2100" dirty="0"/>
              <a:t> in </a:t>
            </a:r>
            <a:r>
              <a:rPr lang="en-GB" sz="2100" i="1" dirty="0"/>
              <a:t>The Conquest of Granada</a:t>
            </a:r>
            <a:r>
              <a:rPr lang="en-GB" sz="2100" dirty="0"/>
              <a:t> (2 parts, Dryden), </a:t>
            </a:r>
            <a:r>
              <a:rPr lang="en-GB" sz="2100" dirty="0" err="1"/>
              <a:t>Rodophil</a:t>
            </a:r>
            <a:r>
              <a:rPr lang="en-GB" sz="2100" dirty="0"/>
              <a:t> in </a:t>
            </a:r>
            <a:r>
              <a:rPr lang="en-GB" sz="2100" i="1" dirty="0"/>
              <a:t>Marriage à la mode</a:t>
            </a:r>
            <a:r>
              <a:rPr lang="en-GB" sz="2100" dirty="0"/>
              <a:t> (Dryden), </a:t>
            </a:r>
            <a:r>
              <a:rPr lang="en-GB" sz="2100" dirty="0" err="1"/>
              <a:t>Pinchwife</a:t>
            </a:r>
            <a:r>
              <a:rPr lang="en-GB" sz="2100" dirty="0"/>
              <a:t> in </a:t>
            </a:r>
            <a:r>
              <a:rPr lang="en-GB" sz="2100" i="1" dirty="0"/>
              <a:t>The Country Wife</a:t>
            </a:r>
            <a:r>
              <a:rPr lang="en-GB" sz="2100" dirty="0"/>
              <a:t> (Wycherley), the Old Emperor in </a:t>
            </a:r>
            <a:r>
              <a:rPr lang="en-GB" sz="2100" i="1" dirty="0" err="1"/>
              <a:t>Aureng-Zebe</a:t>
            </a:r>
            <a:r>
              <a:rPr lang="en-GB" sz="2100" dirty="0"/>
              <a:t> (Dryden), </a:t>
            </a:r>
            <a:r>
              <a:rPr lang="en-GB" sz="2100" dirty="0" err="1"/>
              <a:t>Ventidius</a:t>
            </a:r>
            <a:r>
              <a:rPr lang="en-GB" sz="2100" dirty="0"/>
              <a:t> in </a:t>
            </a:r>
            <a:r>
              <a:rPr lang="en-GB" sz="2100" i="1" dirty="0"/>
              <a:t>All for Love</a:t>
            </a:r>
            <a:r>
              <a:rPr lang="en-GB" sz="2100" dirty="0"/>
              <a:t> (Dryden)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766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pload.wikimedia.org/wikipedia/commons/thumb/4/46/Charlotte_Melmoth.jpg/220px-Charlotte_Melmot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811" y="229213"/>
            <a:ext cx="4180645" cy="6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709" y="229213"/>
            <a:ext cx="4704743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276</Words>
  <Application>Microsoft Office PowerPoint</Application>
  <PresentationFormat>Widescreen</PresentationFormat>
  <Paragraphs>28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 Conquest of Granada, 1670-1671</vt:lpstr>
      <vt:lpstr>PowerPoint Presentation</vt:lpstr>
      <vt:lpstr>Rebecca Marshall, 1660-1683. Lyndaraxa</vt:lpstr>
      <vt:lpstr>Elizabeth Boutell, (1648/9–1714/15). Benzayda </vt:lpstr>
      <vt:lpstr>Edward Kynaston (c.1643-1712), Boabdelin</vt:lpstr>
      <vt:lpstr>Charles Hart,  (bap. 1625, d. 1683). Almanzor</vt:lpstr>
      <vt:lpstr>Charles Hart,  (bap. 1625, d. 1683). Almanzor</vt:lpstr>
      <vt:lpstr>Michael Mohun, (c. 1616–1684). Abdelmelech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Grant, Teresa</dc:creator>
  <cp:lastModifiedBy>Grant, Teresa</cp:lastModifiedBy>
  <cp:revision>19</cp:revision>
  <dcterms:created xsi:type="dcterms:W3CDTF">2019-02-24T22:29:20Z</dcterms:created>
  <dcterms:modified xsi:type="dcterms:W3CDTF">2019-02-25T00:17:18Z</dcterms:modified>
</cp:coreProperties>
</file>