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56" r:id="rId2"/>
    <p:sldId id="305" r:id="rId3"/>
    <p:sldId id="345" r:id="rId4"/>
    <p:sldId id="346" r:id="rId5"/>
    <p:sldId id="347" r:id="rId6"/>
    <p:sldId id="289" r:id="rId7"/>
    <p:sldId id="320" r:id="rId8"/>
    <p:sldId id="338" r:id="rId9"/>
    <p:sldId id="339" r:id="rId10"/>
    <p:sldId id="351" r:id="rId11"/>
    <p:sldId id="352" r:id="rId12"/>
    <p:sldId id="348" r:id="rId13"/>
    <p:sldId id="328" r:id="rId14"/>
    <p:sldId id="353" r:id="rId15"/>
    <p:sldId id="349" r:id="rId16"/>
    <p:sldId id="340" r:id="rId17"/>
    <p:sldId id="341" r:id="rId18"/>
    <p:sldId id="350" r:id="rId19"/>
    <p:sldId id="342" r:id="rId20"/>
    <p:sldId id="343" r:id="rId21"/>
    <p:sldId id="354" r:id="rId22"/>
    <p:sldId id="344" r:id="rId23"/>
  </p:sldIdLst>
  <p:sldSz cx="9906000" cy="6858000" type="A4"/>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10"/>
    <p:restoredTop sz="94613"/>
  </p:normalViewPr>
  <p:slideViewPr>
    <p:cSldViewPr snapToGrid="0" snapToObjects="1">
      <p:cViewPr varScale="1">
        <p:scale>
          <a:sx n="126" d="100"/>
          <a:sy n="126" d="100"/>
        </p:scale>
        <p:origin x="944" y="20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77D6D4DB-22D1-A24E-94B5-8D98592CCC02}"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208415103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6D4DB-22D1-A24E-94B5-8D98592CCC02}"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169282506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6D4DB-22D1-A24E-94B5-8D98592CCC02}"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27679807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7D6D4DB-22D1-A24E-94B5-8D98592CCC02}"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12929439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77D6D4DB-22D1-A24E-94B5-8D98592CCC02}" type="datetimeFigureOut">
              <a:rPr lang="en-US" smtClean="0"/>
              <a:t>10/21/19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10632564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77D6D4DB-22D1-A24E-94B5-8D98592CCC02}"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399624074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682329" y="2505075"/>
            <a:ext cx="4190702"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5014913" y="2505075"/>
            <a:ext cx="4211340"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77D6D4DB-22D1-A24E-94B5-8D98592CCC02}" type="datetimeFigureOut">
              <a:rPr lang="en-US" smtClean="0"/>
              <a:t>10/21/19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230871296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77D6D4DB-22D1-A24E-94B5-8D98592CCC02}" type="datetimeFigureOut">
              <a:rPr lang="en-US" smtClean="0"/>
              <a:t>10/21/19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1234926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7D6D4DB-22D1-A24E-94B5-8D98592CCC02}" type="datetimeFigureOut">
              <a:rPr lang="en-US" smtClean="0"/>
              <a:t>10/21/19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95263880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D6D4DB-22D1-A24E-94B5-8D98592CCC02}"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1738340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77D6D4DB-22D1-A24E-94B5-8D98592CCC02}" type="datetimeFigureOut">
              <a:rPr lang="en-US" smtClean="0"/>
              <a:t>10/21/19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240C071-09B0-894E-AAC0-2B6E386AF4DD}" type="slidenum">
              <a:rPr lang="en-US" smtClean="0"/>
              <a:t>‹#›</a:t>
            </a:fld>
            <a:endParaRPr lang="en-US"/>
          </a:p>
        </p:txBody>
      </p:sp>
    </p:spTree>
    <p:extLst>
      <p:ext uri="{BB962C8B-B14F-4D97-AF65-F5344CB8AC3E}">
        <p14:creationId xmlns:p14="http://schemas.microsoft.com/office/powerpoint/2010/main" val="40736282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7D6D4DB-22D1-A24E-94B5-8D98592CCC02}" type="datetimeFigureOut">
              <a:rPr lang="en-US" smtClean="0"/>
              <a:t>10/21/19</a:t>
            </a:fld>
            <a:endParaRPr 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240C071-09B0-894E-AAC0-2B6E386AF4DD}" type="slidenum">
              <a:rPr lang="en-US" smtClean="0"/>
              <a:t>‹#›</a:t>
            </a:fld>
            <a:endParaRPr lang="en-US"/>
          </a:p>
        </p:txBody>
      </p:sp>
    </p:spTree>
    <p:extLst>
      <p:ext uri="{BB962C8B-B14F-4D97-AF65-F5344CB8AC3E}">
        <p14:creationId xmlns:p14="http://schemas.microsoft.com/office/powerpoint/2010/main" val="191083542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tif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4.tiff"/><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tif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2.tif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E6325D7-645F-4443-950C-126C93D66D93}"/>
              </a:ext>
            </a:extLst>
          </p:cNvPr>
          <p:cNvPicPr>
            <a:picLocks noChangeAspect="1"/>
          </p:cNvPicPr>
          <p:nvPr/>
        </p:nvPicPr>
        <p:blipFill>
          <a:blip r:embed="rId2"/>
          <a:stretch>
            <a:fillRect/>
          </a:stretch>
        </p:blipFill>
        <p:spPr>
          <a:xfrm>
            <a:off x="-1826542" y="0"/>
            <a:ext cx="12192000" cy="6858000"/>
          </a:xfrm>
          <a:prstGeom prst="rect">
            <a:avLst/>
          </a:prstGeom>
        </p:spPr>
      </p:pic>
      <p:sp>
        <p:nvSpPr>
          <p:cNvPr id="6" name="TextBox 5">
            <a:extLst>
              <a:ext uri="{FF2B5EF4-FFF2-40B4-BE49-F238E27FC236}">
                <a16:creationId xmlns:a16="http://schemas.microsoft.com/office/drawing/2014/main" id="{CC9E1896-8E54-9B4D-940B-632F1C9662CA}"/>
              </a:ext>
            </a:extLst>
          </p:cNvPr>
          <p:cNvSpPr txBox="1"/>
          <p:nvPr/>
        </p:nvSpPr>
        <p:spPr>
          <a:xfrm>
            <a:off x="363833" y="497840"/>
            <a:ext cx="4960883" cy="1384995"/>
          </a:xfrm>
          <a:prstGeom prst="rect">
            <a:avLst/>
          </a:prstGeom>
          <a:noFill/>
        </p:spPr>
        <p:txBody>
          <a:bodyPr wrap="square" rtlCol="0">
            <a:spAutoFit/>
          </a:bodyPr>
          <a:lstStyle/>
          <a:p>
            <a:r>
              <a:rPr lang="en-US" sz="2800" b="1" dirty="0"/>
              <a:t>EN126 History and Textuality</a:t>
            </a:r>
          </a:p>
          <a:p>
            <a:r>
              <a:rPr lang="en-US" sz="2800" b="1" dirty="0"/>
              <a:t>Week four: Method</a:t>
            </a:r>
          </a:p>
          <a:p>
            <a:r>
              <a:rPr lang="en-US" sz="2800" dirty="0"/>
              <a:t>Dr. Stuart Middleton</a:t>
            </a:r>
          </a:p>
        </p:txBody>
      </p:sp>
    </p:spTree>
    <p:extLst>
      <p:ext uri="{BB962C8B-B14F-4D97-AF65-F5344CB8AC3E}">
        <p14:creationId xmlns:p14="http://schemas.microsoft.com/office/powerpoint/2010/main" val="208095766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8"/>
            <a:ext cx="8229600" cy="1143000"/>
          </a:xfrm>
        </p:spPr>
        <p:txBody>
          <a:bodyPr>
            <a:noAutofit/>
          </a:bodyPr>
          <a:lstStyle/>
          <a:p>
            <a:pPr algn="l"/>
            <a:r>
              <a:rPr lang="en-GB" sz="3200" dirty="0"/>
              <a:t>Resurrection in </a:t>
            </a:r>
            <a:r>
              <a:rPr lang="en-GB" sz="3200" i="1" dirty="0"/>
              <a:t>A Tale of Two Cities</a:t>
            </a:r>
            <a:r>
              <a:rPr lang="en-GB" sz="3200" dirty="0"/>
              <a:t>: Mr. Cruncher</a:t>
            </a:r>
          </a:p>
        </p:txBody>
      </p:sp>
      <p:cxnSp>
        <p:nvCxnSpPr>
          <p:cNvPr id="7" name="Straight Connector 6">
            <a:extLst>
              <a:ext uri="{FF2B5EF4-FFF2-40B4-BE49-F238E27FC236}">
                <a16:creationId xmlns:a16="http://schemas.microsoft.com/office/drawing/2014/main" id="{7B38E430-3C6F-7D42-A3D2-B6714C4620FA}"/>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53A6ECF5-B21D-4749-97B4-D287B635B14B}"/>
              </a:ext>
            </a:extLst>
          </p:cNvPr>
          <p:cNvSpPr txBox="1">
            <a:spLocks/>
          </p:cNvSpPr>
          <p:nvPr/>
        </p:nvSpPr>
        <p:spPr>
          <a:xfrm>
            <a:off x="952474" y="1618744"/>
            <a:ext cx="8242326" cy="54830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a:t>	“Father,” said Young Jerry, as they walked along, […] “what’s a Resurrection-Man?”</a:t>
            </a:r>
          </a:p>
          <a:p>
            <a:pPr marL="0" indent="0">
              <a:buNone/>
            </a:pPr>
            <a:r>
              <a:rPr lang="en-GB" sz="2000" dirty="0"/>
              <a:t>	[…]</a:t>
            </a:r>
          </a:p>
          <a:p>
            <a:pPr marL="0" indent="0">
              <a:buNone/>
            </a:pPr>
            <a:r>
              <a:rPr lang="en-GB" sz="2000" dirty="0"/>
              <a:t>	“Hem! Well,” returned Mr Cruncher, going on again, and lifting off his hat to give his spikes [of hair] free play, “he’s a tradesman.”</a:t>
            </a:r>
          </a:p>
          <a:p>
            <a:pPr marL="0" indent="0">
              <a:buNone/>
            </a:pPr>
            <a:r>
              <a:rPr lang="en-GB" sz="2000" dirty="0"/>
              <a:t>	“What’s his goods, father?” asked the brisk Young Jerry.</a:t>
            </a:r>
          </a:p>
          <a:p>
            <a:pPr marL="0" indent="0">
              <a:buNone/>
            </a:pPr>
            <a:r>
              <a:rPr lang="en-GB" sz="2000" dirty="0"/>
              <a:t>	“His goods,” said Mr Cruncher, after turning it over in his mind, “is a branch of Scientific goods.”</a:t>
            </a:r>
          </a:p>
          <a:p>
            <a:pPr marL="0" indent="0">
              <a:buNone/>
            </a:pPr>
            <a:r>
              <a:rPr lang="en-GB" sz="2000" dirty="0"/>
              <a:t>	“Persons’ bodies, </a:t>
            </a:r>
            <a:r>
              <a:rPr lang="en-GB" sz="2000" dirty="0" err="1"/>
              <a:t>ain’t</a:t>
            </a:r>
            <a:r>
              <a:rPr lang="en-GB" sz="2000" dirty="0"/>
              <a:t> it, father?” asked the lively boy.</a:t>
            </a:r>
          </a:p>
          <a:p>
            <a:pPr marL="0" indent="0">
              <a:buNone/>
            </a:pPr>
            <a:r>
              <a:rPr lang="en-GB" sz="2000" dirty="0"/>
              <a:t>	“I believe it is </a:t>
            </a:r>
            <a:r>
              <a:rPr lang="en-GB" sz="2000" dirty="0" err="1"/>
              <a:t>somethink</a:t>
            </a:r>
            <a:r>
              <a:rPr lang="en-GB" sz="2000" dirty="0"/>
              <a:t> of that sort,” said Mr Cruncher.</a:t>
            </a:r>
          </a:p>
          <a:p>
            <a:pPr marL="0" indent="0">
              <a:buNone/>
            </a:pPr>
            <a:r>
              <a:rPr lang="en-GB" sz="2000" dirty="0"/>
              <a:t>	“Oh, father, I should so like to be a Resurrection-Man when I’m quite </a:t>
            </a:r>
            <a:r>
              <a:rPr lang="en-GB" sz="2000" dirty="0" err="1"/>
              <a:t>growed</a:t>
            </a:r>
            <a:r>
              <a:rPr lang="en-GB" sz="2000" dirty="0"/>
              <a:t> up!”</a:t>
            </a:r>
          </a:p>
        </p:txBody>
      </p:sp>
      <p:sp>
        <p:nvSpPr>
          <p:cNvPr id="2" name="Rectangle 1">
            <a:extLst>
              <a:ext uri="{FF2B5EF4-FFF2-40B4-BE49-F238E27FC236}">
                <a16:creationId xmlns:a16="http://schemas.microsoft.com/office/drawing/2014/main" id="{D5B36A24-5572-7E49-8248-6AC133A43E9A}"/>
              </a:ext>
            </a:extLst>
          </p:cNvPr>
          <p:cNvSpPr/>
          <p:nvPr/>
        </p:nvSpPr>
        <p:spPr>
          <a:xfrm>
            <a:off x="772160" y="4866640"/>
            <a:ext cx="487680" cy="436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266DFED-657A-A244-9500-6DA7C9800E0E}"/>
              </a:ext>
            </a:extLst>
          </p:cNvPr>
          <p:cNvSpPr txBox="1"/>
          <p:nvPr/>
        </p:nvSpPr>
        <p:spPr>
          <a:xfrm>
            <a:off x="6344106" y="6249661"/>
            <a:ext cx="2723694" cy="307777"/>
          </a:xfrm>
          <a:prstGeom prst="rect">
            <a:avLst/>
          </a:prstGeom>
          <a:noFill/>
        </p:spPr>
        <p:txBody>
          <a:bodyPr wrap="none" rtlCol="0">
            <a:spAutoFit/>
          </a:bodyPr>
          <a:lstStyle/>
          <a:p>
            <a:r>
              <a:rPr lang="en-GB" sz="1400" dirty="0"/>
              <a:t>Dickens, </a:t>
            </a:r>
            <a:r>
              <a:rPr lang="en-GB" sz="1400" i="1" dirty="0"/>
              <a:t>A Tale of Two Cities</a:t>
            </a:r>
            <a:r>
              <a:rPr lang="en-GB" sz="1400" dirty="0"/>
              <a:t>, p.170</a:t>
            </a:r>
            <a:endParaRPr lang="en-GB" sz="1400" i="1" dirty="0"/>
          </a:p>
        </p:txBody>
      </p:sp>
    </p:spTree>
    <p:extLst>
      <p:ext uri="{BB962C8B-B14F-4D97-AF65-F5344CB8AC3E}">
        <p14:creationId xmlns:p14="http://schemas.microsoft.com/office/powerpoint/2010/main" val="25279984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8"/>
            <a:ext cx="8229600" cy="1143000"/>
          </a:xfrm>
        </p:spPr>
        <p:txBody>
          <a:bodyPr>
            <a:noAutofit/>
          </a:bodyPr>
          <a:lstStyle/>
          <a:p>
            <a:pPr algn="l"/>
            <a:r>
              <a:rPr lang="en-GB" sz="3200" dirty="0"/>
              <a:t>Resurrection in </a:t>
            </a:r>
            <a:r>
              <a:rPr lang="en-GB" sz="3200" i="1" dirty="0"/>
              <a:t>A Tale of Two Cities</a:t>
            </a:r>
            <a:r>
              <a:rPr lang="en-GB" sz="3200"/>
              <a:t>: Mr. </a:t>
            </a:r>
            <a:r>
              <a:rPr lang="en-GB" sz="3200" dirty="0"/>
              <a:t>Cruncher</a:t>
            </a:r>
          </a:p>
        </p:txBody>
      </p:sp>
      <p:cxnSp>
        <p:nvCxnSpPr>
          <p:cNvPr id="7" name="Straight Connector 6">
            <a:extLst>
              <a:ext uri="{FF2B5EF4-FFF2-40B4-BE49-F238E27FC236}">
                <a16:creationId xmlns:a16="http://schemas.microsoft.com/office/drawing/2014/main" id="{7B38E430-3C6F-7D42-A3D2-B6714C4620FA}"/>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53A6ECF5-B21D-4749-97B4-D287B635B14B}"/>
              </a:ext>
            </a:extLst>
          </p:cNvPr>
          <p:cNvSpPr txBox="1">
            <a:spLocks/>
          </p:cNvSpPr>
          <p:nvPr/>
        </p:nvSpPr>
        <p:spPr>
          <a:xfrm>
            <a:off x="952474" y="1618744"/>
            <a:ext cx="8242326" cy="548309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a:t>	”That there Roger </a:t>
            </a:r>
            <a:r>
              <a:rPr lang="en-GB" sz="2000" dirty="0" err="1"/>
              <a:t>Cly</a:t>
            </a:r>
            <a:r>
              <a:rPr lang="en-GB" sz="2000" dirty="0"/>
              <a:t>, master,” said Mr Cruncher, with a taciturn and iron-bound visage. “So </a:t>
            </a:r>
            <a:r>
              <a:rPr lang="en-GB" sz="2000" i="1" dirty="0"/>
              <a:t>you</a:t>
            </a:r>
            <a:r>
              <a:rPr lang="en-GB" sz="2000" dirty="0"/>
              <a:t> put him in his coffin?”</a:t>
            </a:r>
          </a:p>
          <a:p>
            <a:pPr marL="0" indent="0">
              <a:buNone/>
            </a:pPr>
            <a:r>
              <a:rPr lang="en-GB" sz="2000" dirty="0"/>
              <a:t>	“I did.”</a:t>
            </a:r>
          </a:p>
          <a:p>
            <a:pPr marL="0" indent="0">
              <a:buNone/>
            </a:pPr>
            <a:r>
              <a:rPr lang="en-GB" sz="2000" dirty="0"/>
              <a:t>	“Who took him out of it?”</a:t>
            </a:r>
          </a:p>
          <a:p>
            <a:pPr marL="0" indent="0">
              <a:buNone/>
            </a:pPr>
            <a:r>
              <a:rPr lang="en-GB" sz="2000" dirty="0"/>
              <a:t>	</a:t>
            </a:r>
            <a:r>
              <a:rPr lang="en-GB" sz="2000" dirty="0" err="1"/>
              <a:t>Barsad</a:t>
            </a:r>
            <a:r>
              <a:rPr lang="en-GB" sz="2000" dirty="0"/>
              <a:t> leaned back in his chair, and stammered, “What do you mean?”</a:t>
            </a:r>
          </a:p>
          <a:p>
            <a:pPr marL="0" indent="0">
              <a:buNone/>
            </a:pPr>
            <a:r>
              <a:rPr lang="en-GB" sz="2000" dirty="0"/>
              <a:t>	“I mean,” said Mr Cruncher, “that he </a:t>
            </a:r>
            <a:r>
              <a:rPr lang="en-GB" sz="2000" dirty="0" err="1"/>
              <a:t>warn’t</a:t>
            </a:r>
            <a:r>
              <a:rPr lang="en-GB" sz="2000" dirty="0"/>
              <a:t> never in it. No! Not he! I’ll have my head took off, if he was ever in it.”</a:t>
            </a:r>
          </a:p>
          <a:p>
            <a:pPr marL="0" indent="0">
              <a:buNone/>
            </a:pPr>
            <a:r>
              <a:rPr lang="en-GB" sz="2000" dirty="0"/>
              <a:t>	The spy looked round at the two gentlemen; they both looked in unspeakable astonishment at Jerry.</a:t>
            </a:r>
          </a:p>
          <a:p>
            <a:pPr marL="0" indent="0">
              <a:buNone/>
            </a:pPr>
            <a:r>
              <a:rPr lang="en-GB" sz="2000" dirty="0"/>
              <a:t>	“I tell you,” said Jerry, “that you buried paving-stones and earth in that there coffin. Don’t go and tell </a:t>
            </a:r>
            <a:r>
              <a:rPr lang="en-GB" sz="2000" i="1" dirty="0"/>
              <a:t>me</a:t>
            </a:r>
            <a:r>
              <a:rPr lang="en-GB" sz="2000" dirty="0"/>
              <a:t> that you buried </a:t>
            </a:r>
            <a:r>
              <a:rPr lang="en-GB" sz="2000" dirty="0" err="1"/>
              <a:t>Cly</a:t>
            </a:r>
            <a:r>
              <a:rPr lang="en-GB" sz="2000" dirty="0"/>
              <a:t>. It was a take in. Me and two more knows it.”</a:t>
            </a:r>
          </a:p>
        </p:txBody>
      </p:sp>
      <p:sp>
        <p:nvSpPr>
          <p:cNvPr id="8" name="TextBox 7">
            <a:extLst>
              <a:ext uri="{FF2B5EF4-FFF2-40B4-BE49-F238E27FC236}">
                <a16:creationId xmlns:a16="http://schemas.microsoft.com/office/drawing/2014/main" id="{D266DFED-657A-A244-9500-6DA7C9800E0E}"/>
              </a:ext>
            </a:extLst>
          </p:cNvPr>
          <p:cNvSpPr txBox="1"/>
          <p:nvPr/>
        </p:nvSpPr>
        <p:spPr>
          <a:xfrm>
            <a:off x="6007204" y="6097261"/>
            <a:ext cx="3055516" cy="307777"/>
          </a:xfrm>
          <a:prstGeom prst="rect">
            <a:avLst/>
          </a:prstGeom>
          <a:noFill/>
        </p:spPr>
        <p:txBody>
          <a:bodyPr wrap="none" rtlCol="0">
            <a:spAutoFit/>
          </a:bodyPr>
          <a:lstStyle/>
          <a:p>
            <a:r>
              <a:rPr lang="en-GB" sz="1400" dirty="0"/>
              <a:t>Dickens, </a:t>
            </a:r>
            <a:r>
              <a:rPr lang="en-GB" sz="1400" i="1" dirty="0"/>
              <a:t>A Tale of Two Cities</a:t>
            </a:r>
            <a:r>
              <a:rPr lang="en-GB" sz="1400" dirty="0"/>
              <a:t>, pp.315-16</a:t>
            </a:r>
            <a:endParaRPr lang="en-GB" sz="1400" i="1" dirty="0"/>
          </a:p>
        </p:txBody>
      </p:sp>
    </p:spTree>
    <p:extLst>
      <p:ext uri="{BB962C8B-B14F-4D97-AF65-F5344CB8AC3E}">
        <p14:creationId xmlns:p14="http://schemas.microsoft.com/office/powerpoint/2010/main" val="12417368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991360"/>
            <a:ext cx="821184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Romantic history; and the idea of history in </a:t>
            </a:r>
            <a:r>
              <a:rPr lang="en-US" sz="2400" i="1" dirty="0">
                <a:solidFill>
                  <a:schemeClr val="bg1">
                    <a:lumMod val="50000"/>
                  </a:schemeClr>
                </a:solidFill>
              </a:rPr>
              <a:t>A Tale of Two Cities</a:t>
            </a:r>
            <a:endParaRPr lang="en-US" sz="2400" dirty="0">
              <a:solidFill>
                <a:schemeClr val="bg1">
                  <a:lumMod val="50000"/>
                </a:schemeClr>
              </a:solidFill>
            </a:endParaRPr>
          </a:p>
          <a:p>
            <a:pPr marL="457200" indent="-457200">
              <a:buAutoNum type="arabicPeriod"/>
            </a:pPr>
            <a:endParaRPr lang="en-US" sz="2400" dirty="0"/>
          </a:p>
          <a:p>
            <a:pPr marL="457200" indent="-457200">
              <a:buAutoNum type="arabicPeriod"/>
            </a:pPr>
            <a:r>
              <a:rPr lang="en-US" sz="2400" dirty="0"/>
              <a:t>History as a ‘science’ in the later nineteenth century</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History as inter-disciplinary method (Braudel)</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Historical method and the interpretation of meaning (Darnton)</a:t>
            </a:r>
          </a:p>
        </p:txBody>
      </p:sp>
    </p:spTree>
    <p:extLst>
      <p:ext uri="{BB962C8B-B14F-4D97-AF65-F5344CB8AC3E}">
        <p14:creationId xmlns:p14="http://schemas.microsoft.com/office/powerpoint/2010/main" val="29487477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History as discipline and ‘science’: Ranke</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952474" y="1527304"/>
            <a:ext cx="4249446" cy="5117336"/>
          </a:xfrm>
          <a:prstGeom prst="rect">
            <a:avLst/>
          </a:prstGeom>
        </p:spPr>
        <p:txBody>
          <a:bodyPr vert="horz" lIns="91440" tIns="45720" rIns="91440" bIns="45720" rtlCol="0">
            <a:normAutofit fontScale="925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b="1" dirty="0"/>
              <a:t>Charles Kingsley</a:t>
            </a:r>
            <a:r>
              <a:rPr lang="en-GB" sz="2400" dirty="0"/>
              <a:t> appointed </a:t>
            </a:r>
            <a:r>
              <a:rPr lang="en-GB" sz="2400" dirty="0" err="1"/>
              <a:t>Regius</a:t>
            </a:r>
            <a:r>
              <a:rPr lang="en-GB" sz="2400" dirty="0"/>
              <a:t> Professor of Modern History at Cambridge, 1861 – but met with opposition (e.g. medieval historian Edward Freeman), on grounds of history’s status as ‘science’ based on rigorous source criticism</a:t>
            </a:r>
          </a:p>
          <a:p>
            <a:pPr marL="0" indent="0">
              <a:buNone/>
            </a:pPr>
            <a:endParaRPr lang="en-GB" sz="2400" dirty="0"/>
          </a:p>
          <a:p>
            <a:pPr marL="0" indent="0">
              <a:buNone/>
            </a:pPr>
            <a:r>
              <a:rPr lang="en-GB" sz="2400" b="1" dirty="0"/>
              <a:t>Leopold von Ranke</a:t>
            </a:r>
            <a:r>
              <a:rPr lang="en-GB" sz="2400" dirty="0"/>
              <a:t> (1795-1886) – critical examination of source material (principally state documents), seeking ‘</a:t>
            </a:r>
            <a:r>
              <a:rPr lang="en-GB" sz="2400" i="1" dirty="0" err="1"/>
              <a:t>wie</a:t>
            </a:r>
            <a:r>
              <a:rPr lang="en-GB" sz="2400" i="1" dirty="0"/>
              <a:t> </a:t>
            </a:r>
            <a:r>
              <a:rPr lang="en-GB" sz="2400" i="1" dirty="0" err="1"/>
              <a:t>es</a:t>
            </a:r>
            <a:r>
              <a:rPr lang="en-GB" sz="2400" i="1" dirty="0"/>
              <a:t> </a:t>
            </a:r>
            <a:r>
              <a:rPr lang="en-GB" sz="2400" i="1" dirty="0" err="1"/>
              <a:t>eigentlich</a:t>
            </a:r>
            <a:r>
              <a:rPr lang="en-GB" sz="2400" i="1" dirty="0"/>
              <a:t> </a:t>
            </a:r>
            <a:r>
              <a:rPr lang="en-GB" sz="2400" i="1" dirty="0" err="1"/>
              <a:t>gewesen</a:t>
            </a:r>
            <a:r>
              <a:rPr lang="en-GB" sz="2400" dirty="0"/>
              <a:t>’</a:t>
            </a:r>
          </a:p>
          <a:p>
            <a:pPr marL="0" indent="0">
              <a:buNone/>
            </a:pPr>
            <a:endParaRPr lang="en-GB" sz="2400" dirty="0"/>
          </a:p>
        </p:txBody>
      </p:sp>
      <p:pic>
        <p:nvPicPr>
          <p:cNvPr id="2" name="Picture 1">
            <a:extLst>
              <a:ext uri="{FF2B5EF4-FFF2-40B4-BE49-F238E27FC236}">
                <a16:creationId xmlns:a16="http://schemas.microsoft.com/office/drawing/2014/main" id="{B28FF8CF-CEBF-4841-9C67-5740220C932A}"/>
              </a:ext>
            </a:extLst>
          </p:cNvPr>
          <p:cNvPicPr>
            <a:picLocks noChangeAspect="1"/>
          </p:cNvPicPr>
          <p:nvPr/>
        </p:nvPicPr>
        <p:blipFill>
          <a:blip r:embed="rId2"/>
          <a:stretch>
            <a:fillRect/>
          </a:stretch>
        </p:blipFill>
        <p:spPr>
          <a:xfrm>
            <a:off x="5568526" y="1527304"/>
            <a:ext cx="3367951" cy="4666744"/>
          </a:xfrm>
          <a:prstGeom prst="rect">
            <a:avLst/>
          </a:prstGeom>
        </p:spPr>
      </p:pic>
      <p:sp>
        <p:nvSpPr>
          <p:cNvPr id="7" name="TextBox 6">
            <a:extLst>
              <a:ext uri="{FF2B5EF4-FFF2-40B4-BE49-F238E27FC236}">
                <a16:creationId xmlns:a16="http://schemas.microsoft.com/office/drawing/2014/main" id="{E704277B-888F-FA4E-B58D-9B7AC4F3DC55}"/>
              </a:ext>
            </a:extLst>
          </p:cNvPr>
          <p:cNvSpPr txBox="1"/>
          <p:nvPr/>
        </p:nvSpPr>
        <p:spPr>
          <a:xfrm>
            <a:off x="7372651" y="6303712"/>
            <a:ext cx="1563826" cy="307777"/>
          </a:xfrm>
          <a:prstGeom prst="rect">
            <a:avLst/>
          </a:prstGeom>
          <a:noFill/>
        </p:spPr>
        <p:txBody>
          <a:bodyPr wrap="none" rtlCol="0">
            <a:spAutoFit/>
          </a:bodyPr>
          <a:lstStyle/>
          <a:p>
            <a:r>
              <a:rPr lang="en-GB" sz="1400" dirty="0"/>
              <a:t>Leopold von Ranke</a:t>
            </a:r>
            <a:endParaRPr lang="en-GB" sz="1400" i="1" dirty="0"/>
          </a:p>
        </p:txBody>
      </p:sp>
    </p:spTree>
    <p:extLst>
      <p:ext uri="{BB962C8B-B14F-4D97-AF65-F5344CB8AC3E}">
        <p14:creationId xmlns:p14="http://schemas.microsoft.com/office/powerpoint/2010/main" val="8611504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History as discipline and ‘science’: Lord Acton</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952474" y="1527304"/>
            <a:ext cx="4391686"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dirty="0"/>
              <a:t>“The test of solidity is not the quantity read, but the mode in which the knowledge has been collected and used. </a:t>
            </a:r>
            <a:r>
              <a:rPr lang="en-GB" sz="2000" b="1" dirty="0"/>
              <a:t>Method, not genius, or eloquence, or erudition, makes the historian</a:t>
            </a:r>
            <a:r>
              <a:rPr lang="en-GB" sz="2000" dirty="0"/>
              <a:t>.”</a:t>
            </a:r>
          </a:p>
          <a:p>
            <a:pPr marL="0" indent="0">
              <a:buNone/>
            </a:pPr>
            <a:endParaRPr lang="en-GB" sz="2000" dirty="0"/>
          </a:p>
          <a:p>
            <a:pPr marL="0" indent="0">
              <a:buNone/>
            </a:pPr>
            <a:endParaRPr lang="en-GB" sz="2000" dirty="0"/>
          </a:p>
          <a:p>
            <a:pPr marL="0" indent="0">
              <a:buNone/>
            </a:pPr>
            <a:r>
              <a:rPr lang="en-GB" sz="2000" dirty="0"/>
              <a:t>“Contributors will understand that […] our Waterloo must satisfy French and English, German and Dutch alike; that nobody can tell, without examining the list of authors, where the Bishop of Oxford laid down his pen, and whether Fairbairn or </a:t>
            </a:r>
            <a:r>
              <a:rPr lang="en-GB" sz="2000" dirty="0" err="1"/>
              <a:t>Gasquet</a:t>
            </a:r>
            <a:r>
              <a:rPr lang="en-GB" sz="2000" dirty="0"/>
              <a:t>, Liebermann or Harrison took it up.”</a:t>
            </a:r>
          </a:p>
          <a:p>
            <a:pPr marL="0" indent="0">
              <a:buNone/>
            </a:pPr>
            <a:endParaRPr lang="en-GB" sz="2000" dirty="0"/>
          </a:p>
        </p:txBody>
      </p:sp>
      <p:sp>
        <p:nvSpPr>
          <p:cNvPr id="7" name="TextBox 6">
            <a:extLst>
              <a:ext uri="{FF2B5EF4-FFF2-40B4-BE49-F238E27FC236}">
                <a16:creationId xmlns:a16="http://schemas.microsoft.com/office/drawing/2014/main" id="{E704277B-888F-FA4E-B58D-9B7AC4F3DC55}"/>
              </a:ext>
            </a:extLst>
          </p:cNvPr>
          <p:cNvSpPr txBox="1"/>
          <p:nvPr/>
        </p:nvSpPr>
        <p:spPr>
          <a:xfrm>
            <a:off x="6509407" y="6252912"/>
            <a:ext cx="2558393" cy="307777"/>
          </a:xfrm>
          <a:prstGeom prst="rect">
            <a:avLst/>
          </a:prstGeom>
          <a:noFill/>
        </p:spPr>
        <p:txBody>
          <a:bodyPr wrap="none" rtlCol="0">
            <a:spAutoFit/>
          </a:bodyPr>
          <a:lstStyle/>
          <a:p>
            <a:r>
              <a:rPr lang="en-GB" sz="1400" dirty="0"/>
              <a:t>John Dalberg-Acton (Lord Acton)</a:t>
            </a:r>
            <a:endParaRPr lang="en-GB" sz="1400" i="1" dirty="0"/>
          </a:p>
        </p:txBody>
      </p:sp>
      <p:pic>
        <p:nvPicPr>
          <p:cNvPr id="3" name="Picture 2">
            <a:extLst>
              <a:ext uri="{FF2B5EF4-FFF2-40B4-BE49-F238E27FC236}">
                <a16:creationId xmlns:a16="http://schemas.microsoft.com/office/drawing/2014/main" id="{342D1E79-31BF-EA45-B1EA-FE452C5BFF0A}"/>
              </a:ext>
            </a:extLst>
          </p:cNvPr>
          <p:cNvPicPr>
            <a:picLocks noChangeAspect="1"/>
          </p:cNvPicPr>
          <p:nvPr/>
        </p:nvPicPr>
        <p:blipFill>
          <a:blip r:embed="rId2"/>
          <a:stretch>
            <a:fillRect/>
          </a:stretch>
        </p:blipFill>
        <p:spPr>
          <a:xfrm>
            <a:off x="5694791" y="1635760"/>
            <a:ext cx="3241686" cy="4409440"/>
          </a:xfrm>
          <a:prstGeom prst="rect">
            <a:avLst/>
          </a:prstGeom>
        </p:spPr>
      </p:pic>
      <p:sp>
        <p:nvSpPr>
          <p:cNvPr id="8" name="TextBox 7">
            <a:extLst>
              <a:ext uri="{FF2B5EF4-FFF2-40B4-BE49-F238E27FC236}">
                <a16:creationId xmlns:a16="http://schemas.microsoft.com/office/drawing/2014/main" id="{84C6A7A9-789F-D849-B2EC-CC8018D305D2}"/>
              </a:ext>
            </a:extLst>
          </p:cNvPr>
          <p:cNvSpPr txBox="1"/>
          <p:nvPr/>
        </p:nvSpPr>
        <p:spPr>
          <a:xfrm>
            <a:off x="1509980" y="3215072"/>
            <a:ext cx="4009496" cy="307777"/>
          </a:xfrm>
          <a:prstGeom prst="rect">
            <a:avLst/>
          </a:prstGeom>
          <a:noFill/>
        </p:spPr>
        <p:txBody>
          <a:bodyPr wrap="none" rtlCol="0">
            <a:spAutoFit/>
          </a:bodyPr>
          <a:lstStyle/>
          <a:p>
            <a:r>
              <a:rPr lang="en-GB" sz="1400" dirty="0"/>
              <a:t>‘Mr. Goldwin Smith’s </a:t>
            </a:r>
            <a:r>
              <a:rPr lang="en-GB" sz="1400" i="1" dirty="0"/>
              <a:t>Irish History</a:t>
            </a:r>
            <a:r>
              <a:rPr lang="en-GB" sz="1400" dirty="0"/>
              <a:t>’, </a:t>
            </a:r>
            <a:r>
              <a:rPr lang="en-GB" sz="1400" i="1" dirty="0" err="1"/>
              <a:t>Ramber</a:t>
            </a:r>
            <a:r>
              <a:rPr lang="en-GB" sz="1400" i="1" dirty="0"/>
              <a:t> </a:t>
            </a:r>
            <a:r>
              <a:rPr lang="en-GB" sz="1400" dirty="0"/>
              <a:t>6 (1862)</a:t>
            </a:r>
          </a:p>
        </p:txBody>
      </p:sp>
      <p:sp>
        <p:nvSpPr>
          <p:cNvPr id="9" name="TextBox 8">
            <a:extLst>
              <a:ext uri="{FF2B5EF4-FFF2-40B4-BE49-F238E27FC236}">
                <a16:creationId xmlns:a16="http://schemas.microsoft.com/office/drawing/2014/main" id="{7B34F806-BB0E-CD45-A5C9-262C9BBB7025}"/>
              </a:ext>
            </a:extLst>
          </p:cNvPr>
          <p:cNvSpPr txBox="1"/>
          <p:nvPr/>
        </p:nvSpPr>
        <p:spPr>
          <a:xfrm>
            <a:off x="1418540" y="6406800"/>
            <a:ext cx="4080156" cy="307777"/>
          </a:xfrm>
          <a:prstGeom prst="rect">
            <a:avLst/>
          </a:prstGeom>
          <a:noFill/>
        </p:spPr>
        <p:txBody>
          <a:bodyPr wrap="none" rtlCol="0">
            <a:spAutoFit/>
          </a:bodyPr>
          <a:lstStyle/>
          <a:p>
            <a:r>
              <a:rPr lang="en-GB" sz="1400" dirty="0"/>
              <a:t>‘Prospectus’ to the </a:t>
            </a:r>
            <a:r>
              <a:rPr lang="en-GB" sz="1400" i="1" dirty="0"/>
              <a:t>Cambridge Modern History</a:t>
            </a:r>
            <a:r>
              <a:rPr lang="en-GB" sz="1400" dirty="0"/>
              <a:t> (1902)</a:t>
            </a:r>
          </a:p>
        </p:txBody>
      </p:sp>
    </p:spTree>
    <p:extLst>
      <p:ext uri="{BB962C8B-B14F-4D97-AF65-F5344CB8AC3E}">
        <p14:creationId xmlns:p14="http://schemas.microsoft.com/office/powerpoint/2010/main" val="40235736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991360"/>
            <a:ext cx="821184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Romantic history; and the idea of history in </a:t>
            </a:r>
            <a:r>
              <a:rPr lang="en-US" sz="2400" i="1" dirty="0">
                <a:solidFill>
                  <a:schemeClr val="bg1">
                    <a:lumMod val="50000"/>
                  </a:schemeClr>
                </a:solidFill>
              </a:rPr>
              <a:t>A Tale of Two Cities</a:t>
            </a:r>
            <a:endParaRPr lang="en-US" sz="2400" dirty="0">
              <a:solidFill>
                <a:schemeClr val="bg1">
                  <a:lumMod val="50000"/>
                </a:schemeClr>
              </a:solidFill>
            </a:endParaRPr>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History as a ‘science’ in the later nineteenth century</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History as inter-disciplinary method (Braudel)</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Historical method and the interpretation of meaning (Darnton)</a:t>
            </a:r>
          </a:p>
        </p:txBody>
      </p:sp>
    </p:spTree>
    <p:extLst>
      <p:ext uri="{BB962C8B-B14F-4D97-AF65-F5344CB8AC3E}">
        <p14:creationId xmlns:p14="http://schemas.microsoft.com/office/powerpoint/2010/main" val="360391745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Resistance to quasi-</a:t>
            </a:r>
            <a:r>
              <a:rPr lang="en-GB" sz="3200" dirty="0" err="1"/>
              <a:t>Rankean</a:t>
            </a:r>
            <a:r>
              <a:rPr lang="en-GB" sz="3200" dirty="0"/>
              <a:t> political history</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952474" y="1618744"/>
            <a:ext cx="8272806"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t>Lucien </a:t>
            </a:r>
            <a:r>
              <a:rPr lang="en-GB" sz="2400" dirty="0" err="1"/>
              <a:t>Febvre</a:t>
            </a:r>
            <a:r>
              <a:rPr lang="en-GB" sz="2400" dirty="0"/>
              <a:t> &amp; Marc Bloch – founders of ‘Annales’ school:</a:t>
            </a:r>
          </a:p>
          <a:p>
            <a:pPr lvl="1"/>
            <a:r>
              <a:rPr lang="en-GB" sz="2400" dirty="0"/>
              <a:t>focus on analytical, problem-oriented inquiry</a:t>
            </a:r>
          </a:p>
          <a:p>
            <a:pPr lvl="1"/>
            <a:r>
              <a:rPr lang="en-GB" sz="2400" dirty="0"/>
              <a:t>use of research &amp; analytical techniques from other disciplines, esp. social &amp; human sciences</a:t>
            </a:r>
          </a:p>
          <a:p>
            <a:pPr marL="0" indent="0">
              <a:buNone/>
            </a:pPr>
            <a:r>
              <a:rPr lang="en-GB" sz="2400" dirty="0"/>
              <a:t>E.g. Bloch, </a:t>
            </a:r>
            <a:r>
              <a:rPr lang="en-GB" sz="2400" i="1" dirty="0"/>
              <a:t>The Royal Touch</a:t>
            </a:r>
            <a:r>
              <a:rPr lang="en-GB" sz="2400" dirty="0"/>
              <a:t> (1924) – study of the problem of collective belief, drawing on psychology and (esp. Durkheimian) sociology</a:t>
            </a:r>
          </a:p>
          <a:p>
            <a:pPr marL="0" indent="0">
              <a:buNone/>
            </a:pPr>
            <a:endParaRPr lang="en-GB" sz="2400" dirty="0"/>
          </a:p>
          <a:p>
            <a:pPr marL="0" indent="0">
              <a:buNone/>
            </a:pPr>
            <a:r>
              <a:rPr lang="en-GB" sz="2400" dirty="0"/>
              <a:t>Weakened sense of history as a distinctive ‘method’; instead willingness to draw upon methods of neighbouring disciplines, particularly the social and ‘human’ sciences</a:t>
            </a:r>
          </a:p>
          <a:p>
            <a:pPr marL="0" indent="0">
              <a:buNone/>
            </a:pPr>
            <a:endParaRPr lang="en-GB" sz="2400" dirty="0"/>
          </a:p>
        </p:txBody>
      </p:sp>
    </p:spTree>
    <p:extLst>
      <p:ext uri="{BB962C8B-B14F-4D97-AF65-F5344CB8AC3E}">
        <p14:creationId xmlns:p14="http://schemas.microsoft.com/office/powerpoint/2010/main" val="3137736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Braudel: history and time</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817880" y="1547624"/>
            <a:ext cx="4668520"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000" i="1" dirty="0"/>
              <a:t>The Mediterranean and the Mediterranean World in the Age of Philip II</a:t>
            </a:r>
            <a:r>
              <a:rPr lang="en-GB" sz="2000" dirty="0"/>
              <a:t> (1949).</a:t>
            </a:r>
            <a:r>
              <a:rPr lang="en-GB" sz="2000" i="1" dirty="0"/>
              <a:t> </a:t>
            </a:r>
            <a:r>
              <a:rPr lang="en-GB" sz="2000" dirty="0"/>
              <a:t>Three levels of time:</a:t>
            </a:r>
          </a:p>
          <a:p>
            <a:r>
              <a:rPr lang="en-GB" sz="2000" dirty="0"/>
              <a:t>‘events’</a:t>
            </a:r>
          </a:p>
          <a:p>
            <a:r>
              <a:rPr lang="en-GB" sz="2000" dirty="0"/>
              <a:t>structures</a:t>
            </a:r>
          </a:p>
          <a:p>
            <a:r>
              <a:rPr lang="en-GB" sz="2000" dirty="0"/>
              <a:t>geo-history</a:t>
            </a:r>
          </a:p>
          <a:p>
            <a:pPr marL="0" indent="0">
              <a:buNone/>
            </a:pPr>
            <a:endParaRPr lang="en-GB" sz="800" dirty="0"/>
          </a:p>
          <a:p>
            <a:pPr marL="0" indent="0">
              <a:buNone/>
            </a:pPr>
            <a:r>
              <a:rPr lang="en-GB" sz="2000" dirty="0"/>
              <a:t>“My feeling is that the sea itself, the one we see and love, is the greatest document of its past existence.”</a:t>
            </a:r>
          </a:p>
          <a:p>
            <a:pPr marL="0" indent="0">
              <a:buNone/>
            </a:pPr>
            <a:r>
              <a:rPr lang="en-GB" sz="2000" dirty="0"/>
              <a:t>[…]</a:t>
            </a:r>
          </a:p>
          <a:p>
            <a:pPr marL="0" indent="0">
              <a:buNone/>
            </a:pPr>
            <a:r>
              <a:rPr lang="en-GB" sz="2000" dirty="0"/>
              <a:t>“… ‘</a:t>
            </a:r>
            <a:r>
              <a:rPr lang="en-GB" sz="2000" i="1" dirty="0" err="1"/>
              <a:t>l’histoire</a:t>
            </a:r>
            <a:r>
              <a:rPr lang="en-GB" sz="2000" i="1" dirty="0"/>
              <a:t> </a:t>
            </a:r>
            <a:r>
              <a:rPr lang="en-GB" sz="2000" i="1" dirty="0" err="1"/>
              <a:t>événmentielle</a:t>
            </a:r>
            <a:r>
              <a:rPr lang="en-GB" sz="2000" dirty="0"/>
              <a:t>’, that is, the history of events: surface disturbances, crests of foam that the tides of history carry on their strong backs.”</a:t>
            </a:r>
          </a:p>
          <a:p>
            <a:pPr marL="0" indent="0">
              <a:buNone/>
            </a:pPr>
            <a:endParaRPr lang="en-GB" sz="2000" dirty="0"/>
          </a:p>
          <a:p>
            <a:pPr marL="0" indent="0">
              <a:buNone/>
            </a:pPr>
            <a:endParaRPr lang="en-GB" sz="2000" dirty="0"/>
          </a:p>
        </p:txBody>
      </p:sp>
      <p:pic>
        <p:nvPicPr>
          <p:cNvPr id="2" name="Picture 1">
            <a:extLst>
              <a:ext uri="{FF2B5EF4-FFF2-40B4-BE49-F238E27FC236}">
                <a16:creationId xmlns:a16="http://schemas.microsoft.com/office/drawing/2014/main" id="{682C3CEE-3103-4E4C-A207-F20D4504117C}"/>
              </a:ext>
            </a:extLst>
          </p:cNvPr>
          <p:cNvPicPr>
            <a:picLocks noChangeAspect="1"/>
          </p:cNvPicPr>
          <p:nvPr/>
        </p:nvPicPr>
        <p:blipFill>
          <a:blip r:embed="rId2"/>
          <a:stretch>
            <a:fillRect/>
          </a:stretch>
        </p:blipFill>
        <p:spPr>
          <a:xfrm>
            <a:off x="5641355" y="1686559"/>
            <a:ext cx="3629127" cy="4782383"/>
          </a:xfrm>
          <a:prstGeom prst="rect">
            <a:avLst/>
          </a:prstGeom>
        </p:spPr>
      </p:pic>
      <p:sp>
        <p:nvSpPr>
          <p:cNvPr id="7" name="TextBox 6">
            <a:extLst>
              <a:ext uri="{FF2B5EF4-FFF2-40B4-BE49-F238E27FC236}">
                <a16:creationId xmlns:a16="http://schemas.microsoft.com/office/drawing/2014/main" id="{BB023C40-170E-C54C-ADA7-BA75C30CDA5C}"/>
              </a:ext>
            </a:extLst>
          </p:cNvPr>
          <p:cNvSpPr txBox="1"/>
          <p:nvPr/>
        </p:nvSpPr>
        <p:spPr>
          <a:xfrm>
            <a:off x="934605" y="6489263"/>
            <a:ext cx="4600234" cy="307777"/>
          </a:xfrm>
          <a:prstGeom prst="rect">
            <a:avLst/>
          </a:prstGeom>
          <a:noFill/>
        </p:spPr>
        <p:txBody>
          <a:bodyPr wrap="none" rtlCol="0">
            <a:spAutoFit/>
          </a:bodyPr>
          <a:lstStyle/>
          <a:p>
            <a:r>
              <a:rPr lang="en-GB" sz="1400" dirty="0"/>
              <a:t>Braudel, </a:t>
            </a:r>
            <a:r>
              <a:rPr lang="en-GB" sz="1400" i="1" dirty="0"/>
              <a:t>The Mediterranean</a:t>
            </a:r>
            <a:r>
              <a:rPr lang="en-GB" sz="1400" dirty="0"/>
              <a:t>, trans. </a:t>
            </a:r>
            <a:r>
              <a:rPr lang="en-GB" sz="1400" dirty="0" err="1"/>
              <a:t>Sîan</a:t>
            </a:r>
            <a:r>
              <a:rPr lang="en-GB" sz="1400" dirty="0"/>
              <a:t> Reynolds, p.17; p.21</a:t>
            </a:r>
            <a:endParaRPr lang="en-GB" sz="1400" i="1" dirty="0"/>
          </a:p>
        </p:txBody>
      </p:sp>
    </p:spTree>
    <p:extLst>
      <p:ext uri="{BB962C8B-B14F-4D97-AF65-F5344CB8AC3E}">
        <p14:creationId xmlns:p14="http://schemas.microsoft.com/office/powerpoint/2010/main" val="38633658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991360"/>
            <a:ext cx="8211845" cy="3416320"/>
          </a:xfrm>
          <a:prstGeom prst="rect">
            <a:avLst/>
          </a:prstGeom>
          <a:noFill/>
        </p:spPr>
        <p:txBody>
          <a:bodyPr wrap="square" rtlCol="0">
            <a:spAutoFit/>
          </a:bodyPr>
          <a:lstStyle/>
          <a:p>
            <a:pPr marL="457200" indent="-457200">
              <a:buAutoNum type="arabicPeriod"/>
            </a:pPr>
            <a:r>
              <a:rPr lang="en-US" sz="2400" dirty="0">
                <a:solidFill>
                  <a:schemeClr val="bg1">
                    <a:lumMod val="50000"/>
                  </a:schemeClr>
                </a:solidFill>
              </a:rPr>
              <a:t>Romantic history; and the idea of history in </a:t>
            </a:r>
            <a:r>
              <a:rPr lang="en-US" sz="2400" i="1" dirty="0">
                <a:solidFill>
                  <a:schemeClr val="bg1">
                    <a:lumMod val="50000"/>
                  </a:schemeClr>
                </a:solidFill>
              </a:rPr>
              <a:t>A Tale of Two Cities</a:t>
            </a:r>
            <a:endParaRPr lang="en-US" sz="2400" dirty="0">
              <a:solidFill>
                <a:schemeClr val="bg1">
                  <a:lumMod val="50000"/>
                </a:schemeClr>
              </a:solidFill>
            </a:endParaRPr>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History as a ‘science’ in the later nineteenth century</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History as inter-disciplinary method (Braudel)</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t>Historical method and the interpretation of meaning (Darnton)</a:t>
            </a:r>
          </a:p>
        </p:txBody>
      </p:sp>
    </p:spTree>
    <p:extLst>
      <p:ext uri="{BB962C8B-B14F-4D97-AF65-F5344CB8AC3E}">
        <p14:creationId xmlns:p14="http://schemas.microsoft.com/office/powerpoint/2010/main" val="106554366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The fragmentation of historical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817880" y="1547624"/>
            <a:ext cx="8539480"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a:p>
          <a:p>
            <a:pPr marL="0" indent="0">
              <a:buNone/>
            </a:pPr>
            <a:endParaRPr lang="en-GB" sz="2000" dirty="0"/>
          </a:p>
        </p:txBody>
      </p:sp>
      <p:sp>
        <p:nvSpPr>
          <p:cNvPr id="8" name="Content Placeholder 2">
            <a:extLst>
              <a:ext uri="{FF2B5EF4-FFF2-40B4-BE49-F238E27FC236}">
                <a16:creationId xmlns:a16="http://schemas.microsoft.com/office/drawing/2014/main" id="{CB335B8D-C4BE-5D4D-8470-5439803FB244}"/>
              </a:ext>
            </a:extLst>
          </p:cNvPr>
          <p:cNvSpPr txBox="1">
            <a:spLocks/>
          </p:cNvSpPr>
          <p:nvPr/>
        </p:nvSpPr>
        <p:spPr>
          <a:xfrm>
            <a:off x="952474" y="1618744"/>
            <a:ext cx="8272806"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t>Influence of structural linguistics: languages share a densely-interrelated common structure, not necessarily having any fixed relation to the world of objects</a:t>
            </a:r>
          </a:p>
          <a:p>
            <a:pPr marL="0" indent="0">
              <a:buNone/>
            </a:pPr>
            <a:endParaRPr lang="en-GB" sz="900" dirty="0"/>
          </a:p>
          <a:p>
            <a:pPr marL="0" indent="0">
              <a:buNone/>
            </a:pPr>
            <a:r>
              <a:rPr lang="en-GB" sz="2400" dirty="0"/>
              <a:t>Claude Levi-Strauss (French anthropologist), </a:t>
            </a:r>
            <a:r>
              <a:rPr lang="en-GB" sz="2400" i="1" dirty="0"/>
              <a:t>The Elementary Structures of Kinship</a:t>
            </a:r>
            <a:r>
              <a:rPr lang="en-GB" sz="2400" dirty="0"/>
              <a:t> (1949) – kinship structures share common structural elements, despite apparent diversity</a:t>
            </a:r>
          </a:p>
          <a:p>
            <a:pPr marL="0" indent="0">
              <a:buNone/>
            </a:pPr>
            <a:endParaRPr lang="en-GB" sz="900" dirty="0"/>
          </a:p>
          <a:p>
            <a:pPr marL="0" indent="0">
              <a:buNone/>
            </a:pPr>
            <a:r>
              <a:rPr lang="en-GB" sz="2400" dirty="0"/>
              <a:t>Michel Foucault (denied being a ‘structuralist’), </a:t>
            </a:r>
            <a:r>
              <a:rPr lang="en-GB" sz="2400" i="1" dirty="0"/>
              <a:t>The Order of Things</a:t>
            </a:r>
            <a:r>
              <a:rPr lang="en-GB" sz="2400" dirty="0"/>
              <a:t> (1966) – study of how knowledge has been produced, structured &amp; categorised since the Renaissance, &amp; esp. since the eighteenth century. Rejection of method, in order to make ‘method’ </a:t>
            </a:r>
            <a:r>
              <a:rPr lang="en-GB" sz="2400" i="1" dirty="0"/>
              <a:t>itself</a:t>
            </a:r>
            <a:r>
              <a:rPr lang="en-GB" sz="2400" dirty="0"/>
              <a:t> an object of inquiry (and critique)</a:t>
            </a:r>
          </a:p>
          <a:p>
            <a:pPr marL="0" indent="0">
              <a:buNone/>
            </a:pPr>
            <a:endParaRPr lang="en-GB" sz="900" dirty="0"/>
          </a:p>
        </p:txBody>
      </p:sp>
    </p:spTree>
    <p:extLst>
      <p:ext uri="{BB962C8B-B14F-4D97-AF65-F5344CB8AC3E}">
        <p14:creationId xmlns:p14="http://schemas.microsoft.com/office/powerpoint/2010/main" val="33832376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Re-cap: What is History?</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554480"/>
            <a:ext cx="8465845" cy="4893647"/>
          </a:xfrm>
          <a:prstGeom prst="rect">
            <a:avLst/>
          </a:prstGeom>
          <a:noFill/>
        </p:spPr>
        <p:txBody>
          <a:bodyPr wrap="square" rtlCol="0">
            <a:spAutoFit/>
          </a:bodyPr>
          <a:lstStyle/>
          <a:p>
            <a:r>
              <a:rPr lang="en-US" sz="2400" dirty="0"/>
              <a:t>History and Textuality unit one: ‘What is History?’</a:t>
            </a:r>
          </a:p>
          <a:p>
            <a:endParaRPr lang="en-US" sz="2400" dirty="0"/>
          </a:p>
          <a:p>
            <a:r>
              <a:rPr lang="en-US" sz="2400" dirty="0"/>
              <a:t>Answered in terms of the distinctive features of history as it was formed into an academic ‘discipline’ over the nineteenth century:</a:t>
            </a:r>
          </a:p>
          <a:p>
            <a:endParaRPr lang="en-US" sz="2400" dirty="0"/>
          </a:p>
          <a:p>
            <a:r>
              <a:rPr lang="en-US" sz="2400" dirty="0"/>
              <a:t>	</a:t>
            </a:r>
            <a:r>
              <a:rPr lang="en-US" sz="2400" b="1" dirty="0"/>
              <a:t>Week 2: Archives </a:t>
            </a:r>
          </a:p>
          <a:p>
            <a:r>
              <a:rPr lang="en-US" sz="2400" dirty="0"/>
              <a:t>	History is the branch of academic inquiry that produces 	knowledge through research in the archives</a:t>
            </a:r>
          </a:p>
          <a:p>
            <a:endParaRPr lang="en-US" sz="2400" dirty="0"/>
          </a:p>
          <a:p>
            <a:r>
              <a:rPr lang="en-US" sz="2400" b="1" dirty="0"/>
              <a:t>	Week 3: Evidence</a:t>
            </a:r>
          </a:p>
          <a:p>
            <a:r>
              <a:rPr lang="en-US" sz="2400" dirty="0"/>
              <a:t>	History produces knowledge of the past by reading texts 	as evidence </a:t>
            </a:r>
            <a:r>
              <a:rPr lang="en-US" sz="2400" i="1" dirty="0"/>
              <a:t>of</a:t>
            </a:r>
            <a:r>
              <a:rPr lang="en-US" sz="2400" dirty="0"/>
              <a:t> the past, </a:t>
            </a:r>
            <a:r>
              <a:rPr lang="en-US" sz="2400" i="1" dirty="0"/>
              <a:t>for</a:t>
            </a:r>
            <a:r>
              <a:rPr lang="en-US" sz="2400" dirty="0"/>
              <a:t> a particular understanding of 	the past</a:t>
            </a:r>
          </a:p>
        </p:txBody>
      </p:sp>
    </p:spTree>
    <p:extLst>
      <p:ext uri="{BB962C8B-B14F-4D97-AF65-F5344CB8AC3E}">
        <p14:creationId xmlns:p14="http://schemas.microsoft.com/office/powerpoint/2010/main" val="173323289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'Thick description’ and cultural history</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817880" y="1547624"/>
            <a:ext cx="8539480"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a:p>
          <a:p>
            <a:pPr marL="0" indent="0">
              <a:buNone/>
            </a:pPr>
            <a:endParaRPr lang="en-GB" sz="2000" dirty="0"/>
          </a:p>
        </p:txBody>
      </p:sp>
      <p:sp>
        <p:nvSpPr>
          <p:cNvPr id="8" name="Content Placeholder 2">
            <a:extLst>
              <a:ext uri="{FF2B5EF4-FFF2-40B4-BE49-F238E27FC236}">
                <a16:creationId xmlns:a16="http://schemas.microsoft.com/office/drawing/2014/main" id="{CB335B8D-C4BE-5D4D-8470-5439803FB244}"/>
              </a:ext>
            </a:extLst>
          </p:cNvPr>
          <p:cNvSpPr txBox="1">
            <a:spLocks/>
          </p:cNvSpPr>
          <p:nvPr/>
        </p:nvSpPr>
        <p:spPr>
          <a:xfrm>
            <a:off x="952474" y="1496824"/>
            <a:ext cx="8272806"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t>Clifford Geertz (US anthropologist), </a:t>
            </a:r>
            <a:r>
              <a:rPr lang="en-GB" sz="2400" i="1" dirty="0"/>
              <a:t>The Interpretation of Cultures </a:t>
            </a:r>
            <a:r>
              <a:rPr lang="en-GB" sz="2400" dirty="0"/>
              <a:t>(1973) – </a:t>
            </a:r>
          </a:p>
          <a:p>
            <a:r>
              <a:rPr lang="en-GB" sz="2400" dirty="0"/>
              <a:t>cultures as systems of meaning, which the anthropologist does not observe but </a:t>
            </a:r>
            <a:r>
              <a:rPr lang="en-GB" sz="2400" i="1" dirty="0"/>
              <a:t>interprets</a:t>
            </a:r>
            <a:endParaRPr lang="en-GB" sz="2400" dirty="0"/>
          </a:p>
          <a:p>
            <a:r>
              <a:rPr lang="en-GB" sz="2400" dirty="0"/>
              <a:t>‘thick description’ – investigation of the meanings of texts and practices in a particular culture, derived from the knowledge &amp; assumptions shared by people in that culture</a:t>
            </a:r>
          </a:p>
          <a:p>
            <a:pPr marL="0" indent="0">
              <a:buNone/>
            </a:pPr>
            <a:r>
              <a:rPr lang="en-GB" sz="2400" dirty="0"/>
              <a:t>	</a:t>
            </a:r>
            <a:r>
              <a:rPr lang="en-GB" sz="2200" dirty="0"/>
              <a:t>[W]hat we call our data are really our own constructions of 	other people’s constructions of what they and their 	compatriots are up to. […] Right down at the factual base, 	the hard rock, insofar as there is any, of the whole 	enterprise, we are already explicating: and worse, 	explicating explications. Winks upon winks upon winks.</a:t>
            </a:r>
          </a:p>
          <a:p>
            <a:pPr marL="0" indent="0">
              <a:buNone/>
            </a:pPr>
            <a:endParaRPr lang="en-GB" sz="2400" dirty="0"/>
          </a:p>
        </p:txBody>
      </p:sp>
      <p:sp>
        <p:nvSpPr>
          <p:cNvPr id="7" name="TextBox 6">
            <a:extLst>
              <a:ext uri="{FF2B5EF4-FFF2-40B4-BE49-F238E27FC236}">
                <a16:creationId xmlns:a16="http://schemas.microsoft.com/office/drawing/2014/main" id="{7D0477EB-277B-2B42-9638-21A2B132C704}"/>
              </a:ext>
            </a:extLst>
          </p:cNvPr>
          <p:cNvSpPr txBox="1"/>
          <p:nvPr/>
        </p:nvSpPr>
        <p:spPr>
          <a:xfrm>
            <a:off x="4051765" y="6442055"/>
            <a:ext cx="5224315" cy="307777"/>
          </a:xfrm>
          <a:prstGeom prst="rect">
            <a:avLst/>
          </a:prstGeom>
          <a:noFill/>
        </p:spPr>
        <p:txBody>
          <a:bodyPr wrap="none" rtlCol="0">
            <a:spAutoFit/>
          </a:bodyPr>
          <a:lstStyle/>
          <a:p>
            <a:r>
              <a:rPr lang="en-GB" sz="1400" dirty="0"/>
              <a:t>Clifford Geertz, </a:t>
            </a:r>
            <a:r>
              <a:rPr lang="en-GB" sz="1400" i="1" dirty="0"/>
              <a:t>The Interpretation of Cultures</a:t>
            </a:r>
            <a:r>
              <a:rPr lang="en-GB" sz="1400" dirty="0"/>
              <a:t> (1973, </a:t>
            </a:r>
            <a:r>
              <a:rPr lang="en-GB" sz="1400" dirty="0" err="1"/>
              <a:t>repr</a:t>
            </a:r>
            <a:r>
              <a:rPr lang="en-GB" sz="1400" dirty="0"/>
              <a:t>. 2017), p.10</a:t>
            </a:r>
            <a:endParaRPr lang="en-GB" sz="1400" i="1" dirty="0"/>
          </a:p>
        </p:txBody>
      </p:sp>
    </p:spTree>
    <p:extLst>
      <p:ext uri="{BB962C8B-B14F-4D97-AF65-F5344CB8AC3E}">
        <p14:creationId xmlns:p14="http://schemas.microsoft.com/office/powerpoint/2010/main" val="297362323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'Thick description’ and cultural history</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817880" y="1547624"/>
            <a:ext cx="8539480"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a:p>
          <a:p>
            <a:pPr marL="0" indent="0">
              <a:buNone/>
            </a:pPr>
            <a:endParaRPr lang="en-GB" sz="2000" dirty="0"/>
          </a:p>
        </p:txBody>
      </p:sp>
      <p:sp>
        <p:nvSpPr>
          <p:cNvPr id="8" name="Content Placeholder 2">
            <a:extLst>
              <a:ext uri="{FF2B5EF4-FFF2-40B4-BE49-F238E27FC236}">
                <a16:creationId xmlns:a16="http://schemas.microsoft.com/office/drawing/2014/main" id="{CB335B8D-C4BE-5D4D-8470-5439803FB244}"/>
              </a:ext>
            </a:extLst>
          </p:cNvPr>
          <p:cNvSpPr txBox="1">
            <a:spLocks/>
          </p:cNvSpPr>
          <p:nvPr/>
        </p:nvSpPr>
        <p:spPr>
          <a:xfrm>
            <a:off x="952474" y="1496824"/>
            <a:ext cx="8272806"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400" dirty="0"/>
              <a:t>Clifford Geertz (US anthropologist), </a:t>
            </a:r>
            <a:r>
              <a:rPr lang="en-GB" sz="2400" i="1" dirty="0"/>
              <a:t>The Interpretation of Cultures </a:t>
            </a:r>
            <a:r>
              <a:rPr lang="en-GB" sz="2400" dirty="0"/>
              <a:t>(1973) – </a:t>
            </a:r>
          </a:p>
          <a:p>
            <a:r>
              <a:rPr lang="en-GB" sz="2400" dirty="0"/>
              <a:t>cultures as systems of meaning, which the anthropologist does not observe but </a:t>
            </a:r>
            <a:r>
              <a:rPr lang="en-GB" sz="2400" i="1" dirty="0"/>
              <a:t>interprets</a:t>
            </a:r>
            <a:endParaRPr lang="en-GB" sz="2400" dirty="0"/>
          </a:p>
          <a:p>
            <a:r>
              <a:rPr lang="en-GB" sz="2400" dirty="0"/>
              <a:t>‘thick description’ – investigation of the meanings of texts and practices in a particular culture, derived from the knowledge &amp; assumptions shared by people in that culture</a:t>
            </a:r>
          </a:p>
          <a:p>
            <a:pPr marL="0" indent="0">
              <a:buNone/>
            </a:pPr>
            <a:r>
              <a:rPr lang="en-GB" sz="2400" dirty="0"/>
              <a:t>	</a:t>
            </a:r>
            <a:r>
              <a:rPr lang="en-GB" sz="2200" dirty="0"/>
              <a:t>[W]hat we call our data are really our own constructions of 	other people’s constructions of what they and their 	compatriots are up to. […] </a:t>
            </a:r>
            <a:r>
              <a:rPr lang="en-GB" sz="2200" b="1" dirty="0"/>
              <a:t>Right down at the factual base, 	the hard rock, insofar as there is any, of the whole 	enterprise</a:t>
            </a:r>
            <a:r>
              <a:rPr lang="en-GB" sz="2200" dirty="0"/>
              <a:t>, we are already explicating: and worse, 	explicating explications. Winks upon winks upon winks.</a:t>
            </a:r>
          </a:p>
          <a:p>
            <a:pPr marL="0" indent="0">
              <a:buNone/>
            </a:pPr>
            <a:endParaRPr lang="en-GB" sz="2400" dirty="0"/>
          </a:p>
        </p:txBody>
      </p:sp>
      <p:sp>
        <p:nvSpPr>
          <p:cNvPr id="7" name="TextBox 6">
            <a:extLst>
              <a:ext uri="{FF2B5EF4-FFF2-40B4-BE49-F238E27FC236}">
                <a16:creationId xmlns:a16="http://schemas.microsoft.com/office/drawing/2014/main" id="{7D0477EB-277B-2B42-9638-21A2B132C704}"/>
              </a:ext>
            </a:extLst>
          </p:cNvPr>
          <p:cNvSpPr txBox="1"/>
          <p:nvPr/>
        </p:nvSpPr>
        <p:spPr>
          <a:xfrm>
            <a:off x="4051765" y="6442055"/>
            <a:ext cx="5224315" cy="307777"/>
          </a:xfrm>
          <a:prstGeom prst="rect">
            <a:avLst/>
          </a:prstGeom>
          <a:noFill/>
        </p:spPr>
        <p:txBody>
          <a:bodyPr wrap="none" rtlCol="0">
            <a:spAutoFit/>
          </a:bodyPr>
          <a:lstStyle/>
          <a:p>
            <a:r>
              <a:rPr lang="en-GB" sz="1400" dirty="0"/>
              <a:t>Clifford Geertz, </a:t>
            </a:r>
            <a:r>
              <a:rPr lang="en-GB" sz="1400" i="1" dirty="0"/>
              <a:t>The Interpretation of Cultures</a:t>
            </a:r>
            <a:r>
              <a:rPr lang="en-GB" sz="1400" dirty="0"/>
              <a:t> (1973, </a:t>
            </a:r>
            <a:r>
              <a:rPr lang="en-GB" sz="1400" dirty="0" err="1"/>
              <a:t>repr</a:t>
            </a:r>
            <a:r>
              <a:rPr lang="en-GB" sz="1400" dirty="0"/>
              <a:t>. 2017), p.10</a:t>
            </a:r>
            <a:endParaRPr lang="en-GB" sz="1400" i="1" dirty="0"/>
          </a:p>
        </p:txBody>
      </p:sp>
    </p:spTree>
    <p:extLst>
      <p:ext uri="{BB962C8B-B14F-4D97-AF65-F5344CB8AC3E}">
        <p14:creationId xmlns:p14="http://schemas.microsoft.com/office/powerpoint/2010/main" val="2083084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Robert Darnton, ‘The City as Text’?</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5" name="Content Placeholder 2">
            <a:extLst>
              <a:ext uri="{FF2B5EF4-FFF2-40B4-BE49-F238E27FC236}">
                <a16:creationId xmlns:a16="http://schemas.microsoft.com/office/drawing/2014/main" id="{B6336DC1-3CE5-F644-8BDD-651EE06FA51F}"/>
              </a:ext>
            </a:extLst>
          </p:cNvPr>
          <p:cNvSpPr txBox="1">
            <a:spLocks/>
          </p:cNvSpPr>
          <p:nvPr/>
        </p:nvSpPr>
        <p:spPr>
          <a:xfrm>
            <a:off x="817880" y="1547624"/>
            <a:ext cx="8539480" cy="511733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endParaRPr lang="en-GB" sz="2000" dirty="0"/>
          </a:p>
          <a:p>
            <a:pPr marL="0" indent="0">
              <a:buNone/>
            </a:pPr>
            <a:endParaRPr lang="en-GB" sz="2000" dirty="0"/>
          </a:p>
        </p:txBody>
      </p:sp>
      <p:sp>
        <p:nvSpPr>
          <p:cNvPr id="8" name="Content Placeholder 2">
            <a:extLst>
              <a:ext uri="{FF2B5EF4-FFF2-40B4-BE49-F238E27FC236}">
                <a16:creationId xmlns:a16="http://schemas.microsoft.com/office/drawing/2014/main" id="{CB335B8D-C4BE-5D4D-8470-5439803FB244}"/>
              </a:ext>
            </a:extLst>
          </p:cNvPr>
          <p:cNvSpPr txBox="1">
            <a:spLocks/>
          </p:cNvSpPr>
          <p:nvPr/>
        </p:nvSpPr>
        <p:spPr>
          <a:xfrm>
            <a:off x="952474" y="1618744"/>
            <a:ext cx="8272806" cy="5117336"/>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0" indent="0">
              <a:buNone/>
            </a:pPr>
            <a:r>
              <a:rPr lang="en-GB" sz="2200" dirty="0"/>
              <a:t>Robert Darnton (cultural historian of C18 France; taught with Geertz at Princeton)</a:t>
            </a:r>
          </a:p>
          <a:p>
            <a:pPr marL="0" indent="0">
              <a:buNone/>
            </a:pPr>
            <a:endParaRPr lang="en-GB" sz="800" dirty="0"/>
          </a:p>
          <a:p>
            <a:pPr marL="0" indent="0">
              <a:buNone/>
            </a:pPr>
            <a:r>
              <a:rPr lang="en-GB" sz="2200" dirty="0"/>
              <a:t>‘The City as Text’ – the city (Montpellier) doesn’t have a fixed, determinate ‘reality’, but rather is a dense agglomeration of signs that contemporaries interpret, and which we (re-?) interpret</a:t>
            </a:r>
          </a:p>
          <a:p>
            <a:pPr marL="0" indent="0">
              <a:buNone/>
            </a:pPr>
            <a:endParaRPr lang="en-GB" sz="800" dirty="0"/>
          </a:p>
          <a:p>
            <a:pPr marL="0" indent="0">
              <a:buNone/>
            </a:pPr>
            <a:r>
              <a:rPr lang="en-GB" sz="2200" dirty="0"/>
              <a:t>But – ‘the city as text’, as Darnton claims; or the </a:t>
            </a:r>
            <a:r>
              <a:rPr lang="en-GB" sz="2200" u="sng" dirty="0"/>
              <a:t>text</a:t>
            </a:r>
            <a:r>
              <a:rPr lang="en-GB" sz="2200" dirty="0"/>
              <a:t> as text </a:t>
            </a:r>
            <a:r>
              <a:rPr lang="en-GB" sz="2200" i="1" dirty="0"/>
              <a:t>about </a:t>
            </a:r>
            <a:r>
              <a:rPr lang="en-GB" sz="2200" dirty="0"/>
              <a:t>the city (which continues to exist outside the text)?</a:t>
            </a:r>
          </a:p>
          <a:p>
            <a:pPr marL="0" indent="0">
              <a:buNone/>
            </a:pPr>
            <a:endParaRPr lang="en-GB" sz="800" dirty="0"/>
          </a:p>
          <a:p>
            <a:pPr marL="0" indent="0">
              <a:buNone/>
            </a:pPr>
            <a:r>
              <a:rPr lang="en-GB" sz="2200" dirty="0"/>
              <a:t>Darnton: ‘Eighteenth-century Montpellier was essentially an administrative </a:t>
            </a:r>
            <a:r>
              <a:rPr lang="en-GB" sz="2200" dirty="0" err="1"/>
              <a:t>center</a:t>
            </a:r>
            <a:r>
              <a:rPr lang="en-GB" sz="2200" dirty="0"/>
              <a:t> and a marketplace, the third largest city after Toulouse and </a:t>
            </a:r>
            <a:r>
              <a:rPr lang="en-GB" sz="2200" dirty="0" err="1"/>
              <a:t>Nîmes</a:t>
            </a:r>
            <a:r>
              <a:rPr lang="en-GB" sz="2200" dirty="0"/>
              <a:t> in the vast province of Languedoc. Its population grew rapidly to about thirty-one thousand in 1789 …’</a:t>
            </a:r>
          </a:p>
          <a:p>
            <a:pPr marL="0" indent="0">
              <a:buNone/>
            </a:pPr>
            <a:endParaRPr lang="en-GB" sz="2200" dirty="0"/>
          </a:p>
        </p:txBody>
      </p:sp>
      <p:sp>
        <p:nvSpPr>
          <p:cNvPr id="7" name="TextBox 6">
            <a:extLst>
              <a:ext uri="{FF2B5EF4-FFF2-40B4-BE49-F238E27FC236}">
                <a16:creationId xmlns:a16="http://schemas.microsoft.com/office/drawing/2014/main" id="{8F738EF5-1B4C-9C40-8152-E287F3DADA22}"/>
              </a:ext>
            </a:extLst>
          </p:cNvPr>
          <p:cNvSpPr txBox="1"/>
          <p:nvPr/>
        </p:nvSpPr>
        <p:spPr>
          <a:xfrm>
            <a:off x="5547245" y="6157575"/>
            <a:ext cx="3643818" cy="523220"/>
          </a:xfrm>
          <a:prstGeom prst="rect">
            <a:avLst/>
          </a:prstGeom>
          <a:noFill/>
        </p:spPr>
        <p:txBody>
          <a:bodyPr wrap="none" rtlCol="0">
            <a:spAutoFit/>
          </a:bodyPr>
          <a:lstStyle/>
          <a:p>
            <a:r>
              <a:rPr lang="en-GB" sz="1400" dirty="0"/>
              <a:t>Darnton, ‘A Bourgeois Puts His World in Order’, </a:t>
            </a:r>
          </a:p>
          <a:p>
            <a:pPr algn="r"/>
            <a:r>
              <a:rPr lang="en-GB" sz="1400" dirty="0"/>
              <a:t>in </a:t>
            </a:r>
            <a:r>
              <a:rPr lang="en-GB" sz="1400" i="1" dirty="0"/>
              <a:t>The Great Cat Massacre</a:t>
            </a:r>
            <a:r>
              <a:rPr lang="en-GB" sz="1400" dirty="0"/>
              <a:t>, p.114</a:t>
            </a:r>
            <a:endParaRPr lang="en-GB" sz="1400" i="1" dirty="0"/>
          </a:p>
        </p:txBody>
      </p:sp>
    </p:spTree>
    <p:extLst>
      <p:ext uri="{BB962C8B-B14F-4D97-AF65-F5344CB8AC3E}">
        <p14:creationId xmlns:p14="http://schemas.microsoft.com/office/powerpoint/2010/main" val="37181870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676400"/>
            <a:ext cx="8211845" cy="3416320"/>
          </a:xfrm>
          <a:prstGeom prst="rect">
            <a:avLst/>
          </a:prstGeom>
          <a:noFill/>
        </p:spPr>
        <p:txBody>
          <a:bodyPr wrap="square" rtlCol="0">
            <a:spAutoFit/>
          </a:bodyPr>
          <a:lstStyle/>
          <a:p>
            <a:r>
              <a:rPr lang="en-US" sz="2400" dirty="0"/>
              <a:t>‘Method’ (working definition): the means by which knowledge of the past is produced and said to be true.</a:t>
            </a:r>
          </a:p>
          <a:p>
            <a:endParaRPr lang="en-US" sz="2400" dirty="0"/>
          </a:p>
          <a:p>
            <a:r>
              <a:rPr lang="en-US" sz="2400" dirty="0"/>
              <a:t>Comprising:</a:t>
            </a:r>
          </a:p>
          <a:p>
            <a:pPr marL="514350" indent="-514350">
              <a:buAutoNum type="romanLcPeriod"/>
            </a:pPr>
            <a:r>
              <a:rPr lang="en-US" sz="2400" dirty="0"/>
              <a:t>The way we understand the relationship between evidence and the thing </a:t>
            </a:r>
            <a:r>
              <a:rPr lang="en-US" sz="2400" i="1" dirty="0"/>
              <a:t>of which</a:t>
            </a:r>
            <a:r>
              <a:rPr lang="en-US" sz="2400" dirty="0"/>
              <a:t> it is taken to be evidence</a:t>
            </a:r>
          </a:p>
          <a:p>
            <a:pPr marL="514350" indent="-514350">
              <a:buAutoNum type="romanLcPeriod"/>
            </a:pPr>
            <a:endParaRPr lang="en-US" sz="2400" dirty="0"/>
          </a:p>
          <a:p>
            <a:pPr marL="514350" indent="-514350">
              <a:buAutoNum type="romanLcPeriod"/>
            </a:pPr>
            <a:r>
              <a:rPr lang="en-US" sz="2400" dirty="0"/>
              <a:t>The terms in which we establish or validate the truth of an historical statement.</a:t>
            </a:r>
          </a:p>
        </p:txBody>
      </p:sp>
    </p:spTree>
    <p:extLst>
      <p:ext uri="{BB962C8B-B14F-4D97-AF65-F5344CB8AC3E}">
        <p14:creationId xmlns:p14="http://schemas.microsoft.com/office/powerpoint/2010/main" val="295703591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991360"/>
            <a:ext cx="8211845" cy="3416320"/>
          </a:xfrm>
          <a:prstGeom prst="rect">
            <a:avLst/>
          </a:prstGeom>
          <a:noFill/>
        </p:spPr>
        <p:txBody>
          <a:bodyPr wrap="square" rtlCol="0">
            <a:spAutoFit/>
          </a:bodyPr>
          <a:lstStyle/>
          <a:p>
            <a:pPr marL="457200" indent="-457200">
              <a:buAutoNum type="arabicPeriod"/>
            </a:pPr>
            <a:r>
              <a:rPr lang="en-US" sz="2400" dirty="0"/>
              <a:t>Romantic history; and the idea of history in </a:t>
            </a:r>
            <a:r>
              <a:rPr lang="en-US" sz="2400" i="1" dirty="0"/>
              <a:t>A Tale of Two Cities</a:t>
            </a:r>
            <a:endParaRPr lang="en-US" sz="2400" dirty="0"/>
          </a:p>
          <a:p>
            <a:pPr marL="457200" indent="-457200">
              <a:buAutoNum type="arabicPeriod"/>
            </a:pPr>
            <a:endParaRPr lang="en-US" sz="2400" dirty="0"/>
          </a:p>
          <a:p>
            <a:pPr marL="457200" indent="-457200">
              <a:buAutoNum type="arabicPeriod"/>
            </a:pPr>
            <a:r>
              <a:rPr lang="en-US" sz="2400" dirty="0"/>
              <a:t>History as a ‘science’ in the later nineteenth century</a:t>
            </a:r>
          </a:p>
          <a:p>
            <a:pPr marL="457200" indent="-457200">
              <a:buAutoNum type="arabicPeriod"/>
            </a:pPr>
            <a:endParaRPr lang="en-US" sz="2400" dirty="0"/>
          </a:p>
          <a:p>
            <a:pPr marL="457200" indent="-457200">
              <a:buAutoNum type="arabicPeriod"/>
            </a:pPr>
            <a:r>
              <a:rPr lang="en-US" sz="2400" dirty="0"/>
              <a:t>History as inter-disciplinary method (Braudel)</a:t>
            </a:r>
          </a:p>
          <a:p>
            <a:pPr marL="457200" indent="-457200">
              <a:buAutoNum type="arabicPeriod"/>
            </a:pPr>
            <a:endParaRPr lang="en-US" sz="2400" dirty="0"/>
          </a:p>
          <a:p>
            <a:pPr marL="457200" indent="-457200">
              <a:buAutoNum type="arabicPeriod"/>
            </a:pPr>
            <a:r>
              <a:rPr lang="en-US" sz="2400" dirty="0"/>
              <a:t>Historical method and the interpretation of meaning (Darnton)</a:t>
            </a:r>
          </a:p>
        </p:txBody>
      </p:sp>
    </p:spTree>
    <p:extLst>
      <p:ext uri="{BB962C8B-B14F-4D97-AF65-F5344CB8AC3E}">
        <p14:creationId xmlns:p14="http://schemas.microsoft.com/office/powerpoint/2010/main" val="82001195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Today’s lecture: method</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46FC142E-7C89-E54D-A3B7-E43A145EC569}"/>
              </a:ext>
            </a:extLst>
          </p:cNvPr>
          <p:cNvSpPr txBox="1"/>
          <p:nvPr/>
        </p:nvSpPr>
        <p:spPr>
          <a:xfrm>
            <a:off x="952475" y="1991360"/>
            <a:ext cx="8211845" cy="3416320"/>
          </a:xfrm>
          <a:prstGeom prst="rect">
            <a:avLst/>
          </a:prstGeom>
          <a:noFill/>
        </p:spPr>
        <p:txBody>
          <a:bodyPr wrap="square" rtlCol="0">
            <a:spAutoFit/>
          </a:bodyPr>
          <a:lstStyle/>
          <a:p>
            <a:pPr marL="457200" indent="-457200">
              <a:buAutoNum type="arabicPeriod"/>
            </a:pPr>
            <a:r>
              <a:rPr lang="en-US" sz="2400" dirty="0"/>
              <a:t>Romantic history; and the idea of history in </a:t>
            </a:r>
            <a:r>
              <a:rPr lang="en-US" sz="2400" i="1" dirty="0"/>
              <a:t>A Tale of Two Cities</a:t>
            </a:r>
            <a:endParaRPr lang="en-US" sz="2400" dirty="0"/>
          </a:p>
          <a:p>
            <a:pPr marL="457200" indent="-457200">
              <a:buAutoNum type="arabicPeriod"/>
            </a:pPr>
            <a:endParaRPr lang="en-US" sz="2400" dirty="0"/>
          </a:p>
          <a:p>
            <a:pPr marL="457200" indent="-457200">
              <a:buAutoNum type="arabicPeriod"/>
            </a:pPr>
            <a:r>
              <a:rPr lang="en-US" sz="2400" dirty="0">
                <a:solidFill>
                  <a:schemeClr val="bg1">
                    <a:lumMod val="50000"/>
                  </a:schemeClr>
                </a:solidFill>
              </a:rPr>
              <a:t>History as a ‘science’ in the later nineteenth century</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History as inter-disciplinary method (Braudel)</a:t>
            </a:r>
          </a:p>
          <a:p>
            <a:pPr marL="457200" indent="-457200">
              <a:buAutoNum type="arabicPeriod"/>
            </a:pPr>
            <a:endParaRPr lang="en-US" sz="2400" dirty="0">
              <a:solidFill>
                <a:schemeClr val="bg1">
                  <a:lumMod val="50000"/>
                </a:schemeClr>
              </a:solidFill>
            </a:endParaRPr>
          </a:p>
          <a:p>
            <a:pPr marL="457200" indent="-457200">
              <a:buAutoNum type="arabicPeriod"/>
            </a:pPr>
            <a:r>
              <a:rPr lang="en-US" sz="2400" dirty="0">
                <a:solidFill>
                  <a:schemeClr val="bg1">
                    <a:lumMod val="50000"/>
                  </a:schemeClr>
                </a:solidFill>
              </a:rPr>
              <a:t>Historical method and the interpretation of meaning (Darnton)</a:t>
            </a:r>
          </a:p>
        </p:txBody>
      </p:sp>
    </p:spTree>
    <p:extLst>
      <p:ext uri="{BB962C8B-B14F-4D97-AF65-F5344CB8AC3E}">
        <p14:creationId xmlns:p14="http://schemas.microsoft.com/office/powerpoint/2010/main" val="64430337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8"/>
            <a:ext cx="8229600" cy="1143000"/>
          </a:xfrm>
        </p:spPr>
        <p:txBody>
          <a:bodyPr>
            <a:noAutofit/>
          </a:bodyPr>
          <a:lstStyle/>
          <a:p>
            <a:pPr algn="l"/>
            <a:r>
              <a:rPr lang="en-GB" sz="3200" dirty="0"/>
              <a:t>Time in Romantic historiography</a:t>
            </a:r>
          </a:p>
        </p:txBody>
      </p:sp>
      <p:cxnSp>
        <p:nvCxnSpPr>
          <p:cNvPr id="7" name="Straight Connector 6">
            <a:extLst>
              <a:ext uri="{FF2B5EF4-FFF2-40B4-BE49-F238E27FC236}">
                <a16:creationId xmlns:a16="http://schemas.microsoft.com/office/drawing/2014/main" id="{7B38E430-3C6F-7D42-A3D2-B6714C4620FA}"/>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53A6ECF5-B21D-4749-97B4-D287B635B14B}"/>
              </a:ext>
            </a:extLst>
          </p:cNvPr>
          <p:cNvSpPr txBox="1">
            <a:spLocks/>
          </p:cNvSpPr>
          <p:nvPr/>
        </p:nvSpPr>
        <p:spPr>
          <a:xfrm>
            <a:off x="952474" y="1618744"/>
            <a:ext cx="8115325" cy="4741416"/>
          </a:xfrm>
          <a:prstGeom prst="rect">
            <a:avLst/>
          </a:prstGeom>
        </p:spPr>
        <p:txBody>
          <a:bodyPr vert="horz" lIns="91440" tIns="45720" rIns="91440" bIns="45720" rtlCol="0">
            <a:norm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a:t>Enlightenment history traces trans-historical schemes of development; Romantic thinkers view societies and cultures as historically-unique, possessing their own distinctive value</a:t>
            </a:r>
          </a:p>
          <a:p>
            <a:endParaRPr lang="en-GB" sz="2400" dirty="0"/>
          </a:p>
          <a:p>
            <a:r>
              <a:rPr lang="en-GB" sz="2400" dirty="0"/>
              <a:t>Modernity itself as an historical rupture</a:t>
            </a:r>
          </a:p>
          <a:p>
            <a:pPr lvl="1"/>
            <a:r>
              <a:rPr lang="en-GB" sz="2400" dirty="0"/>
              <a:t>thus Friedrich Perthes (German publisher), 1818: ‘[I]n the three generations alive today our own age has combined what cannot be combined. </a:t>
            </a:r>
            <a:r>
              <a:rPr lang="en-GB" sz="2400" b="1" dirty="0"/>
              <a:t>No sense of continuity informs the tremendous contrast inherent in the years 1750, 1789 and 1815. To people alive now, they simply do not appear as a sequence of events.’</a:t>
            </a:r>
          </a:p>
        </p:txBody>
      </p:sp>
      <p:sp>
        <p:nvSpPr>
          <p:cNvPr id="5" name="TextBox 4">
            <a:extLst>
              <a:ext uri="{FF2B5EF4-FFF2-40B4-BE49-F238E27FC236}">
                <a16:creationId xmlns:a16="http://schemas.microsoft.com/office/drawing/2014/main" id="{7B39F72B-C45F-1A48-8202-E09C9D091B74}"/>
              </a:ext>
            </a:extLst>
          </p:cNvPr>
          <p:cNvSpPr txBox="1"/>
          <p:nvPr/>
        </p:nvSpPr>
        <p:spPr>
          <a:xfrm>
            <a:off x="5252605" y="6178541"/>
            <a:ext cx="3833998" cy="523220"/>
          </a:xfrm>
          <a:prstGeom prst="rect">
            <a:avLst/>
          </a:prstGeom>
          <a:noFill/>
        </p:spPr>
        <p:txBody>
          <a:bodyPr wrap="none" rtlCol="0">
            <a:spAutoFit/>
          </a:bodyPr>
          <a:lstStyle/>
          <a:p>
            <a:pPr algn="r"/>
            <a:r>
              <a:rPr lang="en-GB" sz="1400" dirty="0"/>
              <a:t>Quoted in Tim </a:t>
            </a:r>
            <a:r>
              <a:rPr lang="en-GB" sz="1400" dirty="0" err="1"/>
              <a:t>Blanning</a:t>
            </a:r>
            <a:r>
              <a:rPr lang="en-GB" sz="1400" dirty="0"/>
              <a:t>, </a:t>
            </a:r>
            <a:r>
              <a:rPr lang="en-GB" sz="1400" i="1" dirty="0"/>
              <a:t>The Romantic Revolution</a:t>
            </a:r>
            <a:endParaRPr lang="en-GB" sz="1400" dirty="0"/>
          </a:p>
          <a:p>
            <a:pPr algn="r"/>
            <a:r>
              <a:rPr lang="en-GB" sz="1400" dirty="0"/>
              <a:t>(New York, 2011), </a:t>
            </a:r>
            <a:r>
              <a:rPr lang="en-GB" sz="1400" dirty="0" err="1"/>
              <a:t>pp.ix</a:t>
            </a:r>
            <a:r>
              <a:rPr lang="en-GB" sz="1400" dirty="0"/>
              <a:t>-x</a:t>
            </a:r>
          </a:p>
        </p:txBody>
      </p:sp>
    </p:spTree>
    <p:extLst>
      <p:ext uri="{BB962C8B-B14F-4D97-AF65-F5344CB8AC3E}">
        <p14:creationId xmlns:p14="http://schemas.microsoft.com/office/powerpoint/2010/main" val="34300205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History and the historical novel</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EB12BFF-8C8D-A341-BAE2-CB2F05456D98}"/>
              </a:ext>
            </a:extLst>
          </p:cNvPr>
          <p:cNvSpPr>
            <a:spLocks noGrp="1"/>
          </p:cNvSpPr>
          <p:nvPr>
            <p:ph idx="1"/>
          </p:nvPr>
        </p:nvSpPr>
        <p:spPr>
          <a:xfrm>
            <a:off x="1067872" y="1779424"/>
            <a:ext cx="4154368" cy="4489296"/>
          </a:xfrm>
        </p:spPr>
        <p:txBody>
          <a:bodyPr>
            <a:normAutofit/>
          </a:bodyPr>
          <a:lstStyle/>
          <a:p>
            <a:pPr marL="0" indent="0">
              <a:buNone/>
            </a:pPr>
            <a:r>
              <a:rPr lang="en-GB" sz="2400" dirty="0"/>
              <a:t>“The perfect historian is he in whose work the character and spirit of an age is exhibited in miniature. He relates no fact, he attributes no expression to his characters, which is not authenticated by sufficient testimony. But, by judicious selection, rejection, and arrangement, he gives to truth those attractions which have been usurped by fiction.”</a:t>
            </a:r>
          </a:p>
        </p:txBody>
      </p:sp>
      <p:pic>
        <p:nvPicPr>
          <p:cNvPr id="2" name="Picture 1">
            <a:extLst>
              <a:ext uri="{FF2B5EF4-FFF2-40B4-BE49-F238E27FC236}">
                <a16:creationId xmlns:a16="http://schemas.microsoft.com/office/drawing/2014/main" id="{67FAC030-5F43-FE48-A456-EFD60D410CCB}"/>
              </a:ext>
            </a:extLst>
          </p:cNvPr>
          <p:cNvPicPr>
            <a:picLocks noChangeAspect="1"/>
          </p:cNvPicPr>
          <p:nvPr/>
        </p:nvPicPr>
        <p:blipFill>
          <a:blip r:embed="rId2"/>
          <a:stretch>
            <a:fillRect/>
          </a:stretch>
        </p:blipFill>
        <p:spPr>
          <a:xfrm>
            <a:off x="5555359" y="1630838"/>
            <a:ext cx="3512441" cy="4608825"/>
          </a:xfrm>
          <a:prstGeom prst="rect">
            <a:avLst/>
          </a:prstGeom>
        </p:spPr>
      </p:pic>
      <p:sp>
        <p:nvSpPr>
          <p:cNvPr id="13" name="TextBox 12">
            <a:extLst>
              <a:ext uri="{FF2B5EF4-FFF2-40B4-BE49-F238E27FC236}">
                <a16:creationId xmlns:a16="http://schemas.microsoft.com/office/drawing/2014/main" id="{D23FF1C5-8A15-0F4F-831C-C2AFCC0098D3}"/>
              </a:ext>
            </a:extLst>
          </p:cNvPr>
          <p:cNvSpPr txBox="1"/>
          <p:nvPr/>
        </p:nvSpPr>
        <p:spPr>
          <a:xfrm>
            <a:off x="2976765" y="5960943"/>
            <a:ext cx="2090059" cy="307777"/>
          </a:xfrm>
          <a:prstGeom prst="rect">
            <a:avLst/>
          </a:prstGeom>
          <a:noFill/>
        </p:spPr>
        <p:txBody>
          <a:bodyPr wrap="none" rtlCol="0">
            <a:spAutoFit/>
          </a:bodyPr>
          <a:lstStyle/>
          <a:p>
            <a:r>
              <a:rPr lang="en-GB" sz="1400" dirty="0"/>
              <a:t>Macaulay, ‘History’ (1828)</a:t>
            </a:r>
            <a:endParaRPr lang="en-GB" sz="1400" i="1" dirty="0"/>
          </a:p>
        </p:txBody>
      </p:sp>
      <p:sp>
        <p:nvSpPr>
          <p:cNvPr id="14" name="TextBox 13">
            <a:extLst>
              <a:ext uri="{FF2B5EF4-FFF2-40B4-BE49-F238E27FC236}">
                <a16:creationId xmlns:a16="http://schemas.microsoft.com/office/drawing/2014/main" id="{2BC1F4F8-454D-8449-8598-C1037FF09E25}"/>
              </a:ext>
            </a:extLst>
          </p:cNvPr>
          <p:cNvSpPr txBox="1"/>
          <p:nvPr/>
        </p:nvSpPr>
        <p:spPr>
          <a:xfrm>
            <a:off x="6847725" y="6310621"/>
            <a:ext cx="2289794" cy="307777"/>
          </a:xfrm>
          <a:prstGeom prst="rect">
            <a:avLst/>
          </a:prstGeom>
          <a:noFill/>
        </p:spPr>
        <p:txBody>
          <a:bodyPr wrap="none" rtlCol="0">
            <a:spAutoFit/>
          </a:bodyPr>
          <a:lstStyle/>
          <a:p>
            <a:r>
              <a:rPr lang="en-GB" sz="1400" dirty="0"/>
              <a:t>Thomas Babington Macaulay</a:t>
            </a:r>
            <a:endParaRPr lang="en-GB" sz="1400" i="1" dirty="0"/>
          </a:p>
        </p:txBody>
      </p:sp>
    </p:spTree>
    <p:extLst>
      <p:ext uri="{BB962C8B-B14F-4D97-AF65-F5344CB8AC3E}">
        <p14:creationId xmlns:p14="http://schemas.microsoft.com/office/powerpoint/2010/main" val="18677308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9"/>
            <a:ext cx="8229600" cy="1143001"/>
          </a:xfrm>
        </p:spPr>
        <p:txBody>
          <a:bodyPr>
            <a:noAutofit/>
          </a:bodyPr>
          <a:lstStyle/>
          <a:p>
            <a:pPr algn="l"/>
            <a:r>
              <a:rPr lang="en-GB" sz="3200" dirty="0"/>
              <a:t>History and the historical novel</a:t>
            </a:r>
          </a:p>
        </p:txBody>
      </p:sp>
      <p:cxnSp>
        <p:nvCxnSpPr>
          <p:cNvPr id="6" name="Straight Connector 5">
            <a:extLst>
              <a:ext uri="{FF2B5EF4-FFF2-40B4-BE49-F238E27FC236}">
                <a16:creationId xmlns:a16="http://schemas.microsoft.com/office/drawing/2014/main" id="{C46D33DB-2CFD-9041-AE58-B23A88010570}"/>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CEB12BFF-8C8D-A341-BAE2-CB2F05456D98}"/>
              </a:ext>
            </a:extLst>
          </p:cNvPr>
          <p:cNvSpPr>
            <a:spLocks noGrp="1"/>
          </p:cNvSpPr>
          <p:nvPr>
            <p:ph idx="1"/>
          </p:nvPr>
        </p:nvSpPr>
        <p:spPr>
          <a:xfrm>
            <a:off x="762000" y="1493520"/>
            <a:ext cx="4793359" cy="5252720"/>
          </a:xfrm>
        </p:spPr>
        <p:txBody>
          <a:bodyPr>
            <a:normAutofit/>
          </a:bodyPr>
          <a:lstStyle/>
          <a:p>
            <a:pPr marL="0" indent="0">
              <a:buNone/>
            </a:pPr>
            <a:r>
              <a:rPr lang="en-GB" sz="2400" dirty="0"/>
              <a:t>“Perfectly and absolutely true it cannot be: for, to be perfectly and absolutely true, it ought to record ALL the slightest particulars of the slightest transactions […] The omission of any circumstance, </a:t>
            </a:r>
            <a:r>
              <a:rPr lang="en-GB" sz="2600" dirty="0"/>
              <a:t>however</a:t>
            </a:r>
            <a:r>
              <a:rPr lang="en-GB" sz="2400" dirty="0"/>
              <a:t>, insignificant, would be a defect. […]</a:t>
            </a:r>
          </a:p>
          <a:p>
            <a:pPr marL="0" indent="0">
              <a:buNone/>
            </a:pPr>
            <a:r>
              <a:rPr lang="en-GB" sz="2400" dirty="0"/>
              <a:t>	[…] No picture, then, and no history, can present us with the whole truth: but those are the best pictures and the best histories which exhibit such parts of the truth as most nearly produce the effect of the whole.”</a:t>
            </a:r>
          </a:p>
        </p:txBody>
      </p:sp>
      <p:pic>
        <p:nvPicPr>
          <p:cNvPr id="2" name="Picture 1">
            <a:extLst>
              <a:ext uri="{FF2B5EF4-FFF2-40B4-BE49-F238E27FC236}">
                <a16:creationId xmlns:a16="http://schemas.microsoft.com/office/drawing/2014/main" id="{67FAC030-5F43-FE48-A456-EFD60D410CCB}"/>
              </a:ext>
            </a:extLst>
          </p:cNvPr>
          <p:cNvPicPr>
            <a:picLocks noChangeAspect="1"/>
          </p:cNvPicPr>
          <p:nvPr/>
        </p:nvPicPr>
        <p:blipFill>
          <a:blip r:embed="rId2"/>
          <a:stretch>
            <a:fillRect/>
          </a:stretch>
        </p:blipFill>
        <p:spPr>
          <a:xfrm>
            <a:off x="5555359" y="1630838"/>
            <a:ext cx="3512441" cy="4608825"/>
          </a:xfrm>
          <a:prstGeom prst="rect">
            <a:avLst/>
          </a:prstGeom>
        </p:spPr>
      </p:pic>
      <p:sp>
        <p:nvSpPr>
          <p:cNvPr id="13" name="TextBox 12">
            <a:extLst>
              <a:ext uri="{FF2B5EF4-FFF2-40B4-BE49-F238E27FC236}">
                <a16:creationId xmlns:a16="http://schemas.microsoft.com/office/drawing/2014/main" id="{D23FF1C5-8A15-0F4F-831C-C2AFCC0098D3}"/>
              </a:ext>
            </a:extLst>
          </p:cNvPr>
          <p:cNvSpPr txBox="1"/>
          <p:nvPr/>
        </p:nvSpPr>
        <p:spPr>
          <a:xfrm>
            <a:off x="3007245" y="6425815"/>
            <a:ext cx="2090059" cy="307777"/>
          </a:xfrm>
          <a:prstGeom prst="rect">
            <a:avLst/>
          </a:prstGeom>
          <a:noFill/>
        </p:spPr>
        <p:txBody>
          <a:bodyPr wrap="none" rtlCol="0">
            <a:spAutoFit/>
          </a:bodyPr>
          <a:lstStyle/>
          <a:p>
            <a:r>
              <a:rPr lang="en-GB" sz="1400" dirty="0"/>
              <a:t>Macaulay, ‘History’ (1828)</a:t>
            </a:r>
            <a:endParaRPr lang="en-GB" sz="1400" i="1" dirty="0"/>
          </a:p>
        </p:txBody>
      </p:sp>
      <p:sp>
        <p:nvSpPr>
          <p:cNvPr id="7" name="TextBox 6">
            <a:extLst>
              <a:ext uri="{FF2B5EF4-FFF2-40B4-BE49-F238E27FC236}">
                <a16:creationId xmlns:a16="http://schemas.microsoft.com/office/drawing/2014/main" id="{5BBE7FDF-2F9A-D649-A242-D563DEB5E36F}"/>
              </a:ext>
            </a:extLst>
          </p:cNvPr>
          <p:cNvSpPr txBox="1"/>
          <p:nvPr/>
        </p:nvSpPr>
        <p:spPr>
          <a:xfrm>
            <a:off x="6847725" y="6310621"/>
            <a:ext cx="2289794" cy="307777"/>
          </a:xfrm>
          <a:prstGeom prst="rect">
            <a:avLst/>
          </a:prstGeom>
          <a:noFill/>
        </p:spPr>
        <p:txBody>
          <a:bodyPr wrap="none" rtlCol="0">
            <a:spAutoFit/>
          </a:bodyPr>
          <a:lstStyle/>
          <a:p>
            <a:r>
              <a:rPr lang="en-GB" sz="1400" dirty="0"/>
              <a:t>Thomas Babington Macaulay</a:t>
            </a:r>
            <a:endParaRPr lang="en-GB" sz="1400" i="1" dirty="0"/>
          </a:p>
        </p:txBody>
      </p:sp>
    </p:spTree>
    <p:extLst>
      <p:ext uri="{BB962C8B-B14F-4D97-AF65-F5344CB8AC3E}">
        <p14:creationId xmlns:p14="http://schemas.microsoft.com/office/powerpoint/2010/main" val="113703025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838200" y="274638"/>
            <a:ext cx="8229600" cy="1143000"/>
          </a:xfrm>
        </p:spPr>
        <p:txBody>
          <a:bodyPr>
            <a:noAutofit/>
          </a:bodyPr>
          <a:lstStyle/>
          <a:p>
            <a:pPr algn="l"/>
            <a:r>
              <a:rPr lang="en-GB" sz="3200" dirty="0"/>
              <a:t>History as death and resurrection</a:t>
            </a:r>
          </a:p>
        </p:txBody>
      </p:sp>
      <p:cxnSp>
        <p:nvCxnSpPr>
          <p:cNvPr id="7" name="Straight Connector 6">
            <a:extLst>
              <a:ext uri="{FF2B5EF4-FFF2-40B4-BE49-F238E27FC236}">
                <a16:creationId xmlns:a16="http://schemas.microsoft.com/office/drawing/2014/main" id="{7B38E430-3C6F-7D42-A3D2-B6714C4620FA}"/>
              </a:ext>
            </a:extLst>
          </p:cNvPr>
          <p:cNvCxnSpPr>
            <a:cxnSpLocks/>
          </p:cNvCxnSpPr>
          <p:nvPr/>
        </p:nvCxnSpPr>
        <p:spPr>
          <a:xfrm>
            <a:off x="952475" y="1285860"/>
            <a:ext cx="7984002" cy="0"/>
          </a:xfrm>
          <a:prstGeom prst="line">
            <a:avLst/>
          </a:prstGeom>
          <a:ln w="19050">
            <a:solidFill>
              <a:srgbClr val="C00000"/>
            </a:solidFill>
          </a:ln>
        </p:spPr>
        <p:style>
          <a:lnRef idx="1">
            <a:schemeClr val="accent1"/>
          </a:lnRef>
          <a:fillRef idx="0">
            <a:schemeClr val="accent1"/>
          </a:fillRef>
          <a:effectRef idx="0">
            <a:schemeClr val="accent1"/>
          </a:effectRef>
          <a:fontRef idx="minor">
            <a:schemeClr val="tx1"/>
          </a:fontRef>
        </p:style>
      </p:cxnSp>
      <p:sp>
        <p:nvSpPr>
          <p:cNvPr id="9" name="Content Placeholder 2">
            <a:extLst>
              <a:ext uri="{FF2B5EF4-FFF2-40B4-BE49-F238E27FC236}">
                <a16:creationId xmlns:a16="http://schemas.microsoft.com/office/drawing/2014/main" id="{53A6ECF5-B21D-4749-97B4-D287B635B14B}"/>
              </a:ext>
            </a:extLst>
          </p:cNvPr>
          <p:cNvSpPr txBox="1">
            <a:spLocks/>
          </p:cNvSpPr>
          <p:nvPr/>
        </p:nvSpPr>
        <p:spPr>
          <a:xfrm>
            <a:off x="952474" y="1618744"/>
            <a:ext cx="8618246" cy="5483096"/>
          </a:xfrm>
          <a:prstGeom prst="rect">
            <a:avLst/>
          </a:prstGeom>
        </p:spPr>
        <p:txBody>
          <a:bodyPr vert="horz" lIns="91440" tIns="45720" rIns="91440" bIns="45720" rtlCol="0">
            <a:normAutofit fontScale="92500" lnSpcReduction="10000"/>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en-GB" sz="2400" dirty="0"/>
              <a:t>Jules Michelet: “[A]s I breathed their dust, I saw them rise up. They rose from the sepulchre […] as in the Last Judgement of Michelangelo or in the Dance of Death. This frenzied dance […] I have tried to reproduce in [my] work.”</a:t>
            </a:r>
          </a:p>
          <a:p>
            <a:endParaRPr lang="en-GB" sz="2400" dirty="0"/>
          </a:p>
          <a:p>
            <a:r>
              <a:rPr lang="en-GB" sz="2400" dirty="0"/>
              <a:t>Thomas Carlyle, </a:t>
            </a:r>
            <a:r>
              <a:rPr lang="en-GB" sz="2400" i="1" dirty="0"/>
              <a:t>The French Revolution: A History</a:t>
            </a:r>
            <a:r>
              <a:rPr lang="en-GB" sz="2400" dirty="0"/>
              <a:t> (1837) – key source for Dickens</a:t>
            </a:r>
          </a:p>
          <a:p>
            <a:pPr lvl="1"/>
            <a:r>
              <a:rPr lang="en-GB" sz="2000" dirty="0"/>
              <a:t>Carlyle rejects conception of history as chronological series of events, or what he called ‘tombstone information’ (essay on ‘Boswell’s </a:t>
            </a:r>
            <a:r>
              <a:rPr lang="en-GB" sz="2000" i="1" dirty="0"/>
              <a:t>Life of Johnson</a:t>
            </a:r>
            <a:r>
              <a:rPr lang="en-GB" sz="2000" dirty="0"/>
              <a:t>’)</a:t>
            </a:r>
          </a:p>
          <a:p>
            <a:pPr lvl="1"/>
            <a:r>
              <a:rPr lang="en-GB" sz="2000" dirty="0"/>
              <a:t>instead, the past as living experience which the historian (or historical writer) revives</a:t>
            </a:r>
          </a:p>
          <a:p>
            <a:endParaRPr lang="en-GB" sz="2400" dirty="0"/>
          </a:p>
          <a:p>
            <a:r>
              <a:rPr lang="en-GB" sz="2400" dirty="0"/>
              <a:t>Resurrection in </a:t>
            </a:r>
            <a:r>
              <a:rPr lang="en-GB" sz="2400" i="1" dirty="0"/>
              <a:t>A Tale of Two Cities</a:t>
            </a:r>
            <a:r>
              <a:rPr lang="en-GB" sz="2400" dirty="0"/>
              <a:t>:</a:t>
            </a:r>
            <a:endParaRPr lang="en-GB" sz="2400" i="1" dirty="0"/>
          </a:p>
          <a:p>
            <a:pPr lvl="1"/>
            <a:r>
              <a:rPr lang="en-GB" sz="2000" dirty="0"/>
              <a:t>as commentary on the novel’s ‘bringing back to life’ of the past</a:t>
            </a:r>
          </a:p>
          <a:p>
            <a:pPr lvl="1"/>
            <a:r>
              <a:rPr lang="en-GB" sz="2000" dirty="0"/>
              <a:t>as repair of the radical historical discontinuity that the revolution sought to accomplish.</a:t>
            </a:r>
          </a:p>
        </p:txBody>
      </p:sp>
      <p:sp>
        <p:nvSpPr>
          <p:cNvPr id="2" name="Rectangle 1">
            <a:extLst>
              <a:ext uri="{FF2B5EF4-FFF2-40B4-BE49-F238E27FC236}">
                <a16:creationId xmlns:a16="http://schemas.microsoft.com/office/drawing/2014/main" id="{D5B36A24-5572-7E49-8248-6AC133A43E9A}"/>
              </a:ext>
            </a:extLst>
          </p:cNvPr>
          <p:cNvSpPr/>
          <p:nvPr/>
        </p:nvSpPr>
        <p:spPr>
          <a:xfrm>
            <a:off x="772160" y="4866640"/>
            <a:ext cx="487680" cy="43688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TextBox 5">
            <a:extLst>
              <a:ext uri="{FF2B5EF4-FFF2-40B4-BE49-F238E27FC236}">
                <a16:creationId xmlns:a16="http://schemas.microsoft.com/office/drawing/2014/main" id="{05D3BE93-808F-9940-A755-EEB60F6BE1EF}"/>
              </a:ext>
            </a:extLst>
          </p:cNvPr>
          <p:cNvSpPr txBox="1"/>
          <p:nvPr/>
        </p:nvSpPr>
        <p:spPr>
          <a:xfrm>
            <a:off x="6167005" y="2673290"/>
            <a:ext cx="3112647" cy="307777"/>
          </a:xfrm>
          <a:prstGeom prst="rect">
            <a:avLst/>
          </a:prstGeom>
          <a:noFill/>
        </p:spPr>
        <p:txBody>
          <a:bodyPr wrap="none" rtlCol="0">
            <a:spAutoFit/>
          </a:bodyPr>
          <a:lstStyle/>
          <a:p>
            <a:r>
              <a:rPr lang="en-GB" sz="1400" dirty="0"/>
              <a:t>Quoted in Carolyn Steedman, </a:t>
            </a:r>
            <a:r>
              <a:rPr lang="en-GB" sz="1400" i="1" dirty="0"/>
              <a:t>Dust</a:t>
            </a:r>
            <a:r>
              <a:rPr lang="en-GB" sz="1400" dirty="0"/>
              <a:t>, p.27</a:t>
            </a:r>
            <a:endParaRPr lang="en-GB" sz="1400" i="1" dirty="0"/>
          </a:p>
        </p:txBody>
      </p:sp>
    </p:spTree>
    <p:extLst>
      <p:ext uri="{BB962C8B-B14F-4D97-AF65-F5344CB8AC3E}">
        <p14:creationId xmlns:p14="http://schemas.microsoft.com/office/powerpoint/2010/main" val="2574895160"/>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1326</TotalTime>
  <Words>1651</Words>
  <Application>Microsoft Macintosh PowerPoint</Application>
  <PresentationFormat>A4 Paper (210x297 mm)</PresentationFormat>
  <Paragraphs>164</Paragraphs>
  <Slides>22</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22</vt:i4>
      </vt:variant>
    </vt:vector>
  </HeadingPairs>
  <TitlesOfParts>
    <vt:vector size="26" baseType="lpstr">
      <vt:lpstr>Arial</vt:lpstr>
      <vt:lpstr>Calibri</vt:lpstr>
      <vt:lpstr>Calibri Light</vt:lpstr>
      <vt:lpstr>Office Theme</vt:lpstr>
      <vt:lpstr>PowerPoint Presentation</vt:lpstr>
      <vt:lpstr>Re-cap: What is History?</vt:lpstr>
      <vt:lpstr>Today’s lecture: method</vt:lpstr>
      <vt:lpstr>Today’s lecture: method</vt:lpstr>
      <vt:lpstr>Today’s lecture: method</vt:lpstr>
      <vt:lpstr>Time in Romantic historiography</vt:lpstr>
      <vt:lpstr>History and the historical novel</vt:lpstr>
      <vt:lpstr>History and the historical novel</vt:lpstr>
      <vt:lpstr>History as death and resurrection</vt:lpstr>
      <vt:lpstr>Resurrection in A Tale of Two Cities: Mr. Cruncher</vt:lpstr>
      <vt:lpstr>Resurrection in A Tale of Two Cities: Mr. Cruncher</vt:lpstr>
      <vt:lpstr>Today’s lecture: method</vt:lpstr>
      <vt:lpstr>History as discipline and ‘science’: Ranke</vt:lpstr>
      <vt:lpstr>History as discipline and ‘science’: Lord Acton</vt:lpstr>
      <vt:lpstr>Today’s lecture: method</vt:lpstr>
      <vt:lpstr>Resistance to quasi-Rankean political history</vt:lpstr>
      <vt:lpstr>Braudel: history and time</vt:lpstr>
      <vt:lpstr>Today’s lecture: method</vt:lpstr>
      <vt:lpstr>The fragmentation of historical ‘method’?</vt:lpstr>
      <vt:lpstr>'Thick description’ and cultural history</vt:lpstr>
      <vt:lpstr>'Thick description’ and cultural history</vt:lpstr>
      <vt:lpstr>Robert Darnton, ‘The City as Text’?</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Microsoft Office User</dc:creator>
  <cp:lastModifiedBy>Microsoft Office User</cp:lastModifiedBy>
  <cp:revision>40</cp:revision>
  <dcterms:created xsi:type="dcterms:W3CDTF">2019-10-02T14:15:37Z</dcterms:created>
  <dcterms:modified xsi:type="dcterms:W3CDTF">2019-10-22T12:55:45Z</dcterms:modified>
</cp:coreProperties>
</file>