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 id="257" r:id="rId3"/>
    <p:sldId id="290" r:id="rId4"/>
    <p:sldId id="291" r:id="rId5"/>
    <p:sldId id="292" r:id="rId6"/>
    <p:sldId id="258" r:id="rId7"/>
    <p:sldId id="259" r:id="rId8"/>
    <p:sldId id="293" r:id="rId9"/>
    <p:sldId id="295" r:id="rId10"/>
    <p:sldId id="294" r:id="rId11"/>
    <p:sldId id="296" r:id="rId12"/>
    <p:sldId id="297" r:id="rId13"/>
    <p:sldId id="298" r:id="rId14"/>
    <p:sldId id="417" r:id="rId15"/>
    <p:sldId id="300" r:id="rId16"/>
    <p:sldId id="262" r:id="rId17"/>
    <p:sldId id="299" r:id="rId18"/>
    <p:sldId id="406" r:id="rId19"/>
    <p:sldId id="407" r:id="rId20"/>
    <p:sldId id="408" r:id="rId21"/>
    <p:sldId id="409" r:id="rId22"/>
    <p:sldId id="416" r:id="rId23"/>
    <p:sldId id="410" r:id="rId24"/>
    <p:sldId id="411" r:id="rId25"/>
    <p:sldId id="412" r:id="rId26"/>
    <p:sldId id="413" r:id="rId27"/>
    <p:sldId id="414" r:id="rId28"/>
    <p:sldId id="415" r:id="rId29"/>
  </p:sldIdLst>
  <p:sldSz cx="9906000" cy="6858000" type="A4"/>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0"/>
    <p:restoredTop sz="94613"/>
  </p:normalViewPr>
  <p:slideViewPr>
    <p:cSldViewPr snapToGrid="0" snapToObjects="1">
      <p:cViewPr varScale="1">
        <p:scale>
          <a:sx n="124" d="100"/>
          <a:sy n="124" d="100"/>
        </p:scale>
        <p:origin x="984" y="1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2EEE4A7E-3623-E141-B622-C0C5E549AA53}" type="datetimeFigureOut">
              <a:rPr lang="en-US" smtClean="0"/>
              <a:t>11/24/23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2F5E9F-6551-3B40-81B8-0947C929559B}" type="slidenum">
              <a:rPr lang="en-US" smtClean="0"/>
              <a:t>‹#›</a:t>
            </a:fld>
            <a:endParaRPr lang="en-US"/>
          </a:p>
        </p:txBody>
      </p:sp>
    </p:spTree>
    <p:extLst>
      <p:ext uri="{BB962C8B-B14F-4D97-AF65-F5344CB8AC3E}">
        <p14:creationId xmlns:p14="http://schemas.microsoft.com/office/powerpoint/2010/main" val="371575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EEE4A7E-3623-E141-B622-C0C5E549AA53}" type="datetimeFigureOut">
              <a:rPr lang="en-US" smtClean="0"/>
              <a:t>11/24/23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2F5E9F-6551-3B40-81B8-0947C929559B}" type="slidenum">
              <a:rPr lang="en-US" smtClean="0"/>
              <a:t>‹#›</a:t>
            </a:fld>
            <a:endParaRPr lang="en-US"/>
          </a:p>
        </p:txBody>
      </p:sp>
    </p:spTree>
    <p:extLst>
      <p:ext uri="{BB962C8B-B14F-4D97-AF65-F5344CB8AC3E}">
        <p14:creationId xmlns:p14="http://schemas.microsoft.com/office/powerpoint/2010/main" val="29945366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EEE4A7E-3623-E141-B622-C0C5E549AA53}" type="datetimeFigureOut">
              <a:rPr lang="en-US" smtClean="0"/>
              <a:t>11/24/23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2F5E9F-6551-3B40-81B8-0947C929559B}" type="slidenum">
              <a:rPr lang="en-US" smtClean="0"/>
              <a:t>‹#›</a:t>
            </a:fld>
            <a:endParaRPr lang="en-US"/>
          </a:p>
        </p:txBody>
      </p:sp>
    </p:spTree>
    <p:extLst>
      <p:ext uri="{BB962C8B-B14F-4D97-AF65-F5344CB8AC3E}">
        <p14:creationId xmlns:p14="http://schemas.microsoft.com/office/powerpoint/2010/main" val="17654356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EEE4A7E-3623-E141-B622-C0C5E549AA53}" type="datetimeFigureOut">
              <a:rPr lang="en-US" smtClean="0"/>
              <a:t>11/24/23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2F5E9F-6551-3B40-81B8-0947C929559B}" type="slidenum">
              <a:rPr lang="en-US" smtClean="0"/>
              <a:t>‹#›</a:t>
            </a:fld>
            <a:endParaRPr lang="en-US"/>
          </a:p>
        </p:txBody>
      </p:sp>
    </p:spTree>
    <p:extLst>
      <p:ext uri="{BB962C8B-B14F-4D97-AF65-F5344CB8AC3E}">
        <p14:creationId xmlns:p14="http://schemas.microsoft.com/office/powerpoint/2010/main" val="4557535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5879" y="1709740"/>
            <a:ext cx="8543925"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75879" y="4589465"/>
            <a:ext cx="8543925"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EEE4A7E-3623-E141-B622-C0C5E549AA53}" type="datetimeFigureOut">
              <a:rPr lang="en-US" smtClean="0"/>
              <a:t>11/24/23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2F5E9F-6551-3B40-81B8-0947C929559B}" type="slidenum">
              <a:rPr lang="en-US" smtClean="0"/>
              <a:t>‹#›</a:t>
            </a:fld>
            <a:endParaRPr lang="en-US"/>
          </a:p>
        </p:txBody>
      </p:sp>
    </p:spTree>
    <p:extLst>
      <p:ext uri="{BB962C8B-B14F-4D97-AF65-F5344CB8AC3E}">
        <p14:creationId xmlns:p14="http://schemas.microsoft.com/office/powerpoint/2010/main" val="30998679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1038" y="1825625"/>
            <a:ext cx="42100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14913" y="1825625"/>
            <a:ext cx="42100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2EEE4A7E-3623-E141-B622-C0C5E549AA53}" type="datetimeFigureOut">
              <a:rPr lang="en-US" smtClean="0"/>
              <a:t>11/24/23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72F5E9F-6551-3B40-81B8-0947C929559B}" type="slidenum">
              <a:rPr lang="en-US" smtClean="0"/>
              <a:t>‹#›</a:t>
            </a:fld>
            <a:endParaRPr lang="en-US"/>
          </a:p>
        </p:txBody>
      </p:sp>
    </p:spTree>
    <p:extLst>
      <p:ext uri="{BB962C8B-B14F-4D97-AF65-F5344CB8AC3E}">
        <p14:creationId xmlns:p14="http://schemas.microsoft.com/office/powerpoint/2010/main" val="37990604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7"/>
            <a:ext cx="8543925"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82329" y="1681163"/>
            <a:ext cx="41907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82329" y="2505075"/>
            <a:ext cx="4190702"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014913" y="2505075"/>
            <a:ext cx="4211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EEE4A7E-3623-E141-B622-C0C5E549AA53}" type="datetimeFigureOut">
              <a:rPr lang="en-US" smtClean="0"/>
              <a:t>11/24/23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72F5E9F-6551-3B40-81B8-0947C929559B}" type="slidenum">
              <a:rPr lang="en-US" smtClean="0"/>
              <a:t>‹#›</a:t>
            </a:fld>
            <a:endParaRPr lang="en-US"/>
          </a:p>
        </p:txBody>
      </p:sp>
    </p:spTree>
    <p:extLst>
      <p:ext uri="{BB962C8B-B14F-4D97-AF65-F5344CB8AC3E}">
        <p14:creationId xmlns:p14="http://schemas.microsoft.com/office/powerpoint/2010/main" val="13197699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2EEE4A7E-3623-E141-B622-C0C5E549AA53}" type="datetimeFigureOut">
              <a:rPr lang="en-US" smtClean="0"/>
              <a:t>11/24/23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72F5E9F-6551-3B40-81B8-0947C929559B}" type="slidenum">
              <a:rPr lang="en-US" smtClean="0"/>
              <a:t>‹#›</a:t>
            </a:fld>
            <a:endParaRPr lang="en-US"/>
          </a:p>
        </p:txBody>
      </p:sp>
    </p:spTree>
    <p:extLst>
      <p:ext uri="{BB962C8B-B14F-4D97-AF65-F5344CB8AC3E}">
        <p14:creationId xmlns:p14="http://schemas.microsoft.com/office/powerpoint/2010/main" val="33060856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EEE4A7E-3623-E141-B622-C0C5E549AA53}" type="datetimeFigureOut">
              <a:rPr lang="en-US" smtClean="0"/>
              <a:t>11/24/23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72F5E9F-6551-3B40-81B8-0947C929559B}" type="slidenum">
              <a:rPr lang="en-US" smtClean="0"/>
              <a:t>‹#›</a:t>
            </a:fld>
            <a:endParaRPr lang="en-US"/>
          </a:p>
        </p:txBody>
      </p:sp>
    </p:spTree>
    <p:extLst>
      <p:ext uri="{BB962C8B-B14F-4D97-AF65-F5344CB8AC3E}">
        <p14:creationId xmlns:p14="http://schemas.microsoft.com/office/powerpoint/2010/main" val="28386220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4211340" y="987427"/>
            <a:ext cx="501491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EEE4A7E-3623-E141-B622-C0C5E549AA53}" type="datetimeFigureOut">
              <a:rPr lang="en-US" smtClean="0"/>
              <a:t>11/24/23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72F5E9F-6551-3B40-81B8-0947C929559B}" type="slidenum">
              <a:rPr lang="en-US" smtClean="0"/>
              <a:t>‹#›</a:t>
            </a:fld>
            <a:endParaRPr lang="en-US"/>
          </a:p>
        </p:txBody>
      </p:sp>
    </p:spTree>
    <p:extLst>
      <p:ext uri="{BB962C8B-B14F-4D97-AF65-F5344CB8AC3E}">
        <p14:creationId xmlns:p14="http://schemas.microsoft.com/office/powerpoint/2010/main" val="23248632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4211340" y="987427"/>
            <a:ext cx="5014913"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EEE4A7E-3623-E141-B622-C0C5E549AA53}" type="datetimeFigureOut">
              <a:rPr lang="en-US" smtClean="0"/>
              <a:t>11/24/23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72F5E9F-6551-3B40-81B8-0947C929559B}" type="slidenum">
              <a:rPr lang="en-US" smtClean="0"/>
              <a:t>‹#›</a:t>
            </a:fld>
            <a:endParaRPr lang="en-US"/>
          </a:p>
        </p:txBody>
      </p:sp>
    </p:spTree>
    <p:extLst>
      <p:ext uri="{BB962C8B-B14F-4D97-AF65-F5344CB8AC3E}">
        <p14:creationId xmlns:p14="http://schemas.microsoft.com/office/powerpoint/2010/main" val="35715717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7"/>
            <a:ext cx="8543925"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EEE4A7E-3623-E141-B622-C0C5E549AA53}" type="datetimeFigureOut">
              <a:rPr lang="en-US" smtClean="0"/>
              <a:t>11/24/23</a:t>
            </a:fld>
            <a:endParaRPr lang="en-US"/>
          </a:p>
        </p:txBody>
      </p:sp>
      <p:sp>
        <p:nvSpPr>
          <p:cNvPr id="5" name="Footer Placeholder 4"/>
          <p:cNvSpPr>
            <a:spLocks noGrp="1"/>
          </p:cNvSpPr>
          <p:nvPr>
            <p:ph type="ftr" sz="quarter" idx="3"/>
          </p:nvPr>
        </p:nvSpPr>
        <p:spPr>
          <a:xfrm>
            <a:off x="3281363" y="6356352"/>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996113" y="6356352"/>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72F5E9F-6551-3B40-81B8-0947C929559B}" type="slidenum">
              <a:rPr lang="en-US" smtClean="0"/>
              <a:t>‹#›</a:t>
            </a:fld>
            <a:endParaRPr lang="en-US"/>
          </a:p>
        </p:txBody>
      </p:sp>
    </p:spTree>
    <p:extLst>
      <p:ext uri="{BB962C8B-B14F-4D97-AF65-F5344CB8AC3E}">
        <p14:creationId xmlns:p14="http://schemas.microsoft.com/office/powerpoint/2010/main" val="114654450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tif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7.tif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C9A2D80D-619C-3F4C-BB68-075A5337E344}"/>
              </a:ext>
            </a:extLst>
          </p:cNvPr>
          <p:cNvPicPr>
            <a:picLocks noChangeAspect="1"/>
          </p:cNvPicPr>
          <p:nvPr/>
        </p:nvPicPr>
        <p:blipFill>
          <a:blip r:embed="rId2"/>
          <a:stretch>
            <a:fillRect/>
          </a:stretch>
        </p:blipFill>
        <p:spPr>
          <a:xfrm>
            <a:off x="0" y="-188343"/>
            <a:ext cx="9906000" cy="7046343"/>
          </a:xfrm>
          <a:prstGeom prst="rect">
            <a:avLst/>
          </a:prstGeom>
        </p:spPr>
      </p:pic>
      <p:sp>
        <p:nvSpPr>
          <p:cNvPr id="6" name="TextBox 5">
            <a:extLst>
              <a:ext uri="{FF2B5EF4-FFF2-40B4-BE49-F238E27FC236}">
                <a16:creationId xmlns:a16="http://schemas.microsoft.com/office/drawing/2014/main" id="{87BE5782-40B1-A840-AB79-601AAEF8E938}"/>
              </a:ext>
            </a:extLst>
          </p:cNvPr>
          <p:cNvSpPr txBox="1"/>
          <p:nvPr/>
        </p:nvSpPr>
        <p:spPr>
          <a:xfrm>
            <a:off x="0" y="894080"/>
            <a:ext cx="5768623" cy="584775"/>
          </a:xfrm>
          <a:prstGeom prst="rect">
            <a:avLst/>
          </a:prstGeom>
          <a:solidFill>
            <a:schemeClr val="bg1">
              <a:alpha val="50000"/>
            </a:schemeClr>
          </a:solidFill>
        </p:spPr>
        <p:txBody>
          <a:bodyPr wrap="square" rtlCol="0">
            <a:spAutoFit/>
          </a:bodyPr>
          <a:lstStyle/>
          <a:p>
            <a:r>
              <a:rPr lang="en-US" sz="3200" b="1" dirty="0"/>
              <a:t>EN126 History &amp; Textuality</a:t>
            </a:r>
          </a:p>
        </p:txBody>
      </p:sp>
      <p:sp>
        <p:nvSpPr>
          <p:cNvPr id="8" name="TextBox 7">
            <a:extLst>
              <a:ext uri="{FF2B5EF4-FFF2-40B4-BE49-F238E27FC236}">
                <a16:creationId xmlns:a16="http://schemas.microsoft.com/office/drawing/2014/main" id="{321F047C-36B4-824E-955E-E4CF978ED6A7}"/>
              </a:ext>
            </a:extLst>
          </p:cNvPr>
          <p:cNvSpPr txBox="1"/>
          <p:nvPr/>
        </p:nvSpPr>
        <p:spPr>
          <a:xfrm>
            <a:off x="-1" y="4927600"/>
            <a:ext cx="5768623" cy="1077218"/>
          </a:xfrm>
          <a:prstGeom prst="rect">
            <a:avLst/>
          </a:prstGeom>
          <a:solidFill>
            <a:schemeClr val="bg1">
              <a:alpha val="50000"/>
            </a:schemeClr>
          </a:solidFill>
        </p:spPr>
        <p:txBody>
          <a:bodyPr wrap="square" rtlCol="0">
            <a:spAutoFit/>
          </a:bodyPr>
          <a:lstStyle/>
          <a:p>
            <a:r>
              <a:rPr lang="en-US" sz="3200" b="1" dirty="0"/>
              <a:t>Week 9:</a:t>
            </a:r>
          </a:p>
          <a:p>
            <a:r>
              <a:rPr lang="en-US" sz="3200" b="1" dirty="0"/>
              <a:t>Historical Materialisms</a:t>
            </a:r>
          </a:p>
        </p:txBody>
      </p:sp>
    </p:spTree>
    <p:extLst>
      <p:ext uri="{BB962C8B-B14F-4D97-AF65-F5344CB8AC3E}">
        <p14:creationId xmlns:p14="http://schemas.microsoft.com/office/powerpoint/2010/main" val="1029651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8C78B7BF-9F4A-0F46-9DBB-8FFF4D38837B}"/>
              </a:ext>
            </a:extLst>
          </p:cNvPr>
          <p:cNvSpPr>
            <a:spLocks noGrp="1"/>
          </p:cNvSpPr>
          <p:nvPr>
            <p:ph type="title"/>
          </p:nvPr>
        </p:nvSpPr>
        <p:spPr>
          <a:xfrm>
            <a:off x="838200" y="274639"/>
            <a:ext cx="8539480" cy="1143001"/>
          </a:xfrm>
        </p:spPr>
        <p:txBody>
          <a:bodyPr>
            <a:noAutofit/>
          </a:bodyPr>
          <a:lstStyle/>
          <a:p>
            <a:pPr algn="l"/>
            <a:r>
              <a:rPr lang="en-GB" sz="3200" i="1" dirty="0"/>
              <a:t>The German Ideology</a:t>
            </a:r>
            <a:r>
              <a:rPr lang="en-GB" sz="3200" dirty="0"/>
              <a:t> (written 1845-6; pub. 1932)</a:t>
            </a:r>
            <a:endParaRPr lang="en-GB" sz="3200" i="1" dirty="0"/>
          </a:p>
        </p:txBody>
      </p:sp>
      <p:cxnSp>
        <p:nvCxnSpPr>
          <p:cNvPr id="5" name="Straight Connector 4">
            <a:extLst>
              <a:ext uri="{FF2B5EF4-FFF2-40B4-BE49-F238E27FC236}">
                <a16:creationId xmlns:a16="http://schemas.microsoft.com/office/drawing/2014/main" id="{6DE76E85-D881-6F4B-AFDD-715922A46DA5}"/>
              </a:ext>
            </a:extLst>
          </p:cNvPr>
          <p:cNvCxnSpPr>
            <a:cxnSpLocks/>
          </p:cNvCxnSpPr>
          <p:nvPr/>
        </p:nvCxnSpPr>
        <p:spPr>
          <a:xfrm>
            <a:off x="952475" y="1285860"/>
            <a:ext cx="7984002"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3E7B8F39-0CDD-9646-A3FE-1916A11AFA24}"/>
              </a:ext>
            </a:extLst>
          </p:cNvPr>
          <p:cNvSpPr txBox="1"/>
          <p:nvPr/>
        </p:nvSpPr>
        <p:spPr>
          <a:xfrm>
            <a:off x="952475" y="1564640"/>
            <a:ext cx="7984002" cy="5016758"/>
          </a:xfrm>
          <a:prstGeom prst="rect">
            <a:avLst/>
          </a:prstGeom>
          <a:noFill/>
        </p:spPr>
        <p:txBody>
          <a:bodyPr wrap="square" rtlCol="0">
            <a:spAutoFit/>
          </a:bodyPr>
          <a:lstStyle/>
          <a:p>
            <a:r>
              <a:rPr lang="en-GB" sz="2000" dirty="0"/>
              <a:t>Stages in the ‘modification’ (or development) of material forces, through division of labour and forms of property:</a:t>
            </a:r>
          </a:p>
          <a:p>
            <a:endParaRPr lang="en-GB" sz="2000" dirty="0"/>
          </a:p>
          <a:p>
            <a:r>
              <a:rPr lang="en-GB" sz="2000" dirty="0"/>
              <a:t>Tribal: centred on the family, with enslaved people in a subordinate position in the division of labour</a:t>
            </a:r>
          </a:p>
          <a:p>
            <a:endParaRPr lang="en-GB" sz="2000" dirty="0"/>
          </a:p>
          <a:p>
            <a:r>
              <a:rPr lang="en-GB" sz="2000" dirty="0"/>
              <a:t>Ancient: communal property in the city, with slavery (as a form of property)</a:t>
            </a:r>
          </a:p>
          <a:p>
            <a:endParaRPr lang="en-GB" sz="2000" dirty="0"/>
          </a:p>
          <a:p>
            <a:r>
              <a:rPr lang="en-GB" sz="2000" dirty="0"/>
              <a:t>Feudal: a small nobility owns land which is worked by serfs and peasants; also very small-scale artisanal craft production</a:t>
            </a:r>
          </a:p>
          <a:p>
            <a:endParaRPr lang="en-GB" sz="2000" dirty="0"/>
          </a:p>
          <a:p>
            <a:endParaRPr lang="en-GB" sz="2000" dirty="0"/>
          </a:p>
          <a:p>
            <a:endParaRPr lang="en-GB" sz="2000" dirty="0"/>
          </a:p>
          <a:p>
            <a:r>
              <a:rPr lang="en-GB" sz="2000" dirty="0"/>
              <a:t>Feudal society is succeeded by ‘bourgeois’ or capitalist society, in which capital is the most important productive force; and then by socialist or communist society, in which the means of production are held in common</a:t>
            </a:r>
          </a:p>
        </p:txBody>
      </p:sp>
      <p:sp>
        <p:nvSpPr>
          <p:cNvPr id="8" name="TextBox 7">
            <a:extLst>
              <a:ext uri="{FF2B5EF4-FFF2-40B4-BE49-F238E27FC236}">
                <a16:creationId xmlns:a16="http://schemas.microsoft.com/office/drawing/2014/main" id="{C7B2B7DF-636A-DC47-B1C5-8987212764DD}"/>
              </a:ext>
            </a:extLst>
          </p:cNvPr>
          <p:cNvSpPr txBox="1"/>
          <p:nvPr/>
        </p:nvSpPr>
        <p:spPr>
          <a:xfrm>
            <a:off x="4013200" y="4806680"/>
            <a:ext cx="5107290" cy="738664"/>
          </a:xfrm>
          <a:prstGeom prst="rect">
            <a:avLst/>
          </a:prstGeom>
          <a:noFill/>
        </p:spPr>
        <p:txBody>
          <a:bodyPr wrap="square" rtlCol="0">
            <a:spAutoFit/>
          </a:bodyPr>
          <a:lstStyle/>
          <a:p>
            <a:pPr algn="r"/>
            <a:r>
              <a:rPr lang="en-US" sz="1400" dirty="0"/>
              <a:t>K. Marx &amp; F. Engels, </a:t>
            </a:r>
            <a:r>
              <a:rPr lang="en-US" sz="1400" i="1" dirty="0"/>
              <a:t>The German Ideology</a:t>
            </a:r>
            <a:r>
              <a:rPr lang="en-US" sz="1400" dirty="0"/>
              <a:t> (1845-6), </a:t>
            </a:r>
          </a:p>
          <a:p>
            <a:pPr algn="r"/>
            <a:r>
              <a:rPr lang="en-US" sz="1400" dirty="0"/>
              <a:t>Part I: Feuerbach. Opposition of the Materialist and Idealist Outlook</a:t>
            </a:r>
          </a:p>
          <a:p>
            <a:pPr algn="r"/>
            <a:endParaRPr lang="en-US" sz="1400" dirty="0"/>
          </a:p>
        </p:txBody>
      </p:sp>
    </p:spTree>
    <p:extLst>
      <p:ext uri="{BB962C8B-B14F-4D97-AF65-F5344CB8AC3E}">
        <p14:creationId xmlns:p14="http://schemas.microsoft.com/office/powerpoint/2010/main" val="39586643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8C78B7BF-9F4A-0F46-9DBB-8FFF4D38837B}"/>
              </a:ext>
            </a:extLst>
          </p:cNvPr>
          <p:cNvSpPr>
            <a:spLocks noGrp="1"/>
          </p:cNvSpPr>
          <p:nvPr>
            <p:ph type="title"/>
          </p:nvPr>
        </p:nvSpPr>
        <p:spPr>
          <a:xfrm>
            <a:off x="838200" y="274639"/>
            <a:ext cx="8539480" cy="1143001"/>
          </a:xfrm>
        </p:spPr>
        <p:txBody>
          <a:bodyPr>
            <a:noAutofit/>
          </a:bodyPr>
          <a:lstStyle/>
          <a:p>
            <a:pPr algn="l"/>
            <a:r>
              <a:rPr lang="en-GB" sz="3200" dirty="0"/>
              <a:t>Productive forces and relations</a:t>
            </a:r>
          </a:p>
        </p:txBody>
      </p:sp>
      <p:cxnSp>
        <p:nvCxnSpPr>
          <p:cNvPr id="5" name="Straight Connector 4">
            <a:extLst>
              <a:ext uri="{FF2B5EF4-FFF2-40B4-BE49-F238E27FC236}">
                <a16:creationId xmlns:a16="http://schemas.microsoft.com/office/drawing/2014/main" id="{6DE76E85-D881-6F4B-AFDD-715922A46DA5}"/>
              </a:ext>
            </a:extLst>
          </p:cNvPr>
          <p:cNvCxnSpPr>
            <a:cxnSpLocks/>
          </p:cNvCxnSpPr>
          <p:nvPr/>
        </p:nvCxnSpPr>
        <p:spPr>
          <a:xfrm>
            <a:off x="952475" y="1285860"/>
            <a:ext cx="7984002"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3E7B8F39-0CDD-9646-A3FE-1916A11AFA24}"/>
              </a:ext>
            </a:extLst>
          </p:cNvPr>
          <p:cNvSpPr txBox="1"/>
          <p:nvPr/>
        </p:nvSpPr>
        <p:spPr>
          <a:xfrm>
            <a:off x="952475" y="1808480"/>
            <a:ext cx="7984002" cy="4093428"/>
          </a:xfrm>
          <a:prstGeom prst="rect">
            <a:avLst/>
          </a:prstGeom>
          <a:noFill/>
        </p:spPr>
        <p:txBody>
          <a:bodyPr wrap="square" rtlCol="0">
            <a:spAutoFit/>
          </a:bodyPr>
          <a:lstStyle/>
          <a:p>
            <a:r>
              <a:rPr lang="en-GB" sz="2000" dirty="0"/>
              <a:t>Historical materialism identifies as the motive force of history the developing alignment of, and tensions between, </a:t>
            </a:r>
            <a:r>
              <a:rPr lang="en-GB" sz="2000" u="sng" dirty="0"/>
              <a:t>productive forces</a:t>
            </a:r>
            <a:r>
              <a:rPr lang="en-GB" sz="2000" dirty="0"/>
              <a:t> and </a:t>
            </a:r>
            <a:r>
              <a:rPr lang="en-GB" sz="2000" u="sng" dirty="0"/>
              <a:t>productive relations</a:t>
            </a:r>
          </a:p>
          <a:p>
            <a:endParaRPr lang="en-GB" sz="2000" dirty="0"/>
          </a:p>
          <a:p>
            <a:r>
              <a:rPr lang="en-GB" sz="2000" b="1" dirty="0"/>
              <a:t>Productive forces:</a:t>
            </a:r>
            <a:r>
              <a:rPr lang="en-GB" sz="2000" dirty="0"/>
              <a:t> the resources with which production is undertaken, including raw materials, technologies, labour</a:t>
            </a:r>
          </a:p>
          <a:p>
            <a:endParaRPr lang="en-GB" sz="2000" b="1" dirty="0"/>
          </a:p>
          <a:p>
            <a:r>
              <a:rPr lang="en-GB" sz="2000" b="1" dirty="0"/>
              <a:t>Productive relations:</a:t>
            </a:r>
            <a:r>
              <a:rPr lang="en-GB" sz="2000" dirty="0"/>
              <a:t> primarily relations of control, i.e. control of the process of production and its output. At most times in history Marx &amp; Engels claim there are two principal classes: those who control the means of production, and those who are controlled by them. In a ‘bourgeois’  or capitalist society these are (respectively) the bourgeoisie and the proletariat</a:t>
            </a:r>
            <a:endParaRPr lang="en-GB" sz="2000" b="1" dirty="0"/>
          </a:p>
        </p:txBody>
      </p:sp>
    </p:spTree>
    <p:extLst>
      <p:ext uri="{BB962C8B-B14F-4D97-AF65-F5344CB8AC3E}">
        <p14:creationId xmlns:p14="http://schemas.microsoft.com/office/powerpoint/2010/main" val="22538475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8C78B7BF-9F4A-0F46-9DBB-8FFF4D38837B}"/>
              </a:ext>
            </a:extLst>
          </p:cNvPr>
          <p:cNvSpPr>
            <a:spLocks noGrp="1"/>
          </p:cNvSpPr>
          <p:nvPr>
            <p:ph type="title"/>
          </p:nvPr>
        </p:nvSpPr>
        <p:spPr>
          <a:xfrm>
            <a:off x="838200" y="274639"/>
            <a:ext cx="8539480" cy="1143001"/>
          </a:xfrm>
        </p:spPr>
        <p:txBody>
          <a:bodyPr>
            <a:noAutofit/>
          </a:bodyPr>
          <a:lstStyle/>
          <a:p>
            <a:pPr algn="l"/>
            <a:r>
              <a:rPr lang="en-GB" sz="3200" dirty="0"/>
              <a:t>Preface to </a:t>
            </a:r>
            <a:r>
              <a:rPr lang="en-GB" sz="3200" i="1" dirty="0"/>
              <a:t>A Contribution to the Critique of Political Economy</a:t>
            </a:r>
            <a:r>
              <a:rPr lang="en-GB" sz="3200" dirty="0"/>
              <a:t> (1859)</a:t>
            </a:r>
          </a:p>
        </p:txBody>
      </p:sp>
      <p:cxnSp>
        <p:nvCxnSpPr>
          <p:cNvPr id="5" name="Straight Connector 4">
            <a:extLst>
              <a:ext uri="{FF2B5EF4-FFF2-40B4-BE49-F238E27FC236}">
                <a16:creationId xmlns:a16="http://schemas.microsoft.com/office/drawing/2014/main" id="{6DE76E85-D881-6F4B-AFDD-715922A46DA5}"/>
              </a:ext>
            </a:extLst>
          </p:cNvPr>
          <p:cNvCxnSpPr>
            <a:cxnSpLocks/>
          </p:cNvCxnSpPr>
          <p:nvPr/>
        </p:nvCxnSpPr>
        <p:spPr>
          <a:xfrm>
            <a:off x="952475" y="1285860"/>
            <a:ext cx="7984002"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3E7B8F39-0CDD-9646-A3FE-1916A11AFA24}"/>
              </a:ext>
            </a:extLst>
          </p:cNvPr>
          <p:cNvSpPr txBox="1"/>
          <p:nvPr/>
        </p:nvSpPr>
        <p:spPr>
          <a:xfrm>
            <a:off x="952474" y="1615440"/>
            <a:ext cx="8100085" cy="4524315"/>
          </a:xfrm>
          <a:prstGeom prst="rect">
            <a:avLst/>
          </a:prstGeom>
          <a:noFill/>
        </p:spPr>
        <p:txBody>
          <a:bodyPr wrap="square" rtlCol="0">
            <a:spAutoFit/>
          </a:bodyPr>
          <a:lstStyle/>
          <a:p>
            <a:r>
              <a:rPr lang="en-GB" sz="2400" dirty="0"/>
              <a:t>In the social production of their existence, men inevitably enter into definite relations, which are independent of their will, namely </a:t>
            </a:r>
            <a:r>
              <a:rPr lang="en-GB" sz="2400" b="1" dirty="0"/>
              <a:t>relations of production </a:t>
            </a:r>
            <a:r>
              <a:rPr lang="en-GB" sz="2400" dirty="0"/>
              <a:t>appropriate to a given stage in the development of their material </a:t>
            </a:r>
            <a:r>
              <a:rPr lang="en-GB" sz="2400" b="1" dirty="0"/>
              <a:t>forces of production</a:t>
            </a:r>
            <a:r>
              <a:rPr lang="en-GB" sz="2400" dirty="0"/>
              <a:t>. The totality of these relations of production constitutes </a:t>
            </a:r>
            <a:r>
              <a:rPr lang="en-GB" sz="2400" b="1" dirty="0"/>
              <a:t>the economic structure of society, the real foundation</a:t>
            </a:r>
            <a:r>
              <a:rPr lang="en-GB" sz="2400" dirty="0"/>
              <a:t>, on which arises </a:t>
            </a:r>
            <a:r>
              <a:rPr lang="en-GB" sz="2400" b="1" dirty="0"/>
              <a:t>a legal and political superstructure </a:t>
            </a:r>
            <a:r>
              <a:rPr lang="en-GB" sz="2400" dirty="0"/>
              <a:t>and to which correspond definite forms of social consciousness. The mode of production of material life conditions the general process of social, political and intellectual life. It is not the consciousness of men that determines their existence, but their social existence that determines their consciousness. …</a:t>
            </a:r>
          </a:p>
        </p:txBody>
      </p:sp>
    </p:spTree>
    <p:extLst>
      <p:ext uri="{BB962C8B-B14F-4D97-AF65-F5344CB8AC3E}">
        <p14:creationId xmlns:p14="http://schemas.microsoft.com/office/powerpoint/2010/main" val="14681308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8C78B7BF-9F4A-0F46-9DBB-8FFF4D38837B}"/>
              </a:ext>
            </a:extLst>
          </p:cNvPr>
          <p:cNvSpPr>
            <a:spLocks noGrp="1"/>
          </p:cNvSpPr>
          <p:nvPr>
            <p:ph type="title"/>
          </p:nvPr>
        </p:nvSpPr>
        <p:spPr>
          <a:xfrm>
            <a:off x="838200" y="274639"/>
            <a:ext cx="8539480" cy="1143001"/>
          </a:xfrm>
        </p:spPr>
        <p:txBody>
          <a:bodyPr>
            <a:noAutofit/>
          </a:bodyPr>
          <a:lstStyle/>
          <a:p>
            <a:pPr algn="l"/>
            <a:r>
              <a:rPr lang="en-GB" sz="3200" dirty="0"/>
              <a:t>Preface to </a:t>
            </a:r>
            <a:r>
              <a:rPr lang="en-GB" sz="3200" i="1" dirty="0"/>
              <a:t>A Contribution to the Critique of Political Economy</a:t>
            </a:r>
            <a:r>
              <a:rPr lang="en-GB" sz="3200" dirty="0"/>
              <a:t> (1859)</a:t>
            </a:r>
          </a:p>
        </p:txBody>
      </p:sp>
      <p:cxnSp>
        <p:nvCxnSpPr>
          <p:cNvPr id="5" name="Straight Connector 4">
            <a:extLst>
              <a:ext uri="{FF2B5EF4-FFF2-40B4-BE49-F238E27FC236}">
                <a16:creationId xmlns:a16="http://schemas.microsoft.com/office/drawing/2014/main" id="{6DE76E85-D881-6F4B-AFDD-715922A46DA5}"/>
              </a:ext>
            </a:extLst>
          </p:cNvPr>
          <p:cNvCxnSpPr>
            <a:cxnSpLocks/>
          </p:cNvCxnSpPr>
          <p:nvPr/>
        </p:nvCxnSpPr>
        <p:spPr>
          <a:xfrm>
            <a:off x="952475" y="1285860"/>
            <a:ext cx="7984002"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3E7B8F39-0CDD-9646-A3FE-1916A11AFA24}"/>
              </a:ext>
            </a:extLst>
          </p:cNvPr>
          <p:cNvSpPr txBox="1"/>
          <p:nvPr/>
        </p:nvSpPr>
        <p:spPr>
          <a:xfrm>
            <a:off x="952474" y="2021840"/>
            <a:ext cx="8100085" cy="3416320"/>
          </a:xfrm>
          <a:prstGeom prst="rect">
            <a:avLst/>
          </a:prstGeom>
          <a:noFill/>
        </p:spPr>
        <p:txBody>
          <a:bodyPr wrap="square" rtlCol="0">
            <a:spAutoFit/>
          </a:bodyPr>
          <a:lstStyle/>
          <a:p>
            <a:r>
              <a:rPr lang="en-GB" sz="2400" dirty="0"/>
              <a:t>… At a certain stage of development, the material productive forces of society come into conflict with the existing relations of production or—this merely expresses the same thing in legal terms—with the property relations within the framework of which they have operated hitherto. From forms of development of the productive forces these relations turn into their fetters. Then begins an era of social revolution. </a:t>
            </a:r>
            <a:r>
              <a:rPr lang="en-GB" sz="2400" b="1" dirty="0"/>
              <a:t>The changes in the economic foundation lead sooner or later to the transformation of the whole immense superstructure</a:t>
            </a:r>
            <a:r>
              <a:rPr lang="en-GB" sz="2400" dirty="0"/>
              <a:t>.</a:t>
            </a:r>
          </a:p>
        </p:txBody>
      </p:sp>
    </p:spTree>
    <p:extLst>
      <p:ext uri="{BB962C8B-B14F-4D97-AF65-F5344CB8AC3E}">
        <p14:creationId xmlns:p14="http://schemas.microsoft.com/office/powerpoint/2010/main" val="17411442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C9A2D80D-619C-3F4C-BB68-075A5337E344}"/>
              </a:ext>
            </a:extLst>
          </p:cNvPr>
          <p:cNvPicPr>
            <a:picLocks noChangeAspect="1"/>
          </p:cNvPicPr>
          <p:nvPr/>
        </p:nvPicPr>
        <p:blipFill>
          <a:blip r:embed="rId2"/>
          <a:stretch>
            <a:fillRect/>
          </a:stretch>
        </p:blipFill>
        <p:spPr>
          <a:xfrm>
            <a:off x="0" y="-188343"/>
            <a:ext cx="9906000" cy="7046343"/>
          </a:xfrm>
          <a:prstGeom prst="rect">
            <a:avLst/>
          </a:prstGeom>
        </p:spPr>
      </p:pic>
    </p:spTree>
    <p:extLst>
      <p:ext uri="{BB962C8B-B14F-4D97-AF65-F5344CB8AC3E}">
        <p14:creationId xmlns:p14="http://schemas.microsoft.com/office/powerpoint/2010/main" val="6803512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8C78B7BF-9F4A-0F46-9DBB-8FFF4D38837B}"/>
              </a:ext>
            </a:extLst>
          </p:cNvPr>
          <p:cNvSpPr>
            <a:spLocks noGrp="1"/>
          </p:cNvSpPr>
          <p:nvPr>
            <p:ph type="title"/>
          </p:nvPr>
        </p:nvSpPr>
        <p:spPr>
          <a:xfrm>
            <a:off x="838200" y="274639"/>
            <a:ext cx="8229600" cy="1143001"/>
          </a:xfrm>
        </p:spPr>
        <p:txBody>
          <a:bodyPr>
            <a:noAutofit/>
          </a:bodyPr>
          <a:lstStyle/>
          <a:p>
            <a:pPr algn="l"/>
            <a:r>
              <a:rPr lang="en-GB" sz="3200" dirty="0"/>
              <a:t>Today’s lecture</a:t>
            </a:r>
          </a:p>
        </p:txBody>
      </p:sp>
      <p:cxnSp>
        <p:nvCxnSpPr>
          <p:cNvPr id="5" name="Straight Connector 4">
            <a:extLst>
              <a:ext uri="{FF2B5EF4-FFF2-40B4-BE49-F238E27FC236}">
                <a16:creationId xmlns:a16="http://schemas.microsoft.com/office/drawing/2014/main" id="{6DE76E85-D881-6F4B-AFDD-715922A46DA5}"/>
              </a:ext>
            </a:extLst>
          </p:cNvPr>
          <p:cNvCxnSpPr>
            <a:cxnSpLocks/>
          </p:cNvCxnSpPr>
          <p:nvPr/>
        </p:nvCxnSpPr>
        <p:spPr>
          <a:xfrm>
            <a:off x="952475" y="1285860"/>
            <a:ext cx="7984002"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535BC772-A109-2642-8048-D58E412C7A84}"/>
              </a:ext>
            </a:extLst>
          </p:cNvPr>
          <p:cNvSpPr txBox="1"/>
          <p:nvPr/>
        </p:nvSpPr>
        <p:spPr>
          <a:xfrm>
            <a:off x="952475" y="2297082"/>
            <a:ext cx="8115325" cy="3416320"/>
          </a:xfrm>
          <a:prstGeom prst="rect">
            <a:avLst/>
          </a:prstGeom>
          <a:noFill/>
        </p:spPr>
        <p:txBody>
          <a:bodyPr wrap="square" rtlCol="0">
            <a:spAutoFit/>
          </a:bodyPr>
          <a:lstStyle/>
          <a:p>
            <a:pPr marL="457200" indent="-457200">
              <a:buAutoNum type="arabicPeriod"/>
            </a:pPr>
            <a:r>
              <a:rPr lang="en-US" sz="2400" dirty="0">
                <a:solidFill>
                  <a:schemeClr val="bg1">
                    <a:lumMod val="50000"/>
                  </a:schemeClr>
                </a:solidFill>
              </a:rPr>
              <a:t>Background: historical materialism in the works of Marx and Engels</a:t>
            </a:r>
          </a:p>
          <a:p>
            <a:pPr marL="457200" indent="-457200">
              <a:buAutoNum type="arabicPeriod"/>
            </a:pPr>
            <a:endParaRPr lang="en-US" sz="2400" dirty="0"/>
          </a:p>
          <a:p>
            <a:pPr marL="457200" indent="-457200">
              <a:buAutoNum type="arabicPeriod"/>
            </a:pPr>
            <a:r>
              <a:rPr lang="en-US" sz="2400" dirty="0"/>
              <a:t>Historical materialism as an approach to literary history</a:t>
            </a:r>
          </a:p>
          <a:p>
            <a:pPr lvl="1"/>
            <a:r>
              <a:rPr lang="en-US" sz="2400" dirty="0"/>
              <a:t>	a. </a:t>
            </a:r>
            <a:r>
              <a:rPr lang="en-US" sz="2400" dirty="0" err="1"/>
              <a:t>Lukács</a:t>
            </a:r>
            <a:r>
              <a:rPr lang="en-US" sz="2400" dirty="0"/>
              <a:t>, </a:t>
            </a:r>
            <a:r>
              <a:rPr lang="en-US" sz="2400" i="1" dirty="0"/>
              <a:t>The Historical Novel</a:t>
            </a:r>
          </a:p>
          <a:p>
            <a:pPr lvl="1"/>
            <a:r>
              <a:rPr lang="en-US" sz="2400" i="1" dirty="0">
                <a:solidFill>
                  <a:schemeClr val="bg1">
                    <a:lumMod val="50000"/>
                  </a:schemeClr>
                </a:solidFill>
              </a:rPr>
              <a:t>	</a:t>
            </a:r>
            <a:r>
              <a:rPr lang="en-US" sz="2400" dirty="0">
                <a:solidFill>
                  <a:schemeClr val="bg1">
                    <a:lumMod val="50000"/>
                  </a:schemeClr>
                </a:solidFill>
              </a:rPr>
              <a:t>b. Williams, ‘Dominant, Residual, and Emergent’</a:t>
            </a:r>
          </a:p>
          <a:p>
            <a:pPr marL="457200" indent="-457200">
              <a:buAutoNum type="arabicPeriod"/>
            </a:pPr>
            <a:endParaRPr lang="en-US" sz="2400" dirty="0">
              <a:solidFill>
                <a:schemeClr val="bg1">
                  <a:lumMod val="50000"/>
                </a:schemeClr>
              </a:solidFill>
            </a:endParaRPr>
          </a:p>
          <a:p>
            <a:pPr marL="457200" indent="-457200">
              <a:buAutoNum type="arabicPeriod"/>
            </a:pPr>
            <a:r>
              <a:rPr lang="en-US" sz="2400" dirty="0">
                <a:solidFill>
                  <a:schemeClr val="bg1">
                    <a:lumMod val="50000"/>
                  </a:schemeClr>
                </a:solidFill>
              </a:rPr>
              <a:t>An historical-materialist approach to reading </a:t>
            </a:r>
            <a:r>
              <a:rPr lang="en-US" sz="2400" i="1" dirty="0">
                <a:solidFill>
                  <a:schemeClr val="bg1">
                    <a:lumMod val="50000"/>
                  </a:schemeClr>
                </a:solidFill>
              </a:rPr>
              <a:t>Frankenstein</a:t>
            </a:r>
            <a:endParaRPr lang="en-US" sz="2400" dirty="0">
              <a:solidFill>
                <a:schemeClr val="bg1">
                  <a:lumMod val="50000"/>
                </a:schemeClr>
              </a:solidFill>
            </a:endParaRPr>
          </a:p>
          <a:p>
            <a:r>
              <a:rPr lang="en-US" sz="2400" dirty="0"/>
              <a:t> </a:t>
            </a:r>
          </a:p>
        </p:txBody>
      </p:sp>
    </p:spTree>
    <p:extLst>
      <p:ext uri="{BB962C8B-B14F-4D97-AF65-F5344CB8AC3E}">
        <p14:creationId xmlns:p14="http://schemas.microsoft.com/office/powerpoint/2010/main" val="23783067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8C78B7BF-9F4A-0F46-9DBB-8FFF4D38837B}"/>
              </a:ext>
            </a:extLst>
          </p:cNvPr>
          <p:cNvSpPr>
            <a:spLocks noGrp="1"/>
          </p:cNvSpPr>
          <p:nvPr>
            <p:ph type="title"/>
          </p:nvPr>
        </p:nvSpPr>
        <p:spPr>
          <a:xfrm>
            <a:off x="838200" y="274639"/>
            <a:ext cx="8229600" cy="1143001"/>
          </a:xfrm>
        </p:spPr>
        <p:txBody>
          <a:bodyPr>
            <a:noAutofit/>
          </a:bodyPr>
          <a:lstStyle/>
          <a:p>
            <a:pPr algn="l"/>
            <a:r>
              <a:rPr lang="en-GB" sz="3200" dirty="0"/>
              <a:t>Georg </a:t>
            </a:r>
            <a:r>
              <a:rPr lang="en-GB" sz="3200" dirty="0" err="1"/>
              <a:t>Lukács</a:t>
            </a:r>
            <a:endParaRPr lang="en-GB" sz="3200" dirty="0"/>
          </a:p>
        </p:txBody>
      </p:sp>
      <p:cxnSp>
        <p:nvCxnSpPr>
          <p:cNvPr id="5" name="Straight Connector 4">
            <a:extLst>
              <a:ext uri="{FF2B5EF4-FFF2-40B4-BE49-F238E27FC236}">
                <a16:creationId xmlns:a16="http://schemas.microsoft.com/office/drawing/2014/main" id="{6DE76E85-D881-6F4B-AFDD-715922A46DA5}"/>
              </a:ext>
            </a:extLst>
          </p:cNvPr>
          <p:cNvCxnSpPr>
            <a:cxnSpLocks/>
          </p:cNvCxnSpPr>
          <p:nvPr/>
        </p:nvCxnSpPr>
        <p:spPr>
          <a:xfrm>
            <a:off x="952475" y="1285860"/>
            <a:ext cx="7984002"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535BC772-A109-2642-8048-D58E412C7A84}"/>
              </a:ext>
            </a:extLst>
          </p:cNvPr>
          <p:cNvSpPr txBox="1"/>
          <p:nvPr/>
        </p:nvSpPr>
        <p:spPr>
          <a:xfrm>
            <a:off x="838200" y="1721832"/>
            <a:ext cx="5074920" cy="4401205"/>
          </a:xfrm>
          <a:prstGeom prst="rect">
            <a:avLst/>
          </a:prstGeom>
          <a:noFill/>
        </p:spPr>
        <p:txBody>
          <a:bodyPr wrap="square" rtlCol="0">
            <a:spAutoFit/>
          </a:bodyPr>
          <a:lstStyle/>
          <a:p>
            <a:r>
              <a:rPr lang="en-US" sz="2000" dirty="0"/>
              <a:t>Hungarian philosopher and Communist Party activist</a:t>
            </a:r>
          </a:p>
          <a:p>
            <a:endParaRPr lang="en-US" sz="2000" dirty="0"/>
          </a:p>
          <a:p>
            <a:r>
              <a:rPr lang="en-US" sz="2000" dirty="0"/>
              <a:t>Joins Communist Party December 1918 during ‘Autumn Rose Revolution’ in Hungary; 1919 minister in short-lived Hungarian Soviet Republic</a:t>
            </a:r>
          </a:p>
          <a:p>
            <a:endParaRPr lang="en-US" sz="2000" dirty="0"/>
          </a:p>
          <a:p>
            <a:r>
              <a:rPr lang="en-US" sz="2000" dirty="0"/>
              <a:t>1923 </a:t>
            </a:r>
            <a:r>
              <a:rPr lang="en-US" sz="2000" i="1" dirty="0"/>
              <a:t>History and Class Consciousness</a:t>
            </a:r>
            <a:r>
              <a:rPr lang="en-US" sz="2000" dirty="0"/>
              <a:t> – a seminal work of Marxist philosophy</a:t>
            </a:r>
          </a:p>
          <a:p>
            <a:endParaRPr lang="en-US" sz="2000" dirty="0"/>
          </a:p>
          <a:p>
            <a:r>
              <a:rPr lang="en-US" sz="2000" dirty="0"/>
              <a:t>Exiled in Austria &amp; Germany during 1920s, then 1930s in Moscow as official at the Marx-Engels Institute</a:t>
            </a:r>
          </a:p>
        </p:txBody>
      </p:sp>
      <p:sp>
        <p:nvSpPr>
          <p:cNvPr id="8" name="TextBox 7">
            <a:extLst>
              <a:ext uri="{FF2B5EF4-FFF2-40B4-BE49-F238E27FC236}">
                <a16:creationId xmlns:a16="http://schemas.microsoft.com/office/drawing/2014/main" id="{9597DB2F-8825-F444-B072-E8334BEDD445}"/>
              </a:ext>
            </a:extLst>
          </p:cNvPr>
          <p:cNvSpPr txBox="1"/>
          <p:nvPr/>
        </p:nvSpPr>
        <p:spPr>
          <a:xfrm>
            <a:off x="5014657" y="5932644"/>
            <a:ext cx="3693564" cy="307777"/>
          </a:xfrm>
          <a:prstGeom prst="rect">
            <a:avLst/>
          </a:prstGeom>
          <a:noFill/>
        </p:spPr>
        <p:txBody>
          <a:bodyPr wrap="square" rtlCol="0">
            <a:spAutoFit/>
          </a:bodyPr>
          <a:lstStyle/>
          <a:p>
            <a:pPr algn="r"/>
            <a:r>
              <a:rPr lang="en-US" sz="1400" dirty="0"/>
              <a:t>Georg </a:t>
            </a:r>
            <a:r>
              <a:rPr lang="en-US" sz="1400" dirty="0" err="1"/>
              <a:t>Lukács</a:t>
            </a:r>
            <a:r>
              <a:rPr lang="en-US" sz="1400" dirty="0"/>
              <a:t> (1885-1971)</a:t>
            </a:r>
          </a:p>
        </p:txBody>
      </p:sp>
      <p:pic>
        <p:nvPicPr>
          <p:cNvPr id="2" name="Picture 1">
            <a:extLst>
              <a:ext uri="{FF2B5EF4-FFF2-40B4-BE49-F238E27FC236}">
                <a16:creationId xmlns:a16="http://schemas.microsoft.com/office/drawing/2014/main" id="{7F121A39-7149-FA41-B5D9-C64046DDFF24}"/>
              </a:ext>
            </a:extLst>
          </p:cNvPr>
          <p:cNvPicPr>
            <a:picLocks noChangeAspect="1"/>
          </p:cNvPicPr>
          <p:nvPr/>
        </p:nvPicPr>
        <p:blipFill>
          <a:blip r:embed="rId2"/>
          <a:stretch>
            <a:fillRect/>
          </a:stretch>
        </p:blipFill>
        <p:spPr>
          <a:xfrm>
            <a:off x="6002257" y="1657395"/>
            <a:ext cx="2705964" cy="4124946"/>
          </a:xfrm>
          <a:prstGeom prst="rect">
            <a:avLst/>
          </a:prstGeom>
        </p:spPr>
      </p:pic>
    </p:spTree>
    <p:extLst>
      <p:ext uri="{BB962C8B-B14F-4D97-AF65-F5344CB8AC3E}">
        <p14:creationId xmlns:p14="http://schemas.microsoft.com/office/powerpoint/2010/main" val="37571409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8C78B7BF-9F4A-0F46-9DBB-8FFF4D38837B}"/>
              </a:ext>
            </a:extLst>
          </p:cNvPr>
          <p:cNvSpPr>
            <a:spLocks noGrp="1"/>
          </p:cNvSpPr>
          <p:nvPr>
            <p:ph type="title"/>
          </p:nvPr>
        </p:nvSpPr>
        <p:spPr>
          <a:xfrm>
            <a:off x="838200" y="274639"/>
            <a:ext cx="8986520" cy="1143001"/>
          </a:xfrm>
        </p:spPr>
        <p:txBody>
          <a:bodyPr>
            <a:noAutofit/>
          </a:bodyPr>
          <a:lstStyle/>
          <a:p>
            <a:pPr algn="l"/>
            <a:r>
              <a:rPr lang="en-GB" sz="3200" dirty="0"/>
              <a:t>Context for </a:t>
            </a:r>
            <a:r>
              <a:rPr lang="en-GB" sz="3200" dirty="0" err="1"/>
              <a:t>Lukács</a:t>
            </a:r>
            <a:r>
              <a:rPr lang="en-GB" sz="3200" dirty="0"/>
              <a:t> 1937</a:t>
            </a:r>
          </a:p>
        </p:txBody>
      </p:sp>
      <p:cxnSp>
        <p:nvCxnSpPr>
          <p:cNvPr id="5" name="Straight Connector 4">
            <a:extLst>
              <a:ext uri="{FF2B5EF4-FFF2-40B4-BE49-F238E27FC236}">
                <a16:creationId xmlns:a16="http://schemas.microsoft.com/office/drawing/2014/main" id="{6DE76E85-D881-6F4B-AFDD-715922A46DA5}"/>
              </a:ext>
            </a:extLst>
          </p:cNvPr>
          <p:cNvCxnSpPr>
            <a:cxnSpLocks/>
          </p:cNvCxnSpPr>
          <p:nvPr/>
        </p:nvCxnSpPr>
        <p:spPr>
          <a:xfrm>
            <a:off x="952475" y="1285860"/>
            <a:ext cx="7984002"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BB330DEA-19F5-C148-98B2-4E872FD8342C}"/>
              </a:ext>
            </a:extLst>
          </p:cNvPr>
          <p:cNvSpPr txBox="1"/>
          <p:nvPr/>
        </p:nvSpPr>
        <p:spPr>
          <a:xfrm>
            <a:off x="1137920" y="1930400"/>
            <a:ext cx="7426960" cy="2677656"/>
          </a:xfrm>
          <a:prstGeom prst="rect">
            <a:avLst/>
          </a:prstGeom>
          <a:noFill/>
        </p:spPr>
        <p:txBody>
          <a:bodyPr wrap="square" rtlCol="0">
            <a:spAutoFit/>
          </a:bodyPr>
          <a:lstStyle/>
          <a:p>
            <a:pPr marL="342900" indent="-342900">
              <a:buAutoNum type="arabicPeriod"/>
            </a:pPr>
            <a:r>
              <a:rPr lang="en-US" sz="2400" dirty="0"/>
              <a:t>From 1936 a series of show trials &amp; political purges underway, beginning with senior figures within the Bolshevik regime and extending throughout the Party and the country</a:t>
            </a:r>
          </a:p>
          <a:p>
            <a:pPr marL="342900" indent="-342900">
              <a:buAutoNum type="arabicPeriod"/>
            </a:pPr>
            <a:endParaRPr lang="en-US" sz="2400" dirty="0"/>
          </a:p>
          <a:p>
            <a:pPr marL="342900" indent="-342900">
              <a:buAutoNum type="arabicPeriod"/>
            </a:pPr>
            <a:r>
              <a:rPr lang="en-US" sz="2400" dirty="0"/>
              <a:t>From 1934: promulgation of ‘socialist realism’ as official literary doctrine of the USSR</a:t>
            </a:r>
          </a:p>
        </p:txBody>
      </p:sp>
    </p:spTree>
    <p:extLst>
      <p:ext uri="{BB962C8B-B14F-4D97-AF65-F5344CB8AC3E}">
        <p14:creationId xmlns:p14="http://schemas.microsoft.com/office/powerpoint/2010/main" val="277509620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838200" y="274639"/>
            <a:ext cx="8580120" cy="1143001"/>
          </a:xfrm>
        </p:spPr>
        <p:txBody>
          <a:bodyPr>
            <a:noAutofit/>
          </a:bodyPr>
          <a:lstStyle/>
          <a:p>
            <a:pPr algn="l"/>
            <a:r>
              <a:rPr lang="en-GB" sz="3200" dirty="0"/>
              <a:t>Andrey Zhdanov on ‘socialist realism’, 1934</a:t>
            </a:r>
          </a:p>
        </p:txBody>
      </p:sp>
      <p:cxnSp>
        <p:nvCxnSpPr>
          <p:cNvPr id="6" name="Straight Connector 5">
            <a:extLst>
              <a:ext uri="{FF2B5EF4-FFF2-40B4-BE49-F238E27FC236}">
                <a16:creationId xmlns:a16="http://schemas.microsoft.com/office/drawing/2014/main" id="{C46D33DB-2CFD-9041-AE58-B23A88010570}"/>
              </a:ext>
            </a:extLst>
          </p:cNvPr>
          <p:cNvCxnSpPr>
            <a:cxnSpLocks/>
          </p:cNvCxnSpPr>
          <p:nvPr/>
        </p:nvCxnSpPr>
        <p:spPr>
          <a:xfrm>
            <a:off x="952475" y="1285860"/>
            <a:ext cx="7984002"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9" name="Picture 4">
            <a:extLst>
              <a:ext uri="{FF2B5EF4-FFF2-40B4-BE49-F238E27FC236}">
                <a16:creationId xmlns:a16="http://schemas.microsoft.com/office/drawing/2014/main" id="{759B3399-8197-F346-98DF-8CCB9A2DA46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38947" y="1915715"/>
            <a:ext cx="3371850" cy="3686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extBox 9">
            <a:extLst>
              <a:ext uri="{FF2B5EF4-FFF2-40B4-BE49-F238E27FC236}">
                <a16:creationId xmlns:a16="http://schemas.microsoft.com/office/drawing/2014/main" id="{9AA6D62E-3CC0-9545-AA5F-4484198BB553}"/>
              </a:ext>
            </a:extLst>
          </p:cNvPr>
          <p:cNvSpPr txBox="1"/>
          <p:nvPr/>
        </p:nvSpPr>
        <p:spPr>
          <a:xfrm>
            <a:off x="5364480" y="5738438"/>
            <a:ext cx="4112260" cy="738664"/>
          </a:xfrm>
          <a:prstGeom prst="rect">
            <a:avLst/>
          </a:prstGeom>
          <a:noFill/>
        </p:spPr>
        <p:txBody>
          <a:bodyPr wrap="square" rtlCol="0">
            <a:spAutoFit/>
          </a:bodyPr>
          <a:lstStyle/>
          <a:p>
            <a:pPr algn="r"/>
            <a:r>
              <a:rPr lang="en-GB" sz="1400" dirty="0"/>
              <a:t>Andrey Zhdanov </a:t>
            </a:r>
          </a:p>
          <a:p>
            <a:pPr algn="r"/>
            <a:r>
              <a:rPr lang="en-GB" sz="1400" dirty="0"/>
              <a:t>(Secretary of the Central Committee </a:t>
            </a:r>
          </a:p>
          <a:p>
            <a:pPr algn="r"/>
            <a:r>
              <a:rPr lang="en-GB" sz="1400" dirty="0"/>
              <a:t>of the Soviet Communist Party)</a:t>
            </a:r>
          </a:p>
        </p:txBody>
      </p:sp>
      <p:sp>
        <p:nvSpPr>
          <p:cNvPr id="11" name="TextBox 10">
            <a:extLst>
              <a:ext uri="{FF2B5EF4-FFF2-40B4-BE49-F238E27FC236}">
                <a16:creationId xmlns:a16="http://schemas.microsoft.com/office/drawing/2014/main" id="{CCE7E1B9-D1F5-E24E-A9B9-48A190BFB829}"/>
              </a:ext>
            </a:extLst>
          </p:cNvPr>
          <p:cNvSpPr txBox="1"/>
          <p:nvPr/>
        </p:nvSpPr>
        <p:spPr>
          <a:xfrm>
            <a:off x="810235" y="1651555"/>
            <a:ext cx="5062245" cy="4401205"/>
          </a:xfrm>
          <a:prstGeom prst="rect">
            <a:avLst/>
          </a:prstGeom>
          <a:noFill/>
        </p:spPr>
        <p:txBody>
          <a:bodyPr wrap="square" rtlCol="0">
            <a:spAutoFit/>
          </a:bodyPr>
          <a:lstStyle/>
          <a:p>
            <a:r>
              <a:rPr lang="en-US" sz="2000" dirty="0">
                <a:sym typeface="Wingdings" pitchFamily="2" charset="2"/>
              </a:rPr>
              <a:t>‘Comrade Stalin has called our writers engineers of human souls. What does this mean? […]</a:t>
            </a:r>
          </a:p>
          <a:p>
            <a:r>
              <a:rPr lang="en-US" sz="2000" dirty="0">
                <a:sym typeface="Wingdings" pitchFamily="2" charset="2"/>
              </a:rPr>
              <a:t>	In the first place, it means knowing life so as to be able to depict it truthfully in works of art, not to depict it in a dead, scholastic way, not simply as “objective reality,” but to depict </a:t>
            </a:r>
            <a:r>
              <a:rPr lang="en-US" sz="2000" b="1" dirty="0">
                <a:sym typeface="Wingdings" pitchFamily="2" charset="2"/>
              </a:rPr>
              <a:t>reality in its revolutionary development</a:t>
            </a:r>
            <a:r>
              <a:rPr lang="en-US" sz="2000" dirty="0">
                <a:sym typeface="Wingdings" pitchFamily="2" charset="2"/>
              </a:rPr>
              <a:t>. </a:t>
            </a:r>
          </a:p>
          <a:p>
            <a:r>
              <a:rPr lang="en-US" sz="2000" dirty="0">
                <a:sym typeface="Wingdings" pitchFamily="2" charset="2"/>
              </a:rPr>
              <a:t>	In addition to this, the truthfulness […] should be combined with the ideological </a:t>
            </a:r>
            <a:r>
              <a:rPr lang="en-US" sz="2000" dirty="0" err="1">
                <a:sym typeface="Wingdings" pitchFamily="2" charset="2"/>
              </a:rPr>
              <a:t>remoulding</a:t>
            </a:r>
            <a:r>
              <a:rPr lang="en-US" sz="2000" dirty="0">
                <a:sym typeface="Wingdings" pitchFamily="2" charset="2"/>
              </a:rPr>
              <a:t> and education of the toiling people in the spirit of socialism. This method […] is what we call the method of socialist realism.’</a:t>
            </a:r>
          </a:p>
        </p:txBody>
      </p:sp>
      <p:sp>
        <p:nvSpPr>
          <p:cNvPr id="13" name="TextBox 12">
            <a:extLst>
              <a:ext uri="{FF2B5EF4-FFF2-40B4-BE49-F238E27FC236}">
                <a16:creationId xmlns:a16="http://schemas.microsoft.com/office/drawing/2014/main" id="{6D4AADF9-5447-A845-9E04-8E7CCACFB86F}"/>
              </a:ext>
            </a:extLst>
          </p:cNvPr>
          <p:cNvSpPr txBox="1"/>
          <p:nvPr/>
        </p:nvSpPr>
        <p:spPr>
          <a:xfrm>
            <a:off x="1273996" y="6101353"/>
            <a:ext cx="4336585" cy="523220"/>
          </a:xfrm>
          <a:prstGeom prst="rect">
            <a:avLst/>
          </a:prstGeom>
          <a:noFill/>
        </p:spPr>
        <p:txBody>
          <a:bodyPr wrap="square" rtlCol="0">
            <a:spAutoFit/>
          </a:bodyPr>
          <a:lstStyle/>
          <a:p>
            <a:pPr algn="r"/>
            <a:r>
              <a:rPr lang="en-GB" sz="1400" i="1" dirty="0"/>
              <a:t>Soviet Writers’ Congress 1934: The Debate on Socialist Realism and Modernism</a:t>
            </a:r>
            <a:r>
              <a:rPr lang="en-GB" sz="1400" dirty="0"/>
              <a:t> (London, 1935; </a:t>
            </a:r>
            <a:r>
              <a:rPr lang="en-GB" sz="1400" dirty="0" err="1"/>
              <a:t>repr</a:t>
            </a:r>
            <a:r>
              <a:rPr lang="en-GB" sz="1400" dirty="0"/>
              <a:t>. 1977), p.21</a:t>
            </a:r>
            <a:endParaRPr lang="en-GB" sz="1400" i="1" dirty="0"/>
          </a:p>
        </p:txBody>
      </p:sp>
    </p:spTree>
    <p:extLst>
      <p:ext uri="{BB962C8B-B14F-4D97-AF65-F5344CB8AC3E}">
        <p14:creationId xmlns:p14="http://schemas.microsoft.com/office/powerpoint/2010/main" val="171353932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838200" y="274639"/>
            <a:ext cx="8580120" cy="1143001"/>
          </a:xfrm>
        </p:spPr>
        <p:txBody>
          <a:bodyPr>
            <a:noAutofit/>
          </a:bodyPr>
          <a:lstStyle/>
          <a:p>
            <a:pPr algn="l"/>
            <a:r>
              <a:rPr lang="en-GB" sz="3200" dirty="0" err="1"/>
              <a:t>Lukács</a:t>
            </a:r>
            <a:r>
              <a:rPr lang="en-GB" sz="3200" dirty="0"/>
              <a:t> on the historical novel</a:t>
            </a:r>
          </a:p>
        </p:txBody>
      </p:sp>
      <p:cxnSp>
        <p:nvCxnSpPr>
          <p:cNvPr id="6" name="Straight Connector 5">
            <a:extLst>
              <a:ext uri="{FF2B5EF4-FFF2-40B4-BE49-F238E27FC236}">
                <a16:creationId xmlns:a16="http://schemas.microsoft.com/office/drawing/2014/main" id="{C46D33DB-2CFD-9041-AE58-B23A88010570}"/>
              </a:ext>
            </a:extLst>
          </p:cNvPr>
          <p:cNvCxnSpPr>
            <a:cxnSpLocks/>
          </p:cNvCxnSpPr>
          <p:nvPr/>
        </p:nvCxnSpPr>
        <p:spPr>
          <a:xfrm>
            <a:off x="952475" y="1285860"/>
            <a:ext cx="7984002"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CCE7E1B9-D1F5-E24E-A9B9-48A190BFB829}"/>
              </a:ext>
            </a:extLst>
          </p:cNvPr>
          <p:cNvSpPr txBox="1"/>
          <p:nvPr/>
        </p:nvSpPr>
        <p:spPr>
          <a:xfrm>
            <a:off x="810235" y="1651555"/>
            <a:ext cx="8126242" cy="4154984"/>
          </a:xfrm>
          <a:prstGeom prst="rect">
            <a:avLst/>
          </a:prstGeom>
          <a:noFill/>
        </p:spPr>
        <p:txBody>
          <a:bodyPr wrap="square" rtlCol="0">
            <a:spAutoFit/>
          </a:bodyPr>
          <a:lstStyle/>
          <a:p>
            <a:r>
              <a:rPr lang="en-US" sz="2400" dirty="0">
                <a:sym typeface="Wingdings" pitchFamily="2" charset="2"/>
              </a:rPr>
              <a:t>How does </a:t>
            </a:r>
            <a:r>
              <a:rPr lang="en-US" sz="2400" dirty="0" err="1">
                <a:sym typeface="Wingdings" pitchFamily="2" charset="2"/>
              </a:rPr>
              <a:t>Lukács’s</a:t>
            </a:r>
            <a:r>
              <a:rPr lang="en-US" sz="2400" dirty="0">
                <a:sym typeface="Wingdings" pitchFamily="2" charset="2"/>
              </a:rPr>
              <a:t> account of the emergence of the historical novel in our reading for this week exemplify an historical-materialist approach to literary history?</a:t>
            </a:r>
          </a:p>
          <a:p>
            <a:endParaRPr lang="en-US" sz="2400" dirty="0">
              <a:sym typeface="Wingdings" pitchFamily="2" charset="2"/>
            </a:endParaRPr>
          </a:p>
          <a:p>
            <a:r>
              <a:rPr lang="en-US" sz="2400" dirty="0">
                <a:sym typeface="Wingdings" pitchFamily="2" charset="2"/>
              </a:rPr>
              <a:t>1. He presents the classical historical novel (pioneered by Walter Scott) as an ideological product of the aftermath of a bourgeois revolution</a:t>
            </a:r>
          </a:p>
          <a:p>
            <a:endParaRPr lang="en-US" sz="2400" dirty="0">
              <a:sym typeface="Wingdings" pitchFamily="2" charset="2"/>
            </a:endParaRPr>
          </a:p>
          <a:p>
            <a:r>
              <a:rPr lang="en-US" sz="2400" dirty="0">
                <a:sym typeface="Wingdings" pitchFamily="2" charset="2"/>
              </a:rPr>
              <a:t>2. He also suggests that Scott’s novels depict the processes of historical change in a way that is congruent with historical materialism</a:t>
            </a:r>
          </a:p>
        </p:txBody>
      </p:sp>
    </p:spTree>
    <p:extLst>
      <p:ext uri="{BB962C8B-B14F-4D97-AF65-F5344CB8AC3E}">
        <p14:creationId xmlns:p14="http://schemas.microsoft.com/office/powerpoint/2010/main" val="32265040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8C78B7BF-9F4A-0F46-9DBB-8FFF4D38837B}"/>
              </a:ext>
            </a:extLst>
          </p:cNvPr>
          <p:cNvSpPr>
            <a:spLocks noGrp="1"/>
          </p:cNvSpPr>
          <p:nvPr>
            <p:ph type="title"/>
          </p:nvPr>
        </p:nvSpPr>
        <p:spPr>
          <a:xfrm>
            <a:off x="838200" y="274639"/>
            <a:ext cx="8229600" cy="1143001"/>
          </a:xfrm>
        </p:spPr>
        <p:txBody>
          <a:bodyPr>
            <a:noAutofit/>
          </a:bodyPr>
          <a:lstStyle/>
          <a:p>
            <a:pPr algn="l"/>
            <a:r>
              <a:rPr lang="en-GB" sz="3200" dirty="0"/>
              <a:t>Re-cap – Unit 2: What is Literary History?</a:t>
            </a:r>
          </a:p>
        </p:txBody>
      </p:sp>
      <p:cxnSp>
        <p:nvCxnSpPr>
          <p:cNvPr id="5" name="Straight Connector 4">
            <a:extLst>
              <a:ext uri="{FF2B5EF4-FFF2-40B4-BE49-F238E27FC236}">
                <a16:creationId xmlns:a16="http://schemas.microsoft.com/office/drawing/2014/main" id="{6DE76E85-D881-6F4B-AFDD-715922A46DA5}"/>
              </a:ext>
            </a:extLst>
          </p:cNvPr>
          <p:cNvCxnSpPr>
            <a:cxnSpLocks/>
          </p:cNvCxnSpPr>
          <p:nvPr/>
        </p:nvCxnSpPr>
        <p:spPr>
          <a:xfrm>
            <a:off x="952475" y="1285860"/>
            <a:ext cx="7984002"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535BC772-A109-2642-8048-D58E412C7A84}"/>
              </a:ext>
            </a:extLst>
          </p:cNvPr>
          <p:cNvSpPr txBox="1"/>
          <p:nvPr/>
        </p:nvSpPr>
        <p:spPr>
          <a:xfrm>
            <a:off x="838200" y="1605280"/>
            <a:ext cx="8346440" cy="4708981"/>
          </a:xfrm>
          <a:prstGeom prst="rect">
            <a:avLst/>
          </a:prstGeom>
          <a:noFill/>
        </p:spPr>
        <p:txBody>
          <a:bodyPr wrap="square" rtlCol="0">
            <a:spAutoFit/>
          </a:bodyPr>
          <a:lstStyle/>
          <a:p>
            <a:r>
              <a:rPr lang="en-US" sz="2000" dirty="0"/>
              <a:t>Week 7: Narrative</a:t>
            </a:r>
          </a:p>
          <a:p>
            <a:endParaRPr lang="en-US" sz="2000" dirty="0"/>
          </a:p>
          <a:p>
            <a:r>
              <a:rPr lang="en-US" sz="2000" dirty="0"/>
              <a:t>	</a:t>
            </a:r>
            <a:r>
              <a:rPr lang="en-US" sz="2000" b="1" dirty="0"/>
              <a:t>Ian Watt </a:t>
            </a:r>
            <a:r>
              <a:rPr lang="en-US" sz="2000" dirty="0"/>
              <a:t>and</a:t>
            </a:r>
            <a:r>
              <a:rPr lang="en-US" sz="2000" b="1" dirty="0"/>
              <a:t> Marilyn Butler</a:t>
            </a:r>
            <a:r>
              <a:rPr lang="en-US" sz="2000" dirty="0"/>
              <a:t> – two (or more?) ways of </a:t>
            </a:r>
            <a:r>
              <a:rPr lang="en-US" sz="2000" dirty="0" err="1"/>
              <a:t>historicising</a:t>
            </a:r>
            <a:r>
              <a:rPr lang="en-US" sz="2000" dirty="0"/>
              <a:t> a 	novel</a:t>
            </a:r>
          </a:p>
          <a:p>
            <a:endParaRPr lang="en-US" sz="2000" dirty="0"/>
          </a:p>
          <a:p>
            <a:r>
              <a:rPr lang="en-US" sz="2000" dirty="0"/>
              <a:t>Week 8: Historical Formalisms</a:t>
            </a:r>
          </a:p>
          <a:p>
            <a:endParaRPr lang="en-US" sz="2000" dirty="0"/>
          </a:p>
          <a:p>
            <a:r>
              <a:rPr lang="en-US" sz="2000" dirty="0"/>
              <a:t>	</a:t>
            </a:r>
            <a:r>
              <a:rPr lang="en-US" sz="2000" b="1" dirty="0"/>
              <a:t>Ian Hacking</a:t>
            </a:r>
            <a:r>
              <a:rPr lang="en-US" sz="2000" dirty="0"/>
              <a:t>: the categories and concepts in which we think are 	products of particular times and places in history – but can also take 	on a kind of reality in those times and places</a:t>
            </a:r>
          </a:p>
          <a:p>
            <a:endParaRPr lang="en-US" sz="2000" dirty="0"/>
          </a:p>
          <a:p>
            <a:r>
              <a:rPr lang="en-US" sz="2000" dirty="0"/>
              <a:t>	</a:t>
            </a:r>
            <a:r>
              <a:rPr lang="en-US" sz="2000" b="1" dirty="0"/>
              <a:t>Gallagher &amp; Greenblatt (‘new historicism’)</a:t>
            </a:r>
            <a:r>
              <a:rPr lang="en-US" sz="2000" dirty="0"/>
              <a:t>: reading the past in a 	certain way, through small or forgotten ‘anecdotes’, can challenge 	grand narratives of historical explanation and enable us to feel ‘the 	touch of the real’</a:t>
            </a:r>
          </a:p>
        </p:txBody>
      </p:sp>
    </p:spTree>
    <p:extLst>
      <p:ext uri="{BB962C8B-B14F-4D97-AF65-F5344CB8AC3E}">
        <p14:creationId xmlns:p14="http://schemas.microsoft.com/office/powerpoint/2010/main" val="291990669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838200" y="274639"/>
            <a:ext cx="8580120" cy="1143001"/>
          </a:xfrm>
        </p:spPr>
        <p:txBody>
          <a:bodyPr>
            <a:noAutofit/>
          </a:bodyPr>
          <a:lstStyle/>
          <a:p>
            <a:pPr algn="l"/>
            <a:r>
              <a:rPr lang="en-GB" sz="3200" dirty="0" err="1"/>
              <a:t>Lukács</a:t>
            </a:r>
            <a:r>
              <a:rPr lang="en-GB" sz="3200" dirty="0"/>
              <a:t> on the historical novel</a:t>
            </a:r>
          </a:p>
        </p:txBody>
      </p:sp>
      <p:cxnSp>
        <p:nvCxnSpPr>
          <p:cNvPr id="6" name="Straight Connector 5">
            <a:extLst>
              <a:ext uri="{FF2B5EF4-FFF2-40B4-BE49-F238E27FC236}">
                <a16:creationId xmlns:a16="http://schemas.microsoft.com/office/drawing/2014/main" id="{C46D33DB-2CFD-9041-AE58-B23A88010570}"/>
              </a:ext>
            </a:extLst>
          </p:cNvPr>
          <p:cNvCxnSpPr>
            <a:cxnSpLocks/>
          </p:cNvCxnSpPr>
          <p:nvPr/>
        </p:nvCxnSpPr>
        <p:spPr>
          <a:xfrm>
            <a:off x="952475" y="1285860"/>
            <a:ext cx="7984002"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CCE7E1B9-D1F5-E24E-A9B9-48A190BFB829}"/>
              </a:ext>
            </a:extLst>
          </p:cNvPr>
          <p:cNvSpPr txBox="1"/>
          <p:nvPr/>
        </p:nvSpPr>
        <p:spPr>
          <a:xfrm>
            <a:off x="810235" y="1651555"/>
            <a:ext cx="8126242" cy="4708981"/>
          </a:xfrm>
          <a:prstGeom prst="rect">
            <a:avLst/>
          </a:prstGeom>
          <a:noFill/>
        </p:spPr>
        <p:txBody>
          <a:bodyPr wrap="square" rtlCol="0">
            <a:spAutoFit/>
          </a:bodyPr>
          <a:lstStyle/>
          <a:p>
            <a:r>
              <a:rPr lang="en-US" sz="2000" i="1" dirty="0">
                <a:sym typeface="Wingdings" pitchFamily="2" charset="2"/>
              </a:rPr>
              <a:t>The Historical Novel</a:t>
            </a:r>
            <a:r>
              <a:rPr lang="en-US" sz="2000" dirty="0">
                <a:sym typeface="Wingdings" pitchFamily="2" charset="2"/>
              </a:rPr>
              <a:t>, ch.1, §1: ‘Social and Historical Conditions for the Rise of the Historical Novel’</a:t>
            </a:r>
          </a:p>
          <a:p>
            <a:endParaRPr lang="en-US" sz="2000" i="1" dirty="0">
              <a:sym typeface="Wingdings" pitchFamily="2" charset="2"/>
            </a:endParaRPr>
          </a:p>
          <a:p>
            <a:r>
              <a:rPr lang="en-US" sz="2000" dirty="0">
                <a:sym typeface="Wingdings" pitchFamily="2" charset="2"/>
              </a:rPr>
              <a:t>The properly historical novel emerges amid an ideological reconstruction that follows the French Revolution and the revolutionary wars – the key point of which was that history suddenly became a ‘mass experience’, partly as a by-product of the emergence of ‘national sensibility’ on the same mass scale. (pp.24-5)</a:t>
            </a:r>
          </a:p>
          <a:p>
            <a:endParaRPr lang="en-US" sz="2000" dirty="0">
              <a:sym typeface="Wingdings" pitchFamily="2" charset="2"/>
            </a:endParaRPr>
          </a:p>
          <a:p>
            <a:r>
              <a:rPr lang="en-US" sz="2000" dirty="0">
                <a:sym typeface="Wingdings" pitchFamily="2" charset="2"/>
              </a:rPr>
              <a:t>	Hence the concrete possibilities for men to comprehend their own 	existence as something historically conditioned, for them to see in 	history something which deeply affects their daily lives and 	immediately concerns them.</a:t>
            </a:r>
          </a:p>
          <a:p>
            <a:endParaRPr lang="en-US" sz="2000" dirty="0">
              <a:sym typeface="Wingdings" pitchFamily="2" charset="2"/>
            </a:endParaRPr>
          </a:p>
          <a:p>
            <a:endParaRPr lang="en-US" sz="2000" dirty="0">
              <a:sym typeface="Wingdings" pitchFamily="2" charset="2"/>
            </a:endParaRPr>
          </a:p>
        </p:txBody>
      </p:sp>
      <p:sp>
        <p:nvSpPr>
          <p:cNvPr id="5" name="TextBox 4">
            <a:extLst>
              <a:ext uri="{FF2B5EF4-FFF2-40B4-BE49-F238E27FC236}">
                <a16:creationId xmlns:a16="http://schemas.microsoft.com/office/drawing/2014/main" id="{0F3B13DD-60B4-9846-ABD1-47A38BBDEB46}"/>
              </a:ext>
            </a:extLst>
          </p:cNvPr>
          <p:cNvSpPr txBox="1"/>
          <p:nvPr/>
        </p:nvSpPr>
        <p:spPr>
          <a:xfrm>
            <a:off x="4561840" y="5840038"/>
            <a:ext cx="4112260" cy="307777"/>
          </a:xfrm>
          <a:prstGeom prst="rect">
            <a:avLst/>
          </a:prstGeom>
          <a:noFill/>
        </p:spPr>
        <p:txBody>
          <a:bodyPr wrap="square" rtlCol="0">
            <a:spAutoFit/>
          </a:bodyPr>
          <a:lstStyle/>
          <a:p>
            <a:pPr algn="r"/>
            <a:r>
              <a:rPr lang="en-GB" sz="1400" dirty="0" err="1"/>
              <a:t>Lukács</a:t>
            </a:r>
            <a:r>
              <a:rPr lang="en-GB" sz="1400" dirty="0"/>
              <a:t>, </a:t>
            </a:r>
            <a:r>
              <a:rPr lang="en-GB" sz="1400" i="1" dirty="0"/>
              <a:t>The Historical Novel</a:t>
            </a:r>
            <a:r>
              <a:rPr lang="en-GB" sz="1400" dirty="0"/>
              <a:t>, p.24</a:t>
            </a:r>
          </a:p>
        </p:txBody>
      </p:sp>
    </p:spTree>
    <p:extLst>
      <p:ext uri="{BB962C8B-B14F-4D97-AF65-F5344CB8AC3E}">
        <p14:creationId xmlns:p14="http://schemas.microsoft.com/office/powerpoint/2010/main" val="375128655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838200" y="274639"/>
            <a:ext cx="8580120" cy="1143001"/>
          </a:xfrm>
        </p:spPr>
        <p:txBody>
          <a:bodyPr>
            <a:noAutofit/>
          </a:bodyPr>
          <a:lstStyle/>
          <a:p>
            <a:pPr algn="l"/>
            <a:r>
              <a:rPr lang="en-GB" sz="3200" dirty="0" err="1"/>
              <a:t>Lukács</a:t>
            </a:r>
            <a:r>
              <a:rPr lang="en-GB" sz="3200" dirty="0"/>
              <a:t> on the historical novel</a:t>
            </a:r>
          </a:p>
        </p:txBody>
      </p:sp>
      <p:cxnSp>
        <p:nvCxnSpPr>
          <p:cNvPr id="6" name="Straight Connector 5">
            <a:extLst>
              <a:ext uri="{FF2B5EF4-FFF2-40B4-BE49-F238E27FC236}">
                <a16:creationId xmlns:a16="http://schemas.microsoft.com/office/drawing/2014/main" id="{C46D33DB-2CFD-9041-AE58-B23A88010570}"/>
              </a:ext>
            </a:extLst>
          </p:cNvPr>
          <p:cNvCxnSpPr>
            <a:cxnSpLocks/>
          </p:cNvCxnSpPr>
          <p:nvPr/>
        </p:nvCxnSpPr>
        <p:spPr>
          <a:xfrm>
            <a:off x="952475" y="1285860"/>
            <a:ext cx="7984002"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CCE7E1B9-D1F5-E24E-A9B9-48A190BFB829}"/>
              </a:ext>
            </a:extLst>
          </p:cNvPr>
          <p:cNvSpPr txBox="1"/>
          <p:nvPr/>
        </p:nvSpPr>
        <p:spPr>
          <a:xfrm>
            <a:off x="810235" y="1549955"/>
            <a:ext cx="8126242" cy="5016758"/>
          </a:xfrm>
          <a:prstGeom prst="rect">
            <a:avLst/>
          </a:prstGeom>
          <a:noFill/>
        </p:spPr>
        <p:txBody>
          <a:bodyPr wrap="square" rtlCol="0">
            <a:spAutoFit/>
          </a:bodyPr>
          <a:lstStyle/>
          <a:p>
            <a:r>
              <a:rPr lang="en-US" sz="2000" i="1" dirty="0">
                <a:sym typeface="Wingdings" pitchFamily="2" charset="2"/>
              </a:rPr>
              <a:t>The Historical Novel</a:t>
            </a:r>
            <a:r>
              <a:rPr lang="en-US" sz="2000" dirty="0">
                <a:sym typeface="Wingdings" pitchFamily="2" charset="2"/>
              </a:rPr>
              <a:t>, ch.1, §2: ‘Sir Walter Scott’</a:t>
            </a:r>
          </a:p>
          <a:p>
            <a:endParaRPr lang="en-US" sz="2000" i="1" dirty="0">
              <a:sym typeface="Wingdings" pitchFamily="2" charset="2"/>
            </a:endParaRPr>
          </a:p>
          <a:p>
            <a:r>
              <a:rPr lang="en-US" sz="2000" dirty="0">
                <a:sym typeface="Wingdings" pitchFamily="2" charset="2"/>
              </a:rPr>
              <a:t>These ideological developments are registered most clearly in the novels of Walter Scott – specifically in his typical focus upon a </a:t>
            </a:r>
            <a:r>
              <a:rPr lang="en-US" sz="2000" i="1" dirty="0">
                <a:sym typeface="Wingdings" pitchFamily="2" charset="2"/>
              </a:rPr>
              <a:t>mediocre</a:t>
            </a:r>
            <a:r>
              <a:rPr lang="en-US" sz="2000" dirty="0">
                <a:sym typeface="Wingdings" pitchFamily="2" charset="2"/>
              </a:rPr>
              <a:t> hero in place of the great historical figures whom we might expect to be the main characters of an historical novel or drama.</a:t>
            </a:r>
          </a:p>
          <a:p>
            <a:endParaRPr lang="en-US" sz="2000" dirty="0">
              <a:sym typeface="Wingdings" pitchFamily="2" charset="2"/>
            </a:endParaRPr>
          </a:p>
          <a:p>
            <a:r>
              <a:rPr lang="en-US" sz="2000" dirty="0">
                <a:sym typeface="Wingdings" pitchFamily="2" charset="2"/>
              </a:rPr>
              <a:t>These mediocre heroes are caught between opposing social forces and, by mediating between them, embody the ‘middle course’ by which Scott’s novels affirm the existence of historical progress while sympathizing with those who bear its costs (e.g. the clans).</a:t>
            </a:r>
          </a:p>
          <a:p>
            <a:endParaRPr lang="en-US" sz="2000" dirty="0">
              <a:sym typeface="Wingdings" pitchFamily="2" charset="2"/>
            </a:endParaRPr>
          </a:p>
          <a:p>
            <a:r>
              <a:rPr lang="en-US" sz="2000" dirty="0">
                <a:sym typeface="Wingdings" pitchFamily="2" charset="2"/>
              </a:rPr>
              <a:t>Thus for </a:t>
            </a:r>
            <a:r>
              <a:rPr lang="en-US" sz="2000" dirty="0" err="1">
                <a:sym typeface="Wingdings" pitchFamily="2" charset="2"/>
              </a:rPr>
              <a:t>Lukács</a:t>
            </a:r>
            <a:r>
              <a:rPr lang="en-US" sz="2000" dirty="0">
                <a:sym typeface="Wingdings" pitchFamily="2" charset="2"/>
              </a:rPr>
              <a:t> the historical novel is more than merely a novel that’s set in the past: it depicts and elucidates the process of historical development, by showing the necessary and inextricable connection between the action and the characters and the time in which they live.</a:t>
            </a:r>
          </a:p>
        </p:txBody>
      </p:sp>
    </p:spTree>
    <p:extLst>
      <p:ext uri="{BB962C8B-B14F-4D97-AF65-F5344CB8AC3E}">
        <p14:creationId xmlns:p14="http://schemas.microsoft.com/office/powerpoint/2010/main" val="78794417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838200" y="274639"/>
            <a:ext cx="8580120" cy="1143001"/>
          </a:xfrm>
        </p:spPr>
        <p:txBody>
          <a:bodyPr>
            <a:noAutofit/>
          </a:bodyPr>
          <a:lstStyle/>
          <a:p>
            <a:pPr algn="l"/>
            <a:r>
              <a:rPr lang="en-GB" sz="3200" dirty="0" err="1"/>
              <a:t>Lukács</a:t>
            </a:r>
            <a:r>
              <a:rPr lang="en-GB" sz="3200" dirty="0"/>
              <a:t> on </a:t>
            </a:r>
            <a:r>
              <a:rPr lang="en-GB" sz="3200" i="1" dirty="0"/>
              <a:t>A Tale of Two Cities</a:t>
            </a:r>
          </a:p>
        </p:txBody>
      </p:sp>
      <p:cxnSp>
        <p:nvCxnSpPr>
          <p:cNvPr id="6" name="Straight Connector 5">
            <a:extLst>
              <a:ext uri="{FF2B5EF4-FFF2-40B4-BE49-F238E27FC236}">
                <a16:creationId xmlns:a16="http://schemas.microsoft.com/office/drawing/2014/main" id="{C46D33DB-2CFD-9041-AE58-B23A88010570}"/>
              </a:ext>
            </a:extLst>
          </p:cNvPr>
          <p:cNvCxnSpPr>
            <a:cxnSpLocks/>
          </p:cNvCxnSpPr>
          <p:nvPr/>
        </p:nvCxnSpPr>
        <p:spPr>
          <a:xfrm>
            <a:off x="952475" y="1285860"/>
            <a:ext cx="7984002"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CCE7E1B9-D1F5-E24E-A9B9-48A190BFB829}"/>
              </a:ext>
            </a:extLst>
          </p:cNvPr>
          <p:cNvSpPr txBox="1"/>
          <p:nvPr/>
        </p:nvSpPr>
        <p:spPr>
          <a:xfrm>
            <a:off x="1463039" y="1976675"/>
            <a:ext cx="7321037" cy="3477875"/>
          </a:xfrm>
          <a:prstGeom prst="rect">
            <a:avLst/>
          </a:prstGeom>
          <a:noFill/>
        </p:spPr>
        <p:txBody>
          <a:bodyPr wrap="square" rtlCol="0">
            <a:spAutoFit/>
          </a:bodyPr>
          <a:lstStyle/>
          <a:p>
            <a:r>
              <a:rPr lang="en-US" sz="2000" dirty="0">
                <a:sym typeface="Wingdings" pitchFamily="2" charset="2"/>
              </a:rPr>
              <a:t>Even with a writer of Dickens’s rank the weaknesses of his petty bourgeois humanism and idealism are more obvious and intrusive in his historical novel on the French Revolution (</a:t>
            </a:r>
            <a:r>
              <a:rPr lang="en-US" sz="2000" i="1" dirty="0">
                <a:sym typeface="Wingdings" pitchFamily="2" charset="2"/>
              </a:rPr>
              <a:t>Tale of Two Cities</a:t>
            </a:r>
            <a:r>
              <a:rPr lang="en-US" sz="2000" dirty="0">
                <a:sym typeface="Wingdings" pitchFamily="2" charset="2"/>
              </a:rPr>
              <a:t>) than in his social novels. […] Dickens, by giving pre-eminence to the purely moral aspects of causes and effects, weakens the connection between the problems of the characters’ lives and the events of the French Revolution. The latter becomes a romantic background. The turbulence of the times is used as a pretext for revealing human-moral qualities. But neither the fate of </a:t>
            </a:r>
            <a:r>
              <a:rPr lang="en-US" sz="2000" dirty="0" err="1">
                <a:sym typeface="Wingdings" pitchFamily="2" charset="2"/>
              </a:rPr>
              <a:t>Manette</a:t>
            </a:r>
            <a:r>
              <a:rPr lang="en-US" sz="2000" dirty="0">
                <a:sym typeface="Wingdings" pitchFamily="2" charset="2"/>
              </a:rPr>
              <a:t> and his daughter, nor of Darnay-</a:t>
            </a:r>
            <a:r>
              <a:rPr lang="en-US" sz="2000" dirty="0" err="1">
                <a:sym typeface="Wingdings" pitchFamily="2" charset="2"/>
              </a:rPr>
              <a:t>Evremonde</a:t>
            </a:r>
            <a:r>
              <a:rPr lang="en-US" sz="2000" dirty="0">
                <a:sym typeface="Wingdings" pitchFamily="2" charset="2"/>
              </a:rPr>
              <a:t>, and least of all Sidney Carton, grows organically out of the age and its social events.</a:t>
            </a:r>
          </a:p>
        </p:txBody>
      </p:sp>
      <p:sp>
        <p:nvSpPr>
          <p:cNvPr id="5" name="TextBox 4">
            <a:extLst>
              <a:ext uri="{FF2B5EF4-FFF2-40B4-BE49-F238E27FC236}">
                <a16:creationId xmlns:a16="http://schemas.microsoft.com/office/drawing/2014/main" id="{B73A8A0A-CF5E-3845-8759-296773273AD9}"/>
              </a:ext>
            </a:extLst>
          </p:cNvPr>
          <p:cNvSpPr txBox="1"/>
          <p:nvPr/>
        </p:nvSpPr>
        <p:spPr>
          <a:xfrm>
            <a:off x="4944476" y="5859696"/>
            <a:ext cx="3693564" cy="307777"/>
          </a:xfrm>
          <a:prstGeom prst="rect">
            <a:avLst/>
          </a:prstGeom>
          <a:noFill/>
        </p:spPr>
        <p:txBody>
          <a:bodyPr wrap="square" rtlCol="0">
            <a:spAutoFit/>
          </a:bodyPr>
          <a:lstStyle/>
          <a:p>
            <a:pPr algn="r"/>
            <a:r>
              <a:rPr lang="en-US" sz="1400" dirty="0" err="1"/>
              <a:t>Lukács</a:t>
            </a:r>
            <a:r>
              <a:rPr lang="en-US" sz="1400" dirty="0"/>
              <a:t>, </a:t>
            </a:r>
            <a:r>
              <a:rPr lang="en-US" sz="1400" i="1" dirty="0"/>
              <a:t>The Historical Novel</a:t>
            </a:r>
            <a:r>
              <a:rPr lang="en-US" sz="1400" dirty="0"/>
              <a:t>, p.243</a:t>
            </a:r>
          </a:p>
        </p:txBody>
      </p:sp>
    </p:spTree>
    <p:extLst>
      <p:ext uri="{BB962C8B-B14F-4D97-AF65-F5344CB8AC3E}">
        <p14:creationId xmlns:p14="http://schemas.microsoft.com/office/powerpoint/2010/main" val="377621571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8C78B7BF-9F4A-0F46-9DBB-8FFF4D38837B}"/>
              </a:ext>
            </a:extLst>
          </p:cNvPr>
          <p:cNvSpPr>
            <a:spLocks noGrp="1"/>
          </p:cNvSpPr>
          <p:nvPr>
            <p:ph type="title"/>
          </p:nvPr>
        </p:nvSpPr>
        <p:spPr>
          <a:xfrm>
            <a:off x="838200" y="274639"/>
            <a:ext cx="8229600" cy="1143001"/>
          </a:xfrm>
        </p:spPr>
        <p:txBody>
          <a:bodyPr>
            <a:noAutofit/>
          </a:bodyPr>
          <a:lstStyle/>
          <a:p>
            <a:pPr algn="l"/>
            <a:r>
              <a:rPr lang="en-GB" sz="3200" dirty="0"/>
              <a:t>Today’s lecture</a:t>
            </a:r>
          </a:p>
        </p:txBody>
      </p:sp>
      <p:cxnSp>
        <p:nvCxnSpPr>
          <p:cNvPr id="5" name="Straight Connector 4">
            <a:extLst>
              <a:ext uri="{FF2B5EF4-FFF2-40B4-BE49-F238E27FC236}">
                <a16:creationId xmlns:a16="http://schemas.microsoft.com/office/drawing/2014/main" id="{6DE76E85-D881-6F4B-AFDD-715922A46DA5}"/>
              </a:ext>
            </a:extLst>
          </p:cNvPr>
          <p:cNvCxnSpPr>
            <a:cxnSpLocks/>
          </p:cNvCxnSpPr>
          <p:nvPr/>
        </p:nvCxnSpPr>
        <p:spPr>
          <a:xfrm>
            <a:off x="952475" y="1285860"/>
            <a:ext cx="7984002"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535BC772-A109-2642-8048-D58E412C7A84}"/>
              </a:ext>
            </a:extLst>
          </p:cNvPr>
          <p:cNvSpPr txBox="1"/>
          <p:nvPr/>
        </p:nvSpPr>
        <p:spPr>
          <a:xfrm>
            <a:off x="952475" y="2297082"/>
            <a:ext cx="8115325" cy="3416320"/>
          </a:xfrm>
          <a:prstGeom prst="rect">
            <a:avLst/>
          </a:prstGeom>
          <a:noFill/>
        </p:spPr>
        <p:txBody>
          <a:bodyPr wrap="square" rtlCol="0">
            <a:spAutoFit/>
          </a:bodyPr>
          <a:lstStyle/>
          <a:p>
            <a:pPr marL="457200" indent="-457200">
              <a:buAutoNum type="arabicPeriod"/>
            </a:pPr>
            <a:r>
              <a:rPr lang="en-US" sz="2400" dirty="0">
                <a:solidFill>
                  <a:schemeClr val="bg1">
                    <a:lumMod val="50000"/>
                  </a:schemeClr>
                </a:solidFill>
              </a:rPr>
              <a:t>Background: historical materialism in the works of Marx and Engels</a:t>
            </a:r>
          </a:p>
          <a:p>
            <a:pPr marL="457200" indent="-457200">
              <a:buAutoNum type="arabicPeriod"/>
            </a:pPr>
            <a:endParaRPr lang="en-US" sz="2400" dirty="0"/>
          </a:p>
          <a:p>
            <a:pPr marL="457200" indent="-457200">
              <a:buAutoNum type="arabicPeriod"/>
            </a:pPr>
            <a:r>
              <a:rPr lang="en-US" sz="2400" dirty="0">
                <a:solidFill>
                  <a:schemeClr val="bg1">
                    <a:lumMod val="50000"/>
                  </a:schemeClr>
                </a:solidFill>
              </a:rPr>
              <a:t>Historical materialism as an approach to literary history</a:t>
            </a:r>
          </a:p>
          <a:p>
            <a:pPr lvl="1"/>
            <a:r>
              <a:rPr lang="en-US" sz="2400" dirty="0">
                <a:solidFill>
                  <a:schemeClr val="bg1">
                    <a:lumMod val="50000"/>
                  </a:schemeClr>
                </a:solidFill>
              </a:rPr>
              <a:t>	a. </a:t>
            </a:r>
            <a:r>
              <a:rPr lang="en-US" sz="2400" dirty="0" err="1">
                <a:solidFill>
                  <a:schemeClr val="bg1">
                    <a:lumMod val="50000"/>
                  </a:schemeClr>
                </a:solidFill>
              </a:rPr>
              <a:t>Lukács</a:t>
            </a:r>
            <a:r>
              <a:rPr lang="en-US" sz="2400" dirty="0">
                <a:solidFill>
                  <a:schemeClr val="bg1">
                    <a:lumMod val="50000"/>
                  </a:schemeClr>
                </a:solidFill>
              </a:rPr>
              <a:t>, </a:t>
            </a:r>
            <a:r>
              <a:rPr lang="en-US" sz="2400" i="1" dirty="0">
                <a:solidFill>
                  <a:schemeClr val="bg1">
                    <a:lumMod val="50000"/>
                  </a:schemeClr>
                </a:solidFill>
              </a:rPr>
              <a:t>The Historical Novel</a:t>
            </a:r>
          </a:p>
          <a:p>
            <a:pPr lvl="1"/>
            <a:r>
              <a:rPr lang="en-US" sz="2400" i="1" dirty="0"/>
              <a:t>	</a:t>
            </a:r>
            <a:r>
              <a:rPr lang="en-US" sz="2400" dirty="0"/>
              <a:t>b. Williams, ‘Dominant, Residual, and Emergent’</a:t>
            </a:r>
          </a:p>
          <a:p>
            <a:pPr marL="457200" indent="-457200">
              <a:buAutoNum type="arabicPeriod"/>
            </a:pPr>
            <a:endParaRPr lang="en-US" sz="2400" dirty="0">
              <a:solidFill>
                <a:schemeClr val="bg1">
                  <a:lumMod val="50000"/>
                </a:schemeClr>
              </a:solidFill>
            </a:endParaRPr>
          </a:p>
          <a:p>
            <a:pPr marL="457200" indent="-457200">
              <a:buAutoNum type="arabicPeriod"/>
            </a:pPr>
            <a:r>
              <a:rPr lang="en-US" sz="2400" dirty="0">
                <a:solidFill>
                  <a:schemeClr val="bg1">
                    <a:lumMod val="50000"/>
                  </a:schemeClr>
                </a:solidFill>
              </a:rPr>
              <a:t>An historical-materialist approach to reading </a:t>
            </a:r>
            <a:r>
              <a:rPr lang="en-US" sz="2400" i="1" dirty="0">
                <a:solidFill>
                  <a:schemeClr val="bg1">
                    <a:lumMod val="50000"/>
                  </a:schemeClr>
                </a:solidFill>
              </a:rPr>
              <a:t>Frankenstein</a:t>
            </a:r>
            <a:endParaRPr lang="en-US" sz="2400" dirty="0">
              <a:solidFill>
                <a:schemeClr val="bg1">
                  <a:lumMod val="50000"/>
                </a:schemeClr>
              </a:solidFill>
            </a:endParaRPr>
          </a:p>
          <a:p>
            <a:r>
              <a:rPr lang="en-US" sz="2400" dirty="0"/>
              <a:t> </a:t>
            </a:r>
          </a:p>
        </p:txBody>
      </p:sp>
    </p:spTree>
    <p:extLst>
      <p:ext uri="{BB962C8B-B14F-4D97-AF65-F5344CB8AC3E}">
        <p14:creationId xmlns:p14="http://schemas.microsoft.com/office/powerpoint/2010/main" val="58939477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8C78B7BF-9F4A-0F46-9DBB-8FFF4D38837B}"/>
              </a:ext>
            </a:extLst>
          </p:cNvPr>
          <p:cNvSpPr>
            <a:spLocks noGrp="1"/>
          </p:cNvSpPr>
          <p:nvPr>
            <p:ph type="title"/>
          </p:nvPr>
        </p:nvSpPr>
        <p:spPr>
          <a:xfrm>
            <a:off x="838200" y="274639"/>
            <a:ext cx="8229600" cy="1143001"/>
          </a:xfrm>
        </p:spPr>
        <p:txBody>
          <a:bodyPr>
            <a:noAutofit/>
          </a:bodyPr>
          <a:lstStyle/>
          <a:p>
            <a:pPr algn="l"/>
            <a:r>
              <a:rPr lang="en-GB" sz="3200" dirty="0"/>
              <a:t>Raymond Williams</a:t>
            </a:r>
          </a:p>
        </p:txBody>
      </p:sp>
      <p:cxnSp>
        <p:nvCxnSpPr>
          <p:cNvPr id="5" name="Straight Connector 4">
            <a:extLst>
              <a:ext uri="{FF2B5EF4-FFF2-40B4-BE49-F238E27FC236}">
                <a16:creationId xmlns:a16="http://schemas.microsoft.com/office/drawing/2014/main" id="{6DE76E85-D881-6F4B-AFDD-715922A46DA5}"/>
              </a:ext>
            </a:extLst>
          </p:cNvPr>
          <p:cNvCxnSpPr>
            <a:cxnSpLocks/>
          </p:cNvCxnSpPr>
          <p:nvPr/>
        </p:nvCxnSpPr>
        <p:spPr>
          <a:xfrm>
            <a:off x="952475" y="1285860"/>
            <a:ext cx="7984002"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535BC772-A109-2642-8048-D58E412C7A84}"/>
              </a:ext>
            </a:extLst>
          </p:cNvPr>
          <p:cNvSpPr txBox="1"/>
          <p:nvPr/>
        </p:nvSpPr>
        <p:spPr>
          <a:xfrm>
            <a:off x="838200" y="1721832"/>
            <a:ext cx="5074920" cy="4401205"/>
          </a:xfrm>
          <a:prstGeom prst="rect">
            <a:avLst/>
          </a:prstGeom>
          <a:noFill/>
        </p:spPr>
        <p:txBody>
          <a:bodyPr wrap="square" rtlCol="0">
            <a:spAutoFit/>
          </a:bodyPr>
          <a:lstStyle/>
          <a:p>
            <a:r>
              <a:rPr lang="en-US" sz="2000" dirty="0"/>
              <a:t>Welsh literary critic and theorist</a:t>
            </a:r>
          </a:p>
          <a:p>
            <a:endParaRPr lang="en-US" sz="2000" dirty="0"/>
          </a:p>
          <a:p>
            <a:r>
              <a:rPr lang="en-US" sz="2000" dirty="0"/>
              <a:t>Joined Communist Party as a student at Cambridge (1939-40), but let his membership lapse and didn’t rejoin after WW2</a:t>
            </a:r>
          </a:p>
          <a:p>
            <a:endParaRPr lang="en-US" sz="2000" dirty="0"/>
          </a:p>
          <a:p>
            <a:r>
              <a:rPr lang="en-US" sz="2000" dirty="0"/>
              <a:t>During 1950s attempted to develop a democratic theory of culture that wasn’t dependent on the innovation or authority of a minority of cultural arbiters</a:t>
            </a:r>
          </a:p>
          <a:p>
            <a:endParaRPr lang="en-US" sz="2000" dirty="0"/>
          </a:p>
          <a:p>
            <a:r>
              <a:rPr lang="en-US" sz="2000" dirty="0"/>
              <a:t>‘Structure of feeling’ – unspoken attitudes and conventions shared within a culture that set the terms for artistic creation</a:t>
            </a:r>
          </a:p>
        </p:txBody>
      </p:sp>
      <p:sp>
        <p:nvSpPr>
          <p:cNvPr id="8" name="TextBox 7">
            <a:extLst>
              <a:ext uri="{FF2B5EF4-FFF2-40B4-BE49-F238E27FC236}">
                <a16:creationId xmlns:a16="http://schemas.microsoft.com/office/drawing/2014/main" id="{9597DB2F-8825-F444-B072-E8334BEDD445}"/>
              </a:ext>
            </a:extLst>
          </p:cNvPr>
          <p:cNvSpPr txBox="1"/>
          <p:nvPr/>
        </p:nvSpPr>
        <p:spPr>
          <a:xfrm>
            <a:off x="5374236" y="6161833"/>
            <a:ext cx="3693564" cy="307777"/>
          </a:xfrm>
          <a:prstGeom prst="rect">
            <a:avLst/>
          </a:prstGeom>
          <a:noFill/>
        </p:spPr>
        <p:txBody>
          <a:bodyPr wrap="square" rtlCol="0">
            <a:spAutoFit/>
          </a:bodyPr>
          <a:lstStyle/>
          <a:p>
            <a:pPr algn="r"/>
            <a:r>
              <a:rPr lang="en-US" sz="1400" dirty="0"/>
              <a:t>Raymond Williams, 1950s</a:t>
            </a:r>
          </a:p>
        </p:txBody>
      </p:sp>
      <p:pic>
        <p:nvPicPr>
          <p:cNvPr id="3" name="Picture 2">
            <a:extLst>
              <a:ext uri="{FF2B5EF4-FFF2-40B4-BE49-F238E27FC236}">
                <a16:creationId xmlns:a16="http://schemas.microsoft.com/office/drawing/2014/main" id="{5529B67A-A2B4-8B42-BC04-E92A60381FB8}"/>
              </a:ext>
            </a:extLst>
          </p:cNvPr>
          <p:cNvPicPr>
            <a:picLocks noChangeAspect="1"/>
          </p:cNvPicPr>
          <p:nvPr/>
        </p:nvPicPr>
        <p:blipFill>
          <a:blip r:embed="rId2"/>
          <a:stretch>
            <a:fillRect/>
          </a:stretch>
        </p:blipFill>
        <p:spPr>
          <a:xfrm>
            <a:off x="6027396" y="1721832"/>
            <a:ext cx="2926694" cy="4289698"/>
          </a:xfrm>
          <a:prstGeom prst="rect">
            <a:avLst/>
          </a:prstGeom>
        </p:spPr>
      </p:pic>
    </p:spTree>
    <p:extLst>
      <p:ext uri="{BB962C8B-B14F-4D97-AF65-F5344CB8AC3E}">
        <p14:creationId xmlns:p14="http://schemas.microsoft.com/office/powerpoint/2010/main" val="329840426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8C78B7BF-9F4A-0F46-9DBB-8FFF4D38837B}"/>
              </a:ext>
            </a:extLst>
          </p:cNvPr>
          <p:cNvSpPr>
            <a:spLocks noGrp="1"/>
          </p:cNvSpPr>
          <p:nvPr>
            <p:ph type="title"/>
          </p:nvPr>
        </p:nvSpPr>
        <p:spPr>
          <a:xfrm>
            <a:off x="838200" y="274639"/>
            <a:ext cx="8229600" cy="1143001"/>
          </a:xfrm>
        </p:spPr>
        <p:txBody>
          <a:bodyPr>
            <a:noAutofit/>
          </a:bodyPr>
          <a:lstStyle/>
          <a:p>
            <a:pPr algn="l"/>
            <a:r>
              <a:rPr lang="en-GB" sz="3200" dirty="0"/>
              <a:t>Raymond Williams</a:t>
            </a:r>
          </a:p>
        </p:txBody>
      </p:sp>
      <p:cxnSp>
        <p:nvCxnSpPr>
          <p:cNvPr id="5" name="Straight Connector 4">
            <a:extLst>
              <a:ext uri="{FF2B5EF4-FFF2-40B4-BE49-F238E27FC236}">
                <a16:creationId xmlns:a16="http://schemas.microsoft.com/office/drawing/2014/main" id="{6DE76E85-D881-6F4B-AFDD-715922A46DA5}"/>
              </a:ext>
            </a:extLst>
          </p:cNvPr>
          <p:cNvCxnSpPr>
            <a:cxnSpLocks/>
          </p:cNvCxnSpPr>
          <p:nvPr/>
        </p:nvCxnSpPr>
        <p:spPr>
          <a:xfrm>
            <a:off x="952475" y="1285860"/>
            <a:ext cx="7984002"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535BC772-A109-2642-8048-D58E412C7A84}"/>
              </a:ext>
            </a:extLst>
          </p:cNvPr>
          <p:cNvSpPr txBox="1"/>
          <p:nvPr/>
        </p:nvSpPr>
        <p:spPr>
          <a:xfrm>
            <a:off x="929639" y="1803112"/>
            <a:ext cx="8098277" cy="4154984"/>
          </a:xfrm>
          <a:prstGeom prst="rect">
            <a:avLst/>
          </a:prstGeom>
          <a:noFill/>
        </p:spPr>
        <p:txBody>
          <a:bodyPr wrap="square" rtlCol="0">
            <a:spAutoFit/>
          </a:bodyPr>
          <a:lstStyle/>
          <a:p>
            <a:r>
              <a:rPr lang="en-US" sz="2200" i="1" dirty="0"/>
              <a:t>Marxism and Literature </a:t>
            </a:r>
            <a:r>
              <a:rPr lang="en-US" sz="2200" dirty="0"/>
              <a:t>(1977) - part of a wider interest, among Marxist and ‘Left’ intellectuals, in culture as a site of political action and struggle, based partly on the work of Italian Marxist leader and philosopher Antonio Gramsci (1891-1937)</a:t>
            </a:r>
          </a:p>
          <a:p>
            <a:endParaRPr lang="en-US" sz="2200" i="1" dirty="0"/>
          </a:p>
          <a:p>
            <a:r>
              <a:rPr lang="en-US" sz="2200" dirty="0"/>
              <a:t>In particular, preoccupation with how dominant or ‘hegemonic’ </a:t>
            </a:r>
          </a:p>
          <a:p>
            <a:r>
              <a:rPr lang="en-US" sz="2200" dirty="0"/>
              <a:t>(– Gramsci) cultures set limits to the possibilities of thought and action</a:t>
            </a:r>
          </a:p>
          <a:p>
            <a:endParaRPr lang="en-US" sz="2200" dirty="0"/>
          </a:p>
          <a:p>
            <a:r>
              <a:rPr lang="en-US" sz="2200" dirty="0"/>
              <a:t>Williams’s ‘Dominant, Residual, and Emergent’ – an engagement with cultural domination as a political issue, and with the complexities of cultural development as a political-historical issue</a:t>
            </a:r>
          </a:p>
        </p:txBody>
      </p:sp>
    </p:spTree>
    <p:extLst>
      <p:ext uri="{BB962C8B-B14F-4D97-AF65-F5344CB8AC3E}">
        <p14:creationId xmlns:p14="http://schemas.microsoft.com/office/powerpoint/2010/main" val="198888402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8C78B7BF-9F4A-0F46-9DBB-8FFF4D38837B}"/>
              </a:ext>
            </a:extLst>
          </p:cNvPr>
          <p:cNvSpPr>
            <a:spLocks noGrp="1"/>
          </p:cNvSpPr>
          <p:nvPr>
            <p:ph type="title"/>
          </p:nvPr>
        </p:nvSpPr>
        <p:spPr>
          <a:xfrm>
            <a:off x="838200" y="274639"/>
            <a:ext cx="8229600" cy="1143001"/>
          </a:xfrm>
        </p:spPr>
        <p:txBody>
          <a:bodyPr>
            <a:noAutofit/>
          </a:bodyPr>
          <a:lstStyle/>
          <a:p>
            <a:pPr algn="l"/>
            <a:r>
              <a:rPr lang="en-GB" sz="3200" dirty="0"/>
              <a:t>Raymond Williams</a:t>
            </a:r>
          </a:p>
        </p:txBody>
      </p:sp>
      <p:cxnSp>
        <p:nvCxnSpPr>
          <p:cNvPr id="5" name="Straight Connector 4">
            <a:extLst>
              <a:ext uri="{FF2B5EF4-FFF2-40B4-BE49-F238E27FC236}">
                <a16:creationId xmlns:a16="http://schemas.microsoft.com/office/drawing/2014/main" id="{6DE76E85-D881-6F4B-AFDD-715922A46DA5}"/>
              </a:ext>
            </a:extLst>
          </p:cNvPr>
          <p:cNvCxnSpPr>
            <a:cxnSpLocks/>
          </p:cNvCxnSpPr>
          <p:nvPr/>
        </p:nvCxnSpPr>
        <p:spPr>
          <a:xfrm>
            <a:off x="952475" y="1285860"/>
            <a:ext cx="7984002"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535BC772-A109-2642-8048-D58E412C7A84}"/>
              </a:ext>
            </a:extLst>
          </p:cNvPr>
          <p:cNvSpPr txBox="1"/>
          <p:nvPr/>
        </p:nvSpPr>
        <p:spPr>
          <a:xfrm>
            <a:off x="838199" y="1721832"/>
            <a:ext cx="8098277" cy="4401205"/>
          </a:xfrm>
          <a:prstGeom prst="rect">
            <a:avLst/>
          </a:prstGeom>
          <a:noFill/>
        </p:spPr>
        <p:txBody>
          <a:bodyPr wrap="square" rtlCol="0">
            <a:spAutoFit/>
          </a:bodyPr>
          <a:lstStyle/>
          <a:p>
            <a:r>
              <a:rPr lang="en-US" sz="2000" b="1" dirty="0"/>
              <a:t>Residual</a:t>
            </a:r>
            <a:r>
              <a:rPr lang="en-US" sz="2000" dirty="0"/>
              <a:t> – elements of culture that have survived from the past, but are still active (and thus not merely ‘archaic’)</a:t>
            </a:r>
          </a:p>
          <a:p>
            <a:r>
              <a:rPr lang="en-US" sz="2000" dirty="0"/>
              <a:t>	e.g.: religion; idea of ‘rural community’; the monarchy</a:t>
            </a:r>
          </a:p>
          <a:p>
            <a:r>
              <a:rPr lang="en-US" sz="2000" dirty="0"/>
              <a:t>	can also be ‘incorporated’ by the dominant culture</a:t>
            </a:r>
          </a:p>
          <a:p>
            <a:endParaRPr lang="en-US" sz="2000" dirty="0"/>
          </a:p>
          <a:p>
            <a:r>
              <a:rPr lang="en-US" sz="2000" b="1" dirty="0"/>
              <a:t>Emergent</a:t>
            </a:r>
            <a:r>
              <a:rPr lang="en-US" sz="2000" dirty="0"/>
              <a:t> – elements of culture that are new </a:t>
            </a:r>
            <a:r>
              <a:rPr lang="en-US" sz="2000" i="1" dirty="0"/>
              <a:t>and</a:t>
            </a:r>
            <a:r>
              <a:rPr lang="en-US" sz="2000" dirty="0"/>
              <a:t> in opposition to the dominant culture</a:t>
            </a:r>
          </a:p>
          <a:p>
            <a:r>
              <a:rPr lang="en-US" sz="2000" dirty="0"/>
              <a:t>	Harder to identify, partly because the dominant culture will 	attempt to incorporate emergent cultural formations in order to 	nullify their oppositional force (e.g. English radical popular press, 	working-class culture </a:t>
            </a:r>
            <a:r>
              <a:rPr lang="en-US" sz="2000" dirty="0">
                <a:sym typeface="Wingdings" pitchFamily="2" charset="2"/>
              </a:rPr>
              <a:t> commercial culture)</a:t>
            </a:r>
          </a:p>
          <a:p>
            <a:endParaRPr lang="en-US" sz="2000" dirty="0">
              <a:sym typeface="Wingdings" pitchFamily="2" charset="2"/>
            </a:endParaRPr>
          </a:p>
          <a:p>
            <a:r>
              <a:rPr lang="en-US" sz="2000" dirty="0">
                <a:sym typeface="Wingdings" pitchFamily="2" charset="2"/>
              </a:rPr>
              <a:t>	How can this incorporation be resisted? And in order to resist it, 	how do we identify the social bases of emergent cultural forms?</a:t>
            </a:r>
            <a:endParaRPr lang="en-US" sz="2000" dirty="0"/>
          </a:p>
        </p:txBody>
      </p:sp>
    </p:spTree>
    <p:extLst>
      <p:ext uri="{BB962C8B-B14F-4D97-AF65-F5344CB8AC3E}">
        <p14:creationId xmlns:p14="http://schemas.microsoft.com/office/powerpoint/2010/main" val="49365777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8C78B7BF-9F4A-0F46-9DBB-8FFF4D38837B}"/>
              </a:ext>
            </a:extLst>
          </p:cNvPr>
          <p:cNvSpPr>
            <a:spLocks noGrp="1"/>
          </p:cNvSpPr>
          <p:nvPr>
            <p:ph type="title"/>
          </p:nvPr>
        </p:nvSpPr>
        <p:spPr>
          <a:xfrm>
            <a:off x="838200" y="274639"/>
            <a:ext cx="8229600" cy="1143001"/>
          </a:xfrm>
        </p:spPr>
        <p:txBody>
          <a:bodyPr>
            <a:noAutofit/>
          </a:bodyPr>
          <a:lstStyle/>
          <a:p>
            <a:pPr algn="l"/>
            <a:r>
              <a:rPr lang="en-GB" sz="3200" dirty="0"/>
              <a:t>Today’s lecture</a:t>
            </a:r>
          </a:p>
        </p:txBody>
      </p:sp>
      <p:cxnSp>
        <p:nvCxnSpPr>
          <p:cNvPr id="5" name="Straight Connector 4">
            <a:extLst>
              <a:ext uri="{FF2B5EF4-FFF2-40B4-BE49-F238E27FC236}">
                <a16:creationId xmlns:a16="http://schemas.microsoft.com/office/drawing/2014/main" id="{6DE76E85-D881-6F4B-AFDD-715922A46DA5}"/>
              </a:ext>
            </a:extLst>
          </p:cNvPr>
          <p:cNvCxnSpPr>
            <a:cxnSpLocks/>
          </p:cNvCxnSpPr>
          <p:nvPr/>
        </p:nvCxnSpPr>
        <p:spPr>
          <a:xfrm>
            <a:off x="952475" y="1285860"/>
            <a:ext cx="7984002"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535BC772-A109-2642-8048-D58E412C7A84}"/>
              </a:ext>
            </a:extLst>
          </p:cNvPr>
          <p:cNvSpPr txBox="1"/>
          <p:nvPr/>
        </p:nvSpPr>
        <p:spPr>
          <a:xfrm>
            <a:off x="952475" y="2297082"/>
            <a:ext cx="8115325" cy="3416320"/>
          </a:xfrm>
          <a:prstGeom prst="rect">
            <a:avLst/>
          </a:prstGeom>
          <a:noFill/>
        </p:spPr>
        <p:txBody>
          <a:bodyPr wrap="square" rtlCol="0">
            <a:spAutoFit/>
          </a:bodyPr>
          <a:lstStyle/>
          <a:p>
            <a:pPr marL="457200" indent="-457200">
              <a:buAutoNum type="arabicPeriod"/>
            </a:pPr>
            <a:r>
              <a:rPr lang="en-US" sz="2400" dirty="0">
                <a:solidFill>
                  <a:schemeClr val="bg1">
                    <a:lumMod val="50000"/>
                  </a:schemeClr>
                </a:solidFill>
              </a:rPr>
              <a:t>Background: historical materialism in the works of Marx and Engels</a:t>
            </a:r>
          </a:p>
          <a:p>
            <a:pPr marL="457200" indent="-457200">
              <a:buAutoNum type="arabicPeriod"/>
            </a:pPr>
            <a:endParaRPr lang="en-US" sz="2400" dirty="0"/>
          </a:p>
          <a:p>
            <a:pPr marL="457200" indent="-457200">
              <a:buAutoNum type="arabicPeriod"/>
            </a:pPr>
            <a:r>
              <a:rPr lang="en-US" sz="2400" dirty="0">
                <a:solidFill>
                  <a:schemeClr val="bg1">
                    <a:lumMod val="50000"/>
                  </a:schemeClr>
                </a:solidFill>
              </a:rPr>
              <a:t>Historical materialism as an approach to literary history</a:t>
            </a:r>
          </a:p>
          <a:p>
            <a:pPr lvl="1"/>
            <a:r>
              <a:rPr lang="en-US" sz="2400" dirty="0">
                <a:solidFill>
                  <a:schemeClr val="bg1">
                    <a:lumMod val="50000"/>
                  </a:schemeClr>
                </a:solidFill>
              </a:rPr>
              <a:t>	a. </a:t>
            </a:r>
            <a:r>
              <a:rPr lang="en-US" sz="2400" dirty="0" err="1">
                <a:solidFill>
                  <a:schemeClr val="bg1">
                    <a:lumMod val="50000"/>
                  </a:schemeClr>
                </a:solidFill>
              </a:rPr>
              <a:t>Lukács</a:t>
            </a:r>
            <a:r>
              <a:rPr lang="en-US" sz="2400" dirty="0">
                <a:solidFill>
                  <a:schemeClr val="bg1">
                    <a:lumMod val="50000"/>
                  </a:schemeClr>
                </a:solidFill>
              </a:rPr>
              <a:t>, </a:t>
            </a:r>
            <a:r>
              <a:rPr lang="en-US" sz="2400" i="1" dirty="0">
                <a:solidFill>
                  <a:schemeClr val="bg1">
                    <a:lumMod val="50000"/>
                  </a:schemeClr>
                </a:solidFill>
              </a:rPr>
              <a:t>The Historical Novel</a:t>
            </a:r>
          </a:p>
          <a:p>
            <a:pPr lvl="1"/>
            <a:r>
              <a:rPr lang="en-US" sz="2400" i="1" dirty="0">
                <a:solidFill>
                  <a:schemeClr val="bg1">
                    <a:lumMod val="50000"/>
                  </a:schemeClr>
                </a:solidFill>
              </a:rPr>
              <a:t>	</a:t>
            </a:r>
            <a:r>
              <a:rPr lang="en-US" sz="2400" dirty="0">
                <a:solidFill>
                  <a:schemeClr val="bg1">
                    <a:lumMod val="50000"/>
                  </a:schemeClr>
                </a:solidFill>
              </a:rPr>
              <a:t>b. Williams, ‘Dominant, Residual, and Emergent’</a:t>
            </a:r>
          </a:p>
          <a:p>
            <a:pPr marL="457200" indent="-457200">
              <a:buAutoNum type="arabicPeriod"/>
            </a:pPr>
            <a:endParaRPr lang="en-US" sz="2400" dirty="0">
              <a:solidFill>
                <a:schemeClr val="bg1">
                  <a:lumMod val="50000"/>
                </a:schemeClr>
              </a:solidFill>
            </a:endParaRPr>
          </a:p>
          <a:p>
            <a:pPr marL="457200" indent="-457200">
              <a:buAutoNum type="arabicPeriod"/>
            </a:pPr>
            <a:r>
              <a:rPr lang="en-US" sz="2400" dirty="0"/>
              <a:t>An historical-materialist approach to reading </a:t>
            </a:r>
            <a:r>
              <a:rPr lang="en-US" sz="2400" i="1" dirty="0"/>
              <a:t>Frankenstein</a:t>
            </a:r>
            <a:endParaRPr lang="en-US" sz="2400" dirty="0"/>
          </a:p>
          <a:p>
            <a:r>
              <a:rPr lang="en-US" sz="2400" dirty="0"/>
              <a:t> </a:t>
            </a:r>
          </a:p>
        </p:txBody>
      </p:sp>
    </p:spTree>
    <p:extLst>
      <p:ext uri="{BB962C8B-B14F-4D97-AF65-F5344CB8AC3E}">
        <p14:creationId xmlns:p14="http://schemas.microsoft.com/office/powerpoint/2010/main" val="246333134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8C78B7BF-9F4A-0F46-9DBB-8FFF4D38837B}"/>
              </a:ext>
            </a:extLst>
          </p:cNvPr>
          <p:cNvSpPr>
            <a:spLocks noGrp="1"/>
          </p:cNvSpPr>
          <p:nvPr>
            <p:ph type="title"/>
          </p:nvPr>
        </p:nvSpPr>
        <p:spPr>
          <a:xfrm>
            <a:off x="838200" y="274639"/>
            <a:ext cx="8229600" cy="1143001"/>
          </a:xfrm>
        </p:spPr>
        <p:txBody>
          <a:bodyPr>
            <a:noAutofit/>
          </a:bodyPr>
          <a:lstStyle/>
          <a:p>
            <a:pPr algn="l"/>
            <a:r>
              <a:rPr lang="en-GB" sz="3200" dirty="0"/>
              <a:t>Historical materialism and </a:t>
            </a:r>
            <a:r>
              <a:rPr lang="en-GB" sz="3200" i="1" dirty="0"/>
              <a:t>Frankenstein</a:t>
            </a:r>
            <a:endParaRPr lang="en-GB" sz="3200" dirty="0"/>
          </a:p>
        </p:txBody>
      </p:sp>
      <p:cxnSp>
        <p:nvCxnSpPr>
          <p:cNvPr id="5" name="Straight Connector 4">
            <a:extLst>
              <a:ext uri="{FF2B5EF4-FFF2-40B4-BE49-F238E27FC236}">
                <a16:creationId xmlns:a16="http://schemas.microsoft.com/office/drawing/2014/main" id="{6DE76E85-D881-6F4B-AFDD-715922A46DA5}"/>
              </a:ext>
            </a:extLst>
          </p:cNvPr>
          <p:cNvCxnSpPr>
            <a:cxnSpLocks/>
          </p:cNvCxnSpPr>
          <p:nvPr/>
        </p:nvCxnSpPr>
        <p:spPr>
          <a:xfrm>
            <a:off x="952475" y="1285860"/>
            <a:ext cx="7984002"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535BC772-A109-2642-8048-D58E412C7A84}"/>
              </a:ext>
            </a:extLst>
          </p:cNvPr>
          <p:cNvSpPr txBox="1"/>
          <p:nvPr/>
        </p:nvSpPr>
        <p:spPr>
          <a:xfrm>
            <a:off x="952475" y="1652537"/>
            <a:ext cx="8115325" cy="4832092"/>
          </a:xfrm>
          <a:prstGeom prst="rect">
            <a:avLst/>
          </a:prstGeom>
          <a:noFill/>
        </p:spPr>
        <p:txBody>
          <a:bodyPr wrap="square" rtlCol="0">
            <a:spAutoFit/>
          </a:bodyPr>
          <a:lstStyle/>
          <a:p>
            <a:r>
              <a:rPr lang="en-US" sz="2200" dirty="0"/>
              <a:t>Franco Moretti, ‘The Dialectic of Fear’ (</a:t>
            </a:r>
            <a:r>
              <a:rPr lang="en-US" sz="2200" i="1" dirty="0"/>
              <a:t>New Left Review</a:t>
            </a:r>
            <a:r>
              <a:rPr lang="en-US" sz="2200" dirty="0"/>
              <a:t> 1982) –  Victor Frankenstein’s creation of the creature stands for the bourgeoisie’s creation of the proletariat; and their relationship (of mutual need and destruction) mirrors that of capital and </a:t>
            </a:r>
            <a:r>
              <a:rPr lang="en-US" sz="2200" dirty="0" err="1"/>
              <a:t>labour</a:t>
            </a:r>
            <a:r>
              <a:rPr lang="en-US" sz="2200" dirty="0"/>
              <a:t> under early industrial capitalism.</a:t>
            </a:r>
          </a:p>
          <a:p>
            <a:endParaRPr lang="en-US" sz="2200" dirty="0"/>
          </a:p>
          <a:p>
            <a:r>
              <a:rPr lang="en-US" sz="2200" dirty="0"/>
              <a:t>But other questions to consider:</a:t>
            </a:r>
          </a:p>
          <a:p>
            <a:endParaRPr lang="en-US" sz="2200" dirty="0"/>
          </a:p>
          <a:p>
            <a:r>
              <a:rPr lang="en-US" sz="2200" dirty="0"/>
              <a:t>	1. when is </a:t>
            </a:r>
            <a:r>
              <a:rPr lang="en-US" sz="2200" i="1" dirty="0"/>
              <a:t>Frankenstein</a:t>
            </a:r>
            <a:r>
              <a:rPr lang="en-US" sz="2200" dirty="0"/>
              <a:t> set, and is it an historical novel as 	</a:t>
            </a:r>
            <a:r>
              <a:rPr lang="en-US" sz="2200" dirty="0" err="1"/>
              <a:t>Lukács</a:t>
            </a:r>
            <a:r>
              <a:rPr lang="en-US" sz="2200" dirty="0"/>
              <a:t> defines one?</a:t>
            </a:r>
          </a:p>
          <a:p>
            <a:r>
              <a:rPr lang="en-US" sz="2200" dirty="0"/>
              <a:t>	2. do you agree with </a:t>
            </a:r>
            <a:r>
              <a:rPr lang="en-US" sz="2200" dirty="0" err="1"/>
              <a:t>Lukács’s</a:t>
            </a:r>
            <a:r>
              <a:rPr lang="en-US" sz="2200" dirty="0"/>
              <a:t> judgement of </a:t>
            </a:r>
            <a:r>
              <a:rPr lang="en-US" sz="2200" i="1" dirty="0"/>
              <a:t>A Tale of Two 	Cities</a:t>
            </a:r>
            <a:r>
              <a:rPr lang="en-US" sz="2200" dirty="0"/>
              <a:t>?</a:t>
            </a:r>
          </a:p>
          <a:p>
            <a:r>
              <a:rPr lang="en-US" sz="2200" dirty="0"/>
              <a:t>	3. What, in Williams’s terms, is ‘dominant, emergent, and 	residual’ in </a:t>
            </a:r>
            <a:r>
              <a:rPr lang="en-US" sz="2200" i="1" dirty="0"/>
              <a:t>Frankenstein</a:t>
            </a:r>
            <a:r>
              <a:rPr lang="en-US" sz="2200" dirty="0"/>
              <a:t>?</a:t>
            </a:r>
          </a:p>
        </p:txBody>
      </p:sp>
    </p:spTree>
    <p:extLst>
      <p:ext uri="{BB962C8B-B14F-4D97-AF65-F5344CB8AC3E}">
        <p14:creationId xmlns:p14="http://schemas.microsoft.com/office/powerpoint/2010/main" val="14143074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8C78B7BF-9F4A-0F46-9DBB-8FFF4D38837B}"/>
              </a:ext>
            </a:extLst>
          </p:cNvPr>
          <p:cNvSpPr>
            <a:spLocks noGrp="1"/>
          </p:cNvSpPr>
          <p:nvPr>
            <p:ph type="title"/>
          </p:nvPr>
        </p:nvSpPr>
        <p:spPr>
          <a:xfrm>
            <a:off x="838200" y="274639"/>
            <a:ext cx="8229600" cy="1143001"/>
          </a:xfrm>
        </p:spPr>
        <p:txBody>
          <a:bodyPr>
            <a:noAutofit/>
          </a:bodyPr>
          <a:lstStyle/>
          <a:p>
            <a:pPr algn="l"/>
            <a:r>
              <a:rPr lang="en-GB" sz="3200" dirty="0"/>
              <a:t>‘The touch of the real’</a:t>
            </a:r>
          </a:p>
        </p:txBody>
      </p:sp>
      <p:cxnSp>
        <p:nvCxnSpPr>
          <p:cNvPr id="5" name="Straight Connector 4">
            <a:extLst>
              <a:ext uri="{FF2B5EF4-FFF2-40B4-BE49-F238E27FC236}">
                <a16:creationId xmlns:a16="http://schemas.microsoft.com/office/drawing/2014/main" id="{6DE76E85-D881-6F4B-AFDD-715922A46DA5}"/>
              </a:ext>
            </a:extLst>
          </p:cNvPr>
          <p:cNvCxnSpPr>
            <a:cxnSpLocks/>
          </p:cNvCxnSpPr>
          <p:nvPr/>
        </p:nvCxnSpPr>
        <p:spPr>
          <a:xfrm>
            <a:off x="952475" y="1285860"/>
            <a:ext cx="7984002"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535BC772-A109-2642-8048-D58E412C7A84}"/>
              </a:ext>
            </a:extLst>
          </p:cNvPr>
          <p:cNvSpPr txBox="1"/>
          <p:nvPr/>
        </p:nvSpPr>
        <p:spPr>
          <a:xfrm>
            <a:off x="952475" y="2175162"/>
            <a:ext cx="7388885" cy="3046988"/>
          </a:xfrm>
          <a:prstGeom prst="rect">
            <a:avLst/>
          </a:prstGeom>
          <a:noFill/>
        </p:spPr>
        <p:txBody>
          <a:bodyPr wrap="square" rtlCol="0">
            <a:spAutoFit/>
          </a:bodyPr>
          <a:lstStyle/>
          <a:p>
            <a:r>
              <a:rPr lang="en-US" sz="2400" dirty="0"/>
              <a:t>“Sr: Your Baily or Steward proper is a black guard sort of fellow to the Workmen and if you </a:t>
            </a:r>
            <a:r>
              <a:rPr lang="en-US" sz="2400" dirty="0" err="1"/>
              <a:t>dont</a:t>
            </a:r>
            <a:r>
              <a:rPr lang="en-US" sz="2400" dirty="0"/>
              <a:t> discharge him You may Look to Your House being sett on fire if Stones will not Burn You damned Son of a </a:t>
            </a:r>
            <a:r>
              <a:rPr lang="en-US" sz="2400" dirty="0" err="1"/>
              <a:t>hoare</a:t>
            </a:r>
            <a:r>
              <a:rPr lang="en-US" sz="2400" dirty="0"/>
              <a:t> You shall have Your throat </a:t>
            </a:r>
            <a:r>
              <a:rPr lang="en-US" sz="2400" dirty="0" err="1"/>
              <a:t>cutt</a:t>
            </a:r>
            <a:r>
              <a:rPr lang="en-US" sz="2400" dirty="0"/>
              <a:t> from Ear to Ear except You Lay L50 under the Second tree of Staple </a:t>
            </a:r>
            <a:r>
              <a:rPr lang="en-US" sz="2400" dirty="0" err="1"/>
              <a:t>Nashes</a:t>
            </a:r>
            <a:r>
              <a:rPr lang="en-US" sz="2400" dirty="0"/>
              <a:t> from his house at the front of the Great Gates near the Rabbit </a:t>
            </a:r>
            <a:r>
              <a:rPr lang="en-US" sz="2400" dirty="0" err="1"/>
              <a:t>Warrin</a:t>
            </a:r>
            <a:r>
              <a:rPr lang="en-US" sz="2400" dirty="0"/>
              <a:t> on </a:t>
            </a:r>
            <a:r>
              <a:rPr lang="en-US" sz="2400" dirty="0" err="1"/>
              <a:t>Wesdy</a:t>
            </a:r>
            <a:r>
              <a:rPr lang="en-US" sz="2400" dirty="0"/>
              <a:t> Morn next …”</a:t>
            </a:r>
          </a:p>
        </p:txBody>
      </p:sp>
      <p:sp>
        <p:nvSpPr>
          <p:cNvPr id="7" name="TextBox 6">
            <a:extLst>
              <a:ext uri="{FF2B5EF4-FFF2-40B4-BE49-F238E27FC236}">
                <a16:creationId xmlns:a16="http://schemas.microsoft.com/office/drawing/2014/main" id="{1CCE8842-196C-B44F-9C41-F4A6C8E178DF}"/>
              </a:ext>
            </a:extLst>
          </p:cNvPr>
          <p:cNvSpPr txBox="1"/>
          <p:nvPr/>
        </p:nvSpPr>
        <p:spPr>
          <a:xfrm>
            <a:off x="952475" y="5812520"/>
            <a:ext cx="5275606" cy="523220"/>
          </a:xfrm>
          <a:prstGeom prst="rect">
            <a:avLst/>
          </a:prstGeom>
          <a:noFill/>
        </p:spPr>
        <p:txBody>
          <a:bodyPr wrap="square" rtlCol="0">
            <a:spAutoFit/>
          </a:bodyPr>
          <a:lstStyle/>
          <a:p>
            <a:r>
              <a:rPr lang="en-US" sz="1400" dirty="0"/>
              <a:t>Quoted in Gallagher &amp; Greenblatt, ‘Counter-history and the Anecdote’ in </a:t>
            </a:r>
            <a:r>
              <a:rPr lang="en-US" sz="1400" i="1" dirty="0"/>
              <a:t>Practicing New Historicism</a:t>
            </a:r>
            <a:r>
              <a:rPr lang="en-US" sz="1400" dirty="0"/>
              <a:t> (2000), 55</a:t>
            </a:r>
          </a:p>
        </p:txBody>
      </p:sp>
    </p:spTree>
    <p:extLst>
      <p:ext uri="{BB962C8B-B14F-4D97-AF65-F5344CB8AC3E}">
        <p14:creationId xmlns:p14="http://schemas.microsoft.com/office/powerpoint/2010/main" val="28648246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8C78B7BF-9F4A-0F46-9DBB-8FFF4D38837B}"/>
              </a:ext>
            </a:extLst>
          </p:cNvPr>
          <p:cNvSpPr>
            <a:spLocks noGrp="1"/>
          </p:cNvSpPr>
          <p:nvPr>
            <p:ph type="title"/>
          </p:nvPr>
        </p:nvSpPr>
        <p:spPr>
          <a:xfrm>
            <a:off x="838200" y="274639"/>
            <a:ext cx="8229600" cy="1143001"/>
          </a:xfrm>
        </p:spPr>
        <p:txBody>
          <a:bodyPr>
            <a:noAutofit/>
          </a:bodyPr>
          <a:lstStyle/>
          <a:p>
            <a:pPr algn="l"/>
            <a:r>
              <a:rPr lang="en-GB" sz="3200" dirty="0"/>
              <a:t>Today’s lecture</a:t>
            </a:r>
          </a:p>
        </p:txBody>
      </p:sp>
      <p:cxnSp>
        <p:nvCxnSpPr>
          <p:cNvPr id="5" name="Straight Connector 4">
            <a:extLst>
              <a:ext uri="{FF2B5EF4-FFF2-40B4-BE49-F238E27FC236}">
                <a16:creationId xmlns:a16="http://schemas.microsoft.com/office/drawing/2014/main" id="{6DE76E85-D881-6F4B-AFDD-715922A46DA5}"/>
              </a:ext>
            </a:extLst>
          </p:cNvPr>
          <p:cNvCxnSpPr>
            <a:cxnSpLocks/>
          </p:cNvCxnSpPr>
          <p:nvPr/>
        </p:nvCxnSpPr>
        <p:spPr>
          <a:xfrm>
            <a:off x="952475" y="1285860"/>
            <a:ext cx="7984002"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535BC772-A109-2642-8048-D58E412C7A84}"/>
              </a:ext>
            </a:extLst>
          </p:cNvPr>
          <p:cNvSpPr txBox="1"/>
          <p:nvPr/>
        </p:nvSpPr>
        <p:spPr>
          <a:xfrm>
            <a:off x="952475" y="2297082"/>
            <a:ext cx="8115325" cy="3416320"/>
          </a:xfrm>
          <a:prstGeom prst="rect">
            <a:avLst/>
          </a:prstGeom>
          <a:noFill/>
        </p:spPr>
        <p:txBody>
          <a:bodyPr wrap="square" rtlCol="0">
            <a:spAutoFit/>
          </a:bodyPr>
          <a:lstStyle/>
          <a:p>
            <a:pPr marL="457200" indent="-457200">
              <a:buAutoNum type="arabicPeriod"/>
            </a:pPr>
            <a:r>
              <a:rPr lang="en-US" sz="2400" dirty="0"/>
              <a:t>Background: historical materialism in the works of Marx and Engels</a:t>
            </a:r>
          </a:p>
          <a:p>
            <a:pPr marL="457200" indent="-457200">
              <a:buAutoNum type="arabicPeriod"/>
            </a:pPr>
            <a:endParaRPr lang="en-US" sz="2400" dirty="0"/>
          </a:p>
          <a:p>
            <a:pPr marL="457200" indent="-457200">
              <a:buAutoNum type="arabicPeriod"/>
            </a:pPr>
            <a:r>
              <a:rPr lang="en-US" sz="2400" dirty="0"/>
              <a:t>Historical materialism as an approach to literary history</a:t>
            </a:r>
          </a:p>
          <a:p>
            <a:pPr lvl="1"/>
            <a:r>
              <a:rPr lang="en-US" sz="2400" dirty="0"/>
              <a:t>	a. </a:t>
            </a:r>
            <a:r>
              <a:rPr lang="en-US" sz="2400" dirty="0" err="1"/>
              <a:t>Lukács</a:t>
            </a:r>
            <a:r>
              <a:rPr lang="en-US" sz="2400" dirty="0"/>
              <a:t>, </a:t>
            </a:r>
            <a:r>
              <a:rPr lang="en-US" sz="2400" i="1" dirty="0"/>
              <a:t>The Historical Novel</a:t>
            </a:r>
          </a:p>
          <a:p>
            <a:pPr lvl="1"/>
            <a:r>
              <a:rPr lang="en-US" sz="2400" i="1" dirty="0"/>
              <a:t>	</a:t>
            </a:r>
            <a:r>
              <a:rPr lang="en-US" sz="2400" dirty="0"/>
              <a:t>b. Williams, ‘Dominant, Residual, and Emergent’</a:t>
            </a:r>
          </a:p>
          <a:p>
            <a:pPr marL="457200" indent="-457200">
              <a:buAutoNum type="arabicPeriod"/>
            </a:pPr>
            <a:endParaRPr lang="en-US" sz="2400" dirty="0"/>
          </a:p>
          <a:p>
            <a:pPr marL="457200" indent="-457200">
              <a:buAutoNum type="arabicPeriod"/>
            </a:pPr>
            <a:r>
              <a:rPr lang="en-US" sz="2400" dirty="0"/>
              <a:t>An historical-materialist approach to reading </a:t>
            </a:r>
            <a:r>
              <a:rPr lang="en-US" sz="2400" i="1" dirty="0"/>
              <a:t>Frankenstein</a:t>
            </a:r>
            <a:endParaRPr lang="en-US" sz="2400" dirty="0"/>
          </a:p>
          <a:p>
            <a:r>
              <a:rPr lang="en-US" sz="2400" dirty="0"/>
              <a:t> </a:t>
            </a:r>
          </a:p>
        </p:txBody>
      </p:sp>
    </p:spTree>
    <p:extLst>
      <p:ext uri="{BB962C8B-B14F-4D97-AF65-F5344CB8AC3E}">
        <p14:creationId xmlns:p14="http://schemas.microsoft.com/office/powerpoint/2010/main" val="8957756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8C78B7BF-9F4A-0F46-9DBB-8FFF4D38837B}"/>
              </a:ext>
            </a:extLst>
          </p:cNvPr>
          <p:cNvSpPr>
            <a:spLocks noGrp="1"/>
          </p:cNvSpPr>
          <p:nvPr>
            <p:ph type="title"/>
          </p:nvPr>
        </p:nvSpPr>
        <p:spPr>
          <a:xfrm>
            <a:off x="838200" y="274639"/>
            <a:ext cx="8229600" cy="1143001"/>
          </a:xfrm>
        </p:spPr>
        <p:txBody>
          <a:bodyPr>
            <a:noAutofit/>
          </a:bodyPr>
          <a:lstStyle/>
          <a:p>
            <a:pPr algn="l"/>
            <a:r>
              <a:rPr lang="en-GB" sz="3200" dirty="0"/>
              <a:t>Today’s lecture</a:t>
            </a:r>
          </a:p>
        </p:txBody>
      </p:sp>
      <p:cxnSp>
        <p:nvCxnSpPr>
          <p:cNvPr id="5" name="Straight Connector 4">
            <a:extLst>
              <a:ext uri="{FF2B5EF4-FFF2-40B4-BE49-F238E27FC236}">
                <a16:creationId xmlns:a16="http://schemas.microsoft.com/office/drawing/2014/main" id="{6DE76E85-D881-6F4B-AFDD-715922A46DA5}"/>
              </a:ext>
            </a:extLst>
          </p:cNvPr>
          <p:cNvCxnSpPr>
            <a:cxnSpLocks/>
          </p:cNvCxnSpPr>
          <p:nvPr/>
        </p:nvCxnSpPr>
        <p:spPr>
          <a:xfrm>
            <a:off x="952475" y="1285860"/>
            <a:ext cx="7984002"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535BC772-A109-2642-8048-D58E412C7A84}"/>
              </a:ext>
            </a:extLst>
          </p:cNvPr>
          <p:cNvSpPr txBox="1"/>
          <p:nvPr/>
        </p:nvSpPr>
        <p:spPr>
          <a:xfrm>
            <a:off x="952475" y="2297082"/>
            <a:ext cx="8115325" cy="3416320"/>
          </a:xfrm>
          <a:prstGeom prst="rect">
            <a:avLst/>
          </a:prstGeom>
          <a:noFill/>
        </p:spPr>
        <p:txBody>
          <a:bodyPr wrap="square" rtlCol="0">
            <a:spAutoFit/>
          </a:bodyPr>
          <a:lstStyle/>
          <a:p>
            <a:pPr marL="457200" indent="-457200">
              <a:buAutoNum type="arabicPeriod"/>
            </a:pPr>
            <a:r>
              <a:rPr lang="en-US" sz="2400" dirty="0"/>
              <a:t>Background: historical materialism in the works of Marx and Engels</a:t>
            </a:r>
          </a:p>
          <a:p>
            <a:pPr marL="457200" indent="-457200">
              <a:buAutoNum type="arabicPeriod"/>
            </a:pPr>
            <a:endParaRPr lang="en-US" sz="2400" dirty="0"/>
          </a:p>
          <a:p>
            <a:pPr marL="457200" indent="-457200">
              <a:buAutoNum type="arabicPeriod"/>
            </a:pPr>
            <a:r>
              <a:rPr lang="en-US" sz="2400" dirty="0">
                <a:solidFill>
                  <a:schemeClr val="bg1">
                    <a:lumMod val="50000"/>
                  </a:schemeClr>
                </a:solidFill>
              </a:rPr>
              <a:t>Historical materialism as an approach to literary history</a:t>
            </a:r>
          </a:p>
          <a:p>
            <a:pPr lvl="1"/>
            <a:r>
              <a:rPr lang="en-US" sz="2400" dirty="0">
                <a:solidFill>
                  <a:schemeClr val="bg1">
                    <a:lumMod val="50000"/>
                  </a:schemeClr>
                </a:solidFill>
              </a:rPr>
              <a:t>	a. </a:t>
            </a:r>
            <a:r>
              <a:rPr lang="en-US" sz="2400" dirty="0" err="1">
                <a:solidFill>
                  <a:schemeClr val="bg1">
                    <a:lumMod val="50000"/>
                  </a:schemeClr>
                </a:solidFill>
              </a:rPr>
              <a:t>Lukács</a:t>
            </a:r>
            <a:r>
              <a:rPr lang="en-US" sz="2400" dirty="0">
                <a:solidFill>
                  <a:schemeClr val="bg1">
                    <a:lumMod val="50000"/>
                  </a:schemeClr>
                </a:solidFill>
              </a:rPr>
              <a:t>, </a:t>
            </a:r>
            <a:r>
              <a:rPr lang="en-US" sz="2400" i="1" dirty="0">
                <a:solidFill>
                  <a:schemeClr val="bg1">
                    <a:lumMod val="50000"/>
                  </a:schemeClr>
                </a:solidFill>
              </a:rPr>
              <a:t>The Historical Novel</a:t>
            </a:r>
          </a:p>
          <a:p>
            <a:pPr lvl="1"/>
            <a:r>
              <a:rPr lang="en-US" sz="2400" i="1" dirty="0">
                <a:solidFill>
                  <a:schemeClr val="bg1">
                    <a:lumMod val="50000"/>
                  </a:schemeClr>
                </a:solidFill>
              </a:rPr>
              <a:t>	</a:t>
            </a:r>
            <a:r>
              <a:rPr lang="en-US" sz="2400" dirty="0">
                <a:solidFill>
                  <a:schemeClr val="bg1">
                    <a:lumMod val="50000"/>
                  </a:schemeClr>
                </a:solidFill>
              </a:rPr>
              <a:t>b. Williams, ‘Dominant, Residual, and Emergent’</a:t>
            </a:r>
          </a:p>
          <a:p>
            <a:pPr marL="457200" indent="-457200">
              <a:buAutoNum type="arabicPeriod"/>
            </a:pPr>
            <a:endParaRPr lang="en-US" sz="2400" dirty="0">
              <a:solidFill>
                <a:schemeClr val="bg1">
                  <a:lumMod val="50000"/>
                </a:schemeClr>
              </a:solidFill>
            </a:endParaRPr>
          </a:p>
          <a:p>
            <a:pPr marL="457200" indent="-457200">
              <a:buAutoNum type="arabicPeriod"/>
            </a:pPr>
            <a:r>
              <a:rPr lang="en-US" sz="2400" dirty="0">
                <a:solidFill>
                  <a:schemeClr val="bg1">
                    <a:lumMod val="50000"/>
                  </a:schemeClr>
                </a:solidFill>
              </a:rPr>
              <a:t>An historical-materialist approach to reading </a:t>
            </a:r>
            <a:r>
              <a:rPr lang="en-US" sz="2400" i="1" dirty="0">
                <a:solidFill>
                  <a:schemeClr val="bg1">
                    <a:lumMod val="50000"/>
                  </a:schemeClr>
                </a:solidFill>
              </a:rPr>
              <a:t>Frankenstein</a:t>
            </a:r>
            <a:endParaRPr lang="en-US" sz="2400" dirty="0">
              <a:solidFill>
                <a:schemeClr val="bg1">
                  <a:lumMod val="50000"/>
                </a:schemeClr>
              </a:solidFill>
            </a:endParaRPr>
          </a:p>
          <a:p>
            <a:r>
              <a:rPr lang="en-US" sz="2400" dirty="0"/>
              <a:t> </a:t>
            </a:r>
          </a:p>
        </p:txBody>
      </p:sp>
    </p:spTree>
    <p:extLst>
      <p:ext uri="{BB962C8B-B14F-4D97-AF65-F5344CB8AC3E}">
        <p14:creationId xmlns:p14="http://schemas.microsoft.com/office/powerpoint/2010/main" val="32854325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8C78B7BF-9F4A-0F46-9DBB-8FFF4D38837B}"/>
              </a:ext>
            </a:extLst>
          </p:cNvPr>
          <p:cNvSpPr>
            <a:spLocks noGrp="1"/>
          </p:cNvSpPr>
          <p:nvPr>
            <p:ph type="title"/>
          </p:nvPr>
        </p:nvSpPr>
        <p:spPr>
          <a:xfrm>
            <a:off x="838200" y="274639"/>
            <a:ext cx="8229600" cy="1143001"/>
          </a:xfrm>
        </p:spPr>
        <p:txBody>
          <a:bodyPr>
            <a:noAutofit/>
          </a:bodyPr>
          <a:lstStyle/>
          <a:p>
            <a:pPr algn="l"/>
            <a:r>
              <a:rPr lang="en-GB" sz="3200" dirty="0"/>
              <a:t>Marx and Engels</a:t>
            </a:r>
          </a:p>
        </p:txBody>
      </p:sp>
      <p:cxnSp>
        <p:nvCxnSpPr>
          <p:cNvPr id="5" name="Straight Connector 4">
            <a:extLst>
              <a:ext uri="{FF2B5EF4-FFF2-40B4-BE49-F238E27FC236}">
                <a16:creationId xmlns:a16="http://schemas.microsoft.com/office/drawing/2014/main" id="{6DE76E85-D881-6F4B-AFDD-715922A46DA5}"/>
              </a:ext>
            </a:extLst>
          </p:cNvPr>
          <p:cNvCxnSpPr>
            <a:cxnSpLocks/>
          </p:cNvCxnSpPr>
          <p:nvPr/>
        </p:nvCxnSpPr>
        <p:spPr>
          <a:xfrm>
            <a:off x="952475" y="1285860"/>
            <a:ext cx="7984002"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7" name="Picture 2">
            <a:extLst>
              <a:ext uri="{FF2B5EF4-FFF2-40B4-BE49-F238E27FC236}">
                <a16:creationId xmlns:a16="http://schemas.microsoft.com/office/drawing/2014/main" id="{252088F6-8B42-AA4B-AB9D-351169E83EC8}"/>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89261" y="1714356"/>
            <a:ext cx="3421548" cy="40096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3">
            <a:extLst>
              <a:ext uri="{FF2B5EF4-FFF2-40B4-BE49-F238E27FC236}">
                <a16:creationId xmlns:a16="http://schemas.microsoft.com/office/drawing/2014/main" id="{3A6D5FA3-FF08-5D43-A50D-01F8BC4218E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33558" y="1714356"/>
            <a:ext cx="2984944" cy="40096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extBox 9">
            <a:extLst>
              <a:ext uri="{FF2B5EF4-FFF2-40B4-BE49-F238E27FC236}">
                <a16:creationId xmlns:a16="http://schemas.microsoft.com/office/drawing/2014/main" id="{D57CBF51-8D80-504B-B637-19ADE750F81B}"/>
              </a:ext>
            </a:extLst>
          </p:cNvPr>
          <p:cNvSpPr txBox="1"/>
          <p:nvPr/>
        </p:nvSpPr>
        <p:spPr>
          <a:xfrm>
            <a:off x="1642160" y="5797733"/>
            <a:ext cx="2253099" cy="646331"/>
          </a:xfrm>
          <a:prstGeom prst="rect">
            <a:avLst/>
          </a:prstGeom>
          <a:noFill/>
        </p:spPr>
        <p:txBody>
          <a:bodyPr wrap="square" rtlCol="0">
            <a:spAutoFit/>
          </a:bodyPr>
          <a:lstStyle/>
          <a:p>
            <a:pPr algn="ctr"/>
            <a:r>
              <a:rPr lang="en-GB" dirty="0"/>
              <a:t>Karl Marx </a:t>
            </a:r>
          </a:p>
          <a:p>
            <a:pPr algn="ctr"/>
            <a:r>
              <a:rPr lang="en-GB" dirty="0"/>
              <a:t>(1818-1883)</a:t>
            </a:r>
          </a:p>
        </p:txBody>
      </p:sp>
      <p:sp>
        <p:nvSpPr>
          <p:cNvPr id="11" name="TextBox 10">
            <a:extLst>
              <a:ext uri="{FF2B5EF4-FFF2-40B4-BE49-F238E27FC236}">
                <a16:creationId xmlns:a16="http://schemas.microsoft.com/office/drawing/2014/main" id="{2D744A4B-F023-264E-A97D-CA410FE1BEAF}"/>
              </a:ext>
            </a:extLst>
          </p:cNvPr>
          <p:cNvSpPr txBox="1"/>
          <p:nvPr/>
        </p:nvSpPr>
        <p:spPr>
          <a:xfrm>
            <a:off x="5962640" y="5795992"/>
            <a:ext cx="2253099" cy="646331"/>
          </a:xfrm>
          <a:prstGeom prst="rect">
            <a:avLst/>
          </a:prstGeom>
          <a:noFill/>
        </p:spPr>
        <p:txBody>
          <a:bodyPr wrap="square" rtlCol="0">
            <a:spAutoFit/>
          </a:bodyPr>
          <a:lstStyle/>
          <a:p>
            <a:pPr algn="ctr"/>
            <a:r>
              <a:rPr lang="en-GB" dirty="0"/>
              <a:t>Friedrich Engels</a:t>
            </a:r>
          </a:p>
          <a:p>
            <a:pPr algn="ctr"/>
            <a:r>
              <a:rPr lang="en-GB" dirty="0"/>
              <a:t>(1820-1895)</a:t>
            </a:r>
          </a:p>
        </p:txBody>
      </p:sp>
    </p:spTree>
    <p:extLst>
      <p:ext uri="{BB962C8B-B14F-4D97-AF65-F5344CB8AC3E}">
        <p14:creationId xmlns:p14="http://schemas.microsoft.com/office/powerpoint/2010/main" val="13623130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8C78B7BF-9F4A-0F46-9DBB-8FFF4D38837B}"/>
              </a:ext>
            </a:extLst>
          </p:cNvPr>
          <p:cNvSpPr>
            <a:spLocks noGrp="1"/>
          </p:cNvSpPr>
          <p:nvPr>
            <p:ph type="title"/>
          </p:nvPr>
        </p:nvSpPr>
        <p:spPr>
          <a:xfrm>
            <a:off x="838200" y="274639"/>
            <a:ext cx="8229600" cy="1143001"/>
          </a:xfrm>
        </p:spPr>
        <p:txBody>
          <a:bodyPr>
            <a:noAutofit/>
          </a:bodyPr>
          <a:lstStyle/>
          <a:p>
            <a:pPr algn="l"/>
            <a:r>
              <a:rPr lang="en-GB" sz="3200" dirty="0"/>
              <a:t>Hegel and Hegelianism</a:t>
            </a:r>
          </a:p>
        </p:txBody>
      </p:sp>
      <p:cxnSp>
        <p:nvCxnSpPr>
          <p:cNvPr id="5" name="Straight Connector 4">
            <a:extLst>
              <a:ext uri="{FF2B5EF4-FFF2-40B4-BE49-F238E27FC236}">
                <a16:creationId xmlns:a16="http://schemas.microsoft.com/office/drawing/2014/main" id="{6DE76E85-D881-6F4B-AFDD-715922A46DA5}"/>
              </a:ext>
            </a:extLst>
          </p:cNvPr>
          <p:cNvCxnSpPr>
            <a:cxnSpLocks/>
          </p:cNvCxnSpPr>
          <p:nvPr/>
        </p:nvCxnSpPr>
        <p:spPr>
          <a:xfrm>
            <a:off x="952475" y="1285860"/>
            <a:ext cx="7984002"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2" name="Picture 1">
            <a:extLst>
              <a:ext uri="{FF2B5EF4-FFF2-40B4-BE49-F238E27FC236}">
                <a16:creationId xmlns:a16="http://schemas.microsoft.com/office/drawing/2014/main" id="{0CF0B0F9-E85B-D84A-849C-6810A25A80B9}"/>
              </a:ext>
            </a:extLst>
          </p:cNvPr>
          <p:cNvPicPr>
            <a:picLocks noChangeAspect="1"/>
          </p:cNvPicPr>
          <p:nvPr/>
        </p:nvPicPr>
        <p:blipFill>
          <a:blip r:embed="rId2"/>
          <a:stretch>
            <a:fillRect/>
          </a:stretch>
        </p:blipFill>
        <p:spPr>
          <a:xfrm>
            <a:off x="5442814" y="1656080"/>
            <a:ext cx="3697996" cy="4470400"/>
          </a:xfrm>
          <a:prstGeom prst="rect">
            <a:avLst/>
          </a:prstGeom>
        </p:spPr>
      </p:pic>
      <p:sp>
        <p:nvSpPr>
          <p:cNvPr id="7" name="TextBox 6">
            <a:extLst>
              <a:ext uri="{FF2B5EF4-FFF2-40B4-BE49-F238E27FC236}">
                <a16:creationId xmlns:a16="http://schemas.microsoft.com/office/drawing/2014/main" id="{AABF7FBA-DC36-2F4C-AB66-49C614995943}"/>
              </a:ext>
            </a:extLst>
          </p:cNvPr>
          <p:cNvSpPr txBox="1"/>
          <p:nvPr/>
        </p:nvSpPr>
        <p:spPr>
          <a:xfrm>
            <a:off x="5447246" y="6208760"/>
            <a:ext cx="3693564" cy="523220"/>
          </a:xfrm>
          <a:prstGeom prst="rect">
            <a:avLst/>
          </a:prstGeom>
          <a:noFill/>
        </p:spPr>
        <p:txBody>
          <a:bodyPr wrap="square" rtlCol="0">
            <a:spAutoFit/>
          </a:bodyPr>
          <a:lstStyle/>
          <a:p>
            <a:pPr algn="r"/>
            <a:r>
              <a:rPr lang="en-US" sz="1400" dirty="0"/>
              <a:t>Georg Wilhelm Friedrich Hegel</a:t>
            </a:r>
          </a:p>
          <a:p>
            <a:pPr algn="r"/>
            <a:r>
              <a:rPr lang="en-US" sz="1400" dirty="0"/>
              <a:t>(1770-1831)</a:t>
            </a:r>
          </a:p>
        </p:txBody>
      </p:sp>
      <p:sp>
        <p:nvSpPr>
          <p:cNvPr id="3" name="TextBox 2">
            <a:extLst>
              <a:ext uri="{FF2B5EF4-FFF2-40B4-BE49-F238E27FC236}">
                <a16:creationId xmlns:a16="http://schemas.microsoft.com/office/drawing/2014/main" id="{3E7B8F39-0CDD-9646-A3FE-1916A11AFA24}"/>
              </a:ext>
            </a:extLst>
          </p:cNvPr>
          <p:cNvSpPr txBox="1"/>
          <p:nvPr/>
        </p:nvSpPr>
        <p:spPr>
          <a:xfrm>
            <a:off x="952475" y="1564640"/>
            <a:ext cx="4351045" cy="4708981"/>
          </a:xfrm>
          <a:prstGeom prst="rect">
            <a:avLst/>
          </a:prstGeom>
          <a:noFill/>
        </p:spPr>
        <p:txBody>
          <a:bodyPr wrap="square" rtlCol="0">
            <a:spAutoFit/>
          </a:bodyPr>
          <a:lstStyle/>
          <a:p>
            <a:r>
              <a:rPr lang="en-US" sz="2000" dirty="0"/>
              <a:t>The world as self-alienated </a:t>
            </a:r>
            <a:r>
              <a:rPr lang="en-US" sz="2000" i="1" dirty="0"/>
              <a:t>Geist</a:t>
            </a:r>
            <a:r>
              <a:rPr lang="en-US" sz="2000" dirty="0"/>
              <a:t> (spirit, idea); history as the process through which this self-alienation is overcome, and the world reconciled with reason – culminating in the modern state</a:t>
            </a:r>
          </a:p>
          <a:p>
            <a:endParaRPr lang="en-US" sz="2000" dirty="0"/>
          </a:p>
          <a:p>
            <a:r>
              <a:rPr lang="en-US" sz="2000" dirty="0"/>
              <a:t>Hegel remains the dominant figure in German philosophy after his death in 1831</a:t>
            </a:r>
          </a:p>
          <a:p>
            <a:endParaRPr lang="en-US" sz="2000" dirty="0"/>
          </a:p>
          <a:p>
            <a:r>
              <a:rPr lang="en-US" sz="2000" dirty="0"/>
              <a:t>Marx &amp; Engels profoundly influenced by Hegel and members of a group of thinkers called the ‘young Hegelians’; but decisively break with Hegelianism mid-1840s</a:t>
            </a:r>
          </a:p>
        </p:txBody>
      </p:sp>
    </p:spTree>
    <p:extLst>
      <p:ext uri="{BB962C8B-B14F-4D97-AF65-F5344CB8AC3E}">
        <p14:creationId xmlns:p14="http://schemas.microsoft.com/office/powerpoint/2010/main" val="14777604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8C78B7BF-9F4A-0F46-9DBB-8FFF4D38837B}"/>
              </a:ext>
            </a:extLst>
          </p:cNvPr>
          <p:cNvSpPr>
            <a:spLocks noGrp="1"/>
          </p:cNvSpPr>
          <p:nvPr>
            <p:ph type="title"/>
          </p:nvPr>
        </p:nvSpPr>
        <p:spPr>
          <a:xfrm>
            <a:off x="838200" y="274639"/>
            <a:ext cx="8539480" cy="1143001"/>
          </a:xfrm>
        </p:spPr>
        <p:txBody>
          <a:bodyPr>
            <a:noAutofit/>
          </a:bodyPr>
          <a:lstStyle/>
          <a:p>
            <a:pPr algn="l"/>
            <a:r>
              <a:rPr lang="en-GB" sz="3200" i="1" dirty="0"/>
              <a:t>The German Ideology</a:t>
            </a:r>
            <a:r>
              <a:rPr lang="en-GB" sz="3200" dirty="0"/>
              <a:t> (written 1845-6; pub. 1932)</a:t>
            </a:r>
            <a:endParaRPr lang="en-GB" sz="3200" i="1" dirty="0"/>
          </a:p>
        </p:txBody>
      </p:sp>
      <p:cxnSp>
        <p:nvCxnSpPr>
          <p:cNvPr id="5" name="Straight Connector 4">
            <a:extLst>
              <a:ext uri="{FF2B5EF4-FFF2-40B4-BE49-F238E27FC236}">
                <a16:creationId xmlns:a16="http://schemas.microsoft.com/office/drawing/2014/main" id="{6DE76E85-D881-6F4B-AFDD-715922A46DA5}"/>
              </a:ext>
            </a:extLst>
          </p:cNvPr>
          <p:cNvCxnSpPr>
            <a:cxnSpLocks/>
          </p:cNvCxnSpPr>
          <p:nvPr/>
        </p:nvCxnSpPr>
        <p:spPr>
          <a:xfrm>
            <a:off x="952475" y="1285860"/>
            <a:ext cx="7984002"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3E7B8F39-0CDD-9646-A3FE-1916A11AFA24}"/>
              </a:ext>
            </a:extLst>
          </p:cNvPr>
          <p:cNvSpPr txBox="1"/>
          <p:nvPr/>
        </p:nvSpPr>
        <p:spPr>
          <a:xfrm>
            <a:off x="952475" y="1564640"/>
            <a:ext cx="7984002" cy="4093428"/>
          </a:xfrm>
          <a:prstGeom prst="rect">
            <a:avLst/>
          </a:prstGeom>
          <a:noFill/>
        </p:spPr>
        <p:txBody>
          <a:bodyPr wrap="square" rtlCol="0">
            <a:spAutoFit/>
          </a:bodyPr>
          <a:lstStyle/>
          <a:p>
            <a:r>
              <a:rPr lang="en-GB" sz="2000" b="1" dirty="0"/>
              <a:t>The premises from which we begin </a:t>
            </a:r>
            <a:r>
              <a:rPr lang="en-GB" sz="2000" dirty="0"/>
              <a:t>are not arbitrary ones, not dogmas, but real premises from which abstraction can only be made in the imagination. They </a:t>
            </a:r>
            <a:r>
              <a:rPr lang="en-GB" sz="2000" b="1" dirty="0"/>
              <a:t>are the real individuals, their activity and the material conditions under which they live</a:t>
            </a:r>
            <a:r>
              <a:rPr lang="en-GB" sz="2000" dirty="0"/>
              <a:t>, both those which they find already existing and those produced by their activity. These premises can thus be verified in a purely empirical way.</a:t>
            </a:r>
          </a:p>
          <a:p>
            <a:endParaRPr lang="en-GB" sz="2000" dirty="0"/>
          </a:p>
          <a:p>
            <a:r>
              <a:rPr lang="en-GB" sz="2000" dirty="0"/>
              <a:t>	</a:t>
            </a:r>
            <a:r>
              <a:rPr lang="en-GB" sz="2000" b="1" dirty="0"/>
              <a:t>The first premise of all human history is, of course, the existence of living human individuals</a:t>
            </a:r>
            <a:r>
              <a:rPr lang="en-GB" sz="2000" dirty="0"/>
              <a:t>. Thus the first fact to be established is the physical organisation of these individuals and their consequent relation to the rest of nature. […] </a:t>
            </a:r>
            <a:r>
              <a:rPr lang="en-GB" sz="2000" b="1" dirty="0"/>
              <a:t>The writing of history must always set out from these natural bases and their modification in the course of history through the action of men</a:t>
            </a:r>
            <a:r>
              <a:rPr lang="en-GB" sz="2000" dirty="0"/>
              <a:t>.</a:t>
            </a:r>
          </a:p>
        </p:txBody>
      </p:sp>
      <p:sp>
        <p:nvSpPr>
          <p:cNvPr id="8" name="TextBox 7">
            <a:extLst>
              <a:ext uri="{FF2B5EF4-FFF2-40B4-BE49-F238E27FC236}">
                <a16:creationId xmlns:a16="http://schemas.microsoft.com/office/drawing/2014/main" id="{C7B2B7DF-636A-DC47-B1C5-8987212764DD}"/>
              </a:ext>
            </a:extLst>
          </p:cNvPr>
          <p:cNvSpPr txBox="1"/>
          <p:nvPr/>
        </p:nvSpPr>
        <p:spPr>
          <a:xfrm>
            <a:off x="3962400" y="5975080"/>
            <a:ext cx="5107290" cy="738664"/>
          </a:xfrm>
          <a:prstGeom prst="rect">
            <a:avLst/>
          </a:prstGeom>
          <a:noFill/>
        </p:spPr>
        <p:txBody>
          <a:bodyPr wrap="square" rtlCol="0">
            <a:spAutoFit/>
          </a:bodyPr>
          <a:lstStyle/>
          <a:p>
            <a:pPr algn="r"/>
            <a:r>
              <a:rPr lang="en-US" sz="1400" dirty="0"/>
              <a:t>K. Marx &amp; F. Engels, </a:t>
            </a:r>
            <a:r>
              <a:rPr lang="en-US" sz="1400" i="1" dirty="0"/>
              <a:t>The German Ideology</a:t>
            </a:r>
            <a:r>
              <a:rPr lang="en-US" sz="1400" dirty="0"/>
              <a:t> (1845-6), </a:t>
            </a:r>
          </a:p>
          <a:p>
            <a:pPr algn="r"/>
            <a:r>
              <a:rPr lang="en-US" sz="1400" dirty="0"/>
              <a:t>Part I: Feuerbach. Opposition of the Materialist and Idealist Outlook</a:t>
            </a:r>
          </a:p>
          <a:p>
            <a:pPr algn="r"/>
            <a:endParaRPr lang="en-US" sz="1400" dirty="0"/>
          </a:p>
        </p:txBody>
      </p:sp>
    </p:spTree>
    <p:extLst>
      <p:ext uri="{BB962C8B-B14F-4D97-AF65-F5344CB8AC3E}">
        <p14:creationId xmlns:p14="http://schemas.microsoft.com/office/powerpoint/2010/main" val="16849746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8C78B7BF-9F4A-0F46-9DBB-8FFF4D38837B}"/>
              </a:ext>
            </a:extLst>
          </p:cNvPr>
          <p:cNvSpPr>
            <a:spLocks noGrp="1"/>
          </p:cNvSpPr>
          <p:nvPr>
            <p:ph type="title"/>
          </p:nvPr>
        </p:nvSpPr>
        <p:spPr>
          <a:xfrm>
            <a:off x="838200" y="274639"/>
            <a:ext cx="8539480" cy="1143001"/>
          </a:xfrm>
        </p:spPr>
        <p:txBody>
          <a:bodyPr>
            <a:noAutofit/>
          </a:bodyPr>
          <a:lstStyle/>
          <a:p>
            <a:pPr algn="l"/>
            <a:r>
              <a:rPr lang="en-GB" sz="3200" i="1" dirty="0"/>
              <a:t>The German Ideology</a:t>
            </a:r>
            <a:r>
              <a:rPr lang="en-GB" sz="3200" dirty="0"/>
              <a:t> (written 1845-6; pub. 1932)</a:t>
            </a:r>
            <a:endParaRPr lang="en-GB" sz="3200" i="1" dirty="0"/>
          </a:p>
        </p:txBody>
      </p:sp>
      <p:cxnSp>
        <p:nvCxnSpPr>
          <p:cNvPr id="5" name="Straight Connector 4">
            <a:extLst>
              <a:ext uri="{FF2B5EF4-FFF2-40B4-BE49-F238E27FC236}">
                <a16:creationId xmlns:a16="http://schemas.microsoft.com/office/drawing/2014/main" id="{6DE76E85-D881-6F4B-AFDD-715922A46DA5}"/>
              </a:ext>
            </a:extLst>
          </p:cNvPr>
          <p:cNvCxnSpPr>
            <a:cxnSpLocks/>
          </p:cNvCxnSpPr>
          <p:nvPr/>
        </p:nvCxnSpPr>
        <p:spPr>
          <a:xfrm>
            <a:off x="952475" y="1285860"/>
            <a:ext cx="7984002"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3E7B8F39-0CDD-9646-A3FE-1916A11AFA24}"/>
              </a:ext>
            </a:extLst>
          </p:cNvPr>
          <p:cNvSpPr txBox="1"/>
          <p:nvPr/>
        </p:nvSpPr>
        <p:spPr>
          <a:xfrm>
            <a:off x="952475" y="2164080"/>
            <a:ext cx="7984002" cy="1323439"/>
          </a:xfrm>
          <a:prstGeom prst="rect">
            <a:avLst/>
          </a:prstGeom>
          <a:noFill/>
        </p:spPr>
        <p:txBody>
          <a:bodyPr wrap="square" rtlCol="0">
            <a:spAutoFit/>
          </a:bodyPr>
          <a:lstStyle/>
          <a:p>
            <a:r>
              <a:rPr lang="en-GB" sz="2000" dirty="0"/>
              <a:t>This conception of history depends on our ability to expound the real process of production, starting out from the material production of life itself, and to comprehend the form of intercourse connected with this and created by this mode of production […] as the basis of all history[.]</a:t>
            </a:r>
            <a:endParaRPr lang="en-GB" sz="2400" dirty="0"/>
          </a:p>
        </p:txBody>
      </p:sp>
      <p:sp>
        <p:nvSpPr>
          <p:cNvPr id="8" name="TextBox 7">
            <a:extLst>
              <a:ext uri="{FF2B5EF4-FFF2-40B4-BE49-F238E27FC236}">
                <a16:creationId xmlns:a16="http://schemas.microsoft.com/office/drawing/2014/main" id="{C7B2B7DF-636A-DC47-B1C5-8987212764DD}"/>
              </a:ext>
            </a:extLst>
          </p:cNvPr>
          <p:cNvSpPr txBox="1"/>
          <p:nvPr/>
        </p:nvSpPr>
        <p:spPr>
          <a:xfrm>
            <a:off x="3962400" y="5975080"/>
            <a:ext cx="5107290" cy="738664"/>
          </a:xfrm>
          <a:prstGeom prst="rect">
            <a:avLst/>
          </a:prstGeom>
          <a:noFill/>
        </p:spPr>
        <p:txBody>
          <a:bodyPr wrap="square" rtlCol="0">
            <a:spAutoFit/>
          </a:bodyPr>
          <a:lstStyle/>
          <a:p>
            <a:pPr algn="r"/>
            <a:r>
              <a:rPr lang="en-US" sz="1400" dirty="0"/>
              <a:t>K. Marx &amp; F. Engels, </a:t>
            </a:r>
            <a:r>
              <a:rPr lang="en-US" sz="1400" i="1" dirty="0"/>
              <a:t>The German Ideology</a:t>
            </a:r>
            <a:r>
              <a:rPr lang="en-US" sz="1400" dirty="0"/>
              <a:t> (1845-6), </a:t>
            </a:r>
          </a:p>
          <a:p>
            <a:pPr algn="r"/>
            <a:r>
              <a:rPr lang="en-US" sz="1400" dirty="0"/>
              <a:t>Part I: Feuerbach. Opposition of the Materialist and Idealist Outlook</a:t>
            </a:r>
          </a:p>
          <a:p>
            <a:pPr algn="r"/>
            <a:endParaRPr lang="en-US" sz="1400" dirty="0"/>
          </a:p>
        </p:txBody>
      </p:sp>
    </p:spTree>
    <p:extLst>
      <p:ext uri="{BB962C8B-B14F-4D97-AF65-F5344CB8AC3E}">
        <p14:creationId xmlns:p14="http://schemas.microsoft.com/office/powerpoint/2010/main" val="3342073335"/>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12342</TotalTime>
  <Words>2587</Words>
  <Application>Microsoft Macintosh PowerPoint</Application>
  <PresentationFormat>A4 Paper (210x297 mm)</PresentationFormat>
  <Paragraphs>186</Paragraphs>
  <Slides>28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28</vt:i4>
      </vt:variant>
    </vt:vector>
  </HeadingPairs>
  <TitlesOfParts>
    <vt:vector size="32" baseType="lpstr">
      <vt:lpstr>Arial</vt:lpstr>
      <vt:lpstr>Calibri</vt:lpstr>
      <vt:lpstr>Calibri Light</vt:lpstr>
      <vt:lpstr>Office Theme</vt:lpstr>
      <vt:lpstr>PowerPoint Presentation</vt:lpstr>
      <vt:lpstr>Re-cap – Unit 2: What is Literary History?</vt:lpstr>
      <vt:lpstr>‘The touch of the real’</vt:lpstr>
      <vt:lpstr>Today’s lecture</vt:lpstr>
      <vt:lpstr>Today’s lecture</vt:lpstr>
      <vt:lpstr>Marx and Engels</vt:lpstr>
      <vt:lpstr>Hegel and Hegelianism</vt:lpstr>
      <vt:lpstr>The German Ideology (written 1845-6; pub. 1932)</vt:lpstr>
      <vt:lpstr>The German Ideology (written 1845-6; pub. 1932)</vt:lpstr>
      <vt:lpstr>The German Ideology (written 1845-6; pub. 1932)</vt:lpstr>
      <vt:lpstr>Productive forces and relations</vt:lpstr>
      <vt:lpstr>Preface to A Contribution to the Critique of Political Economy (1859)</vt:lpstr>
      <vt:lpstr>Preface to A Contribution to the Critique of Political Economy (1859)</vt:lpstr>
      <vt:lpstr>PowerPoint Presentation</vt:lpstr>
      <vt:lpstr>Today’s lecture</vt:lpstr>
      <vt:lpstr>Georg Lukács</vt:lpstr>
      <vt:lpstr>Context for Lukács 1937</vt:lpstr>
      <vt:lpstr>Andrey Zhdanov on ‘socialist realism’, 1934</vt:lpstr>
      <vt:lpstr>Lukács on the historical novel</vt:lpstr>
      <vt:lpstr>Lukács on the historical novel</vt:lpstr>
      <vt:lpstr>Lukács on the historical novel</vt:lpstr>
      <vt:lpstr>Lukács on A Tale of Two Cities</vt:lpstr>
      <vt:lpstr>Today’s lecture</vt:lpstr>
      <vt:lpstr>Raymond Williams</vt:lpstr>
      <vt:lpstr>Raymond Williams</vt:lpstr>
      <vt:lpstr>Raymond Williams</vt:lpstr>
      <vt:lpstr>Today’s lecture</vt:lpstr>
      <vt:lpstr>Historical materialism and Frankenstein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Stuart Middleton</cp:lastModifiedBy>
  <cp:revision>128</cp:revision>
  <dcterms:created xsi:type="dcterms:W3CDTF">2019-11-11T20:06:21Z</dcterms:created>
  <dcterms:modified xsi:type="dcterms:W3CDTF">2023-11-24T13:24:26Z</dcterms:modified>
</cp:coreProperties>
</file>